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charts/chart27.xml" ContentType="application/vnd.openxmlformats-officedocument.drawingml.char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6"/>
  </p:notesMasterIdLst>
  <p:sldIdLst>
    <p:sldId id="256" r:id="rId5"/>
    <p:sldId id="257" r:id="rId6"/>
    <p:sldId id="260" r:id="rId7"/>
    <p:sldId id="259" r:id="rId8"/>
    <p:sldId id="298" r:id="rId9"/>
    <p:sldId id="263" r:id="rId10"/>
    <p:sldId id="258" r:id="rId11"/>
    <p:sldId id="268" r:id="rId12"/>
    <p:sldId id="267" r:id="rId13"/>
    <p:sldId id="266" r:id="rId14"/>
    <p:sldId id="261" r:id="rId15"/>
    <p:sldId id="264" r:id="rId16"/>
    <p:sldId id="269" r:id="rId17"/>
    <p:sldId id="270" r:id="rId18"/>
    <p:sldId id="265" r:id="rId19"/>
    <p:sldId id="271" r:id="rId20"/>
    <p:sldId id="262" r:id="rId21"/>
    <p:sldId id="275" r:id="rId22"/>
    <p:sldId id="274" r:id="rId23"/>
    <p:sldId id="277" r:id="rId24"/>
    <p:sldId id="299" r:id="rId25"/>
    <p:sldId id="297" r:id="rId26"/>
    <p:sldId id="278" r:id="rId27"/>
    <p:sldId id="273" r:id="rId28"/>
    <p:sldId id="276" r:id="rId29"/>
    <p:sldId id="272" r:id="rId30"/>
    <p:sldId id="279" r:id="rId31"/>
    <p:sldId id="286" r:id="rId32"/>
    <p:sldId id="289" r:id="rId33"/>
    <p:sldId id="285" r:id="rId34"/>
    <p:sldId id="280" r:id="rId35"/>
    <p:sldId id="288" r:id="rId36"/>
    <p:sldId id="290" r:id="rId37"/>
    <p:sldId id="292" r:id="rId38"/>
    <p:sldId id="291" r:id="rId39"/>
    <p:sldId id="283" r:id="rId40"/>
    <p:sldId id="284" r:id="rId41"/>
    <p:sldId id="282" r:id="rId42"/>
    <p:sldId id="287" r:id="rId43"/>
    <p:sldId id="281" r:id="rId44"/>
    <p:sldId id="295" r:id="rId4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721"/>
    <a:srgbClr val="E4A805"/>
    <a:srgbClr val="715609"/>
    <a:srgbClr val="EDB214"/>
    <a:srgbClr val="DBA005"/>
    <a:srgbClr val="E44405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32"/>
    </p:cViewPr>
  </p:outlineViewPr>
  <p:notesTextViewPr>
    <p:cViewPr>
      <p:scale>
        <a:sx n="100" d="100"/>
        <a:sy n="100" d="100"/>
      </p:scale>
      <p:origin x="0" y="5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0;&#1079;&#1084;&#1077;&#1085;&#1077;&#1085;&#1080;&#1103;%20&#1074;%20&#1073;&#1102;&#1076;&#1078;&#1077;&#1090;%20&#1074;%202013&#1075;&#1086;&#1076;&#1091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0;&#1079;&#1084;&#1077;&#1085;&#1077;&#1085;&#1080;&#1103;%20&#1074;%20&#1073;&#1102;&#1076;&#1078;&#1077;&#1090;%20&#1074;%202013&#1075;&#1086;&#1076;&#1091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2013\&#1082;&#1085;&#1080;&#1075;&#1072;,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'динамика параметров'!$A$7</c:f>
              <c:strCache>
                <c:ptCount val="1"/>
                <c:pt idx="0">
                  <c:v>Доходы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'динамика параметров'!$B$6:$I$6</c:f>
              <c:strCache>
                <c:ptCount val="8"/>
                <c:pt idx="0">
                  <c:v>2006 год</c:v>
                </c:pt>
                <c:pt idx="1">
                  <c:v>2007 год</c:v>
                </c:pt>
                <c:pt idx="2">
                  <c:v>2008 год</c:v>
                </c:pt>
                <c:pt idx="3">
                  <c:v>2009 год</c:v>
                </c:pt>
                <c:pt idx="4">
                  <c:v>2010 год</c:v>
                </c:pt>
                <c:pt idx="5">
                  <c:v>2011 год</c:v>
                </c:pt>
                <c:pt idx="6">
                  <c:v>2012 год</c:v>
                </c:pt>
                <c:pt idx="7">
                  <c:v>2013 год</c:v>
                </c:pt>
              </c:strCache>
            </c:strRef>
          </c:cat>
          <c:val>
            <c:numRef>
              <c:f>'динамика параметров'!$B$7:$I$7</c:f>
              <c:numCache>
                <c:formatCode>0</c:formatCode>
                <c:ptCount val="8"/>
                <c:pt idx="0">
                  <c:v>391829.5</c:v>
                </c:pt>
                <c:pt idx="1">
                  <c:v>439544</c:v>
                </c:pt>
                <c:pt idx="2">
                  <c:v>509496</c:v>
                </c:pt>
                <c:pt idx="3">
                  <c:v>507459.5</c:v>
                </c:pt>
                <c:pt idx="4">
                  <c:v>525827</c:v>
                </c:pt>
                <c:pt idx="5">
                  <c:v>569807.80000000005</c:v>
                </c:pt>
                <c:pt idx="6">
                  <c:v>530402.19999999867</c:v>
                </c:pt>
                <c:pt idx="7" formatCode="General">
                  <c:v>612167</c:v>
                </c:pt>
              </c:numCache>
            </c:numRef>
          </c:val>
        </c:ser>
        <c:ser>
          <c:idx val="1"/>
          <c:order val="1"/>
          <c:tx>
            <c:strRef>
              <c:f>'динамика параметров'!$A$8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57150">
              <a:prstDash val="dashDot"/>
            </a:ln>
          </c:spPr>
          <c:marker>
            <c:spPr>
              <a:ln w="57150">
                <a:prstDash val="dashDot"/>
              </a:ln>
            </c:spPr>
          </c:marker>
          <c:cat>
            <c:strRef>
              <c:f>'динамика параметров'!$B$6:$I$6</c:f>
              <c:strCache>
                <c:ptCount val="8"/>
                <c:pt idx="0">
                  <c:v>2006 год</c:v>
                </c:pt>
                <c:pt idx="1">
                  <c:v>2007 год</c:v>
                </c:pt>
                <c:pt idx="2">
                  <c:v>2008 год</c:v>
                </c:pt>
                <c:pt idx="3">
                  <c:v>2009 год</c:v>
                </c:pt>
                <c:pt idx="4">
                  <c:v>2010 год</c:v>
                </c:pt>
                <c:pt idx="5">
                  <c:v>2011 год</c:v>
                </c:pt>
                <c:pt idx="6">
                  <c:v>2012 год</c:v>
                </c:pt>
                <c:pt idx="7">
                  <c:v>2013 год</c:v>
                </c:pt>
              </c:strCache>
            </c:strRef>
          </c:cat>
          <c:val>
            <c:numRef>
              <c:f>'динамика параметров'!$B$8:$I$8</c:f>
              <c:numCache>
                <c:formatCode>0</c:formatCode>
                <c:ptCount val="8"/>
                <c:pt idx="0">
                  <c:v>378679.5</c:v>
                </c:pt>
                <c:pt idx="1">
                  <c:v>440385</c:v>
                </c:pt>
                <c:pt idx="2">
                  <c:v>495571</c:v>
                </c:pt>
                <c:pt idx="3">
                  <c:v>502003</c:v>
                </c:pt>
                <c:pt idx="4">
                  <c:v>548958.80000000005</c:v>
                </c:pt>
                <c:pt idx="5">
                  <c:v>576132.30000000005</c:v>
                </c:pt>
                <c:pt idx="6">
                  <c:v>531815</c:v>
                </c:pt>
                <c:pt idx="7" formatCode="General">
                  <c:v>606779</c:v>
                </c:pt>
              </c:numCache>
            </c:numRef>
          </c:val>
        </c:ser>
        <c:marker val="1"/>
        <c:axId val="58693120"/>
        <c:axId val="58695040"/>
      </c:lineChart>
      <c:catAx>
        <c:axId val="58693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>
                <a:solidFill>
                  <a:srgbClr val="996721"/>
                </a:solidFill>
              </a:defRPr>
            </a:pPr>
            <a:endParaRPr lang="ru-RU"/>
          </a:p>
        </c:txPr>
        <c:crossAx val="58695040"/>
        <c:crosses val="autoZero"/>
        <c:auto val="1"/>
        <c:lblAlgn val="ctr"/>
        <c:lblOffset val="100"/>
      </c:catAx>
      <c:valAx>
        <c:axId val="58695040"/>
        <c:scaling>
          <c:orientation val="minMax"/>
        </c:scaling>
        <c:delete val="1"/>
        <c:axPos val="l"/>
        <c:numFmt formatCode="0" sourceLinked="1"/>
        <c:tickLblPos val="none"/>
        <c:crossAx val="58693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rgbClr val="996721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0.15277777777777776"/>
                  <c:y val="5.5555555555555483E-2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solidFill>
                        <a:srgbClr val="715609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9166666666666668"/>
                  <c:y val="1.4549099786851295E-2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solidFill>
                        <a:srgbClr val="715609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rgbClr val="715609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доходы!$A$117:$A$118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доходы!$B$117:$B$118</c:f>
              <c:numCache>
                <c:formatCode>General</c:formatCode>
                <c:ptCount val="2"/>
                <c:pt idx="0">
                  <c:v>142162.9</c:v>
                </c:pt>
                <c:pt idx="1">
                  <c:v>168882.9</c:v>
                </c:pt>
              </c:numCache>
            </c:numRef>
          </c:val>
        </c:ser>
        <c:shape val="cylinder"/>
        <c:axId val="64480384"/>
        <c:axId val="64481920"/>
        <c:axId val="0"/>
      </c:bar3DChart>
      <c:catAx>
        <c:axId val="64480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715609"/>
                </a:solidFill>
              </a:defRPr>
            </a:pPr>
            <a:endParaRPr lang="ru-RU"/>
          </a:p>
        </c:txPr>
        <c:crossAx val="64481920"/>
        <c:crosses val="autoZero"/>
        <c:auto val="1"/>
        <c:lblAlgn val="ctr"/>
        <c:lblOffset val="100"/>
      </c:catAx>
      <c:valAx>
        <c:axId val="64481920"/>
        <c:scaling>
          <c:orientation val="minMax"/>
        </c:scaling>
        <c:delete val="1"/>
        <c:axPos val="l"/>
        <c:numFmt formatCode="General" sourceLinked="1"/>
        <c:tickLblPos val="none"/>
        <c:crossAx val="64480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>
                <a:solidFill>
                  <a:srgbClr val="996721"/>
                </a:solidFill>
              </a:rPr>
              <a:t>Налог на добычу полезных ископаемых, тыс. руб.</a:t>
            </a:r>
          </a:p>
        </c:rich>
      </c:tx>
      <c:layout>
        <c:manualLayout>
          <c:xMode val="edge"/>
          <c:yMode val="edge"/>
          <c:x val="0.23823880406741751"/>
          <c:y val="3.1862745098039241E-2"/>
        </c:manualLayout>
      </c:layout>
    </c:title>
    <c:plotArea>
      <c:layout/>
      <c:lineChart>
        <c:grouping val="standard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доходы!$B$129:$B$134</c:f>
              <c:strCache>
                <c:ptCount val="6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</c:strCache>
            </c:strRef>
          </c:cat>
          <c:val>
            <c:numRef>
              <c:f>доходы!$C$129:$C$134</c:f>
              <c:numCache>
                <c:formatCode>0.0</c:formatCode>
                <c:ptCount val="6"/>
                <c:pt idx="0">
                  <c:v>2650.6</c:v>
                </c:pt>
                <c:pt idx="1">
                  <c:v>3737.7</c:v>
                </c:pt>
                <c:pt idx="2">
                  <c:v>6468.2</c:v>
                </c:pt>
                <c:pt idx="3">
                  <c:v>9239</c:v>
                </c:pt>
                <c:pt idx="4">
                  <c:v>11181.7</c:v>
                </c:pt>
                <c:pt idx="5">
                  <c:v>7447.3</c:v>
                </c:pt>
              </c:numCache>
            </c:numRef>
          </c:val>
        </c:ser>
        <c:marker val="1"/>
        <c:axId val="64527360"/>
        <c:axId val="64537344"/>
      </c:lineChart>
      <c:catAx>
        <c:axId val="64527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rgbClr val="996721"/>
                </a:solidFill>
              </a:defRPr>
            </a:pPr>
            <a:endParaRPr lang="ru-RU"/>
          </a:p>
        </c:txPr>
        <c:crossAx val="64537344"/>
        <c:crosses val="autoZero"/>
        <c:auto val="1"/>
        <c:lblAlgn val="ctr"/>
        <c:lblOffset val="100"/>
      </c:catAx>
      <c:valAx>
        <c:axId val="64537344"/>
        <c:scaling>
          <c:orientation val="minMax"/>
        </c:scaling>
        <c:delete val="1"/>
        <c:axPos val="l"/>
        <c:numFmt formatCode="0.0" sourceLinked="1"/>
        <c:tickLblPos val="none"/>
        <c:crossAx val="64527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1800">
                <a:solidFill>
                  <a:srgbClr val="996721"/>
                </a:solidFill>
              </a:defRPr>
            </a:pPr>
            <a:r>
              <a:rPr lang="ru-RU" sz="1800">
                <a:solidFill>
                  <a:srgbClr val="996721"/>
                </a:solidFill>
              </a:rPr>
              <a:t>Объем добычи золота в 2008-2013 годах, кг.</a:t>
            </a:r>
          </a:p>
        </c:rich>
      </c:tx>
      <c:layout>
        <c:manualLayout>
          <c:xMode val="edge"/>
          <c:yMode val="edge"/>
          <c:x val="0.12083333333333333"/>
          <c:y val="3.8194444444444448E-2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доходы!$M$139:$R$139</c:f>
              <c:strCache>
                <c:ptCount val="6"/>
                <c:pt idx="0">
                  <c:v>Отчет 2008 год </c:v>
                </c:pt>
                <c:pt idx="1">
                  <c:v>Отчет 2009 год</c:v>
                </c:pt>
                <c:pt idx="2">
                  <c:v>Отчет 2010 год</c:v>
                </c:pt>
                <c:pt idx="3">
                  <c:v>Отчет 2011 год</c:v>
                </c:pt>
                <c:pt idx="4">
                  <c:v>Отчет 2012 год</c:v>
                </c:pt>
                <c:pt idx="5">
                  <c:v>Отчет 2013 год</c:v>
                </c:pt>
              </c:strCache>
            </c:strRef>
          </c:cat>
          <c:val>
            <c:numRef>
              <c:f>доходы!$M$140:$R$140</c:f>
              <c:numCache>
                <c:formatCode>General</c:formatCode>
                <c:ptCount val="6"/>
                <c:pt idx="0">
                  <c:v>143.6</c:v>
                </c:pt>
                <c:pt idx="1">
                  <c:v>159.9</c:v>
                </c:pt>
                <c:pt idx="2">
                  <c:v>231.6</c:v>
                </c:pt>
                <c:pt idx="3">
                  <c:v>344</c:v>
                </c:pt>
                <c:pt idx="4">
                  <c:v>427</c:v>
                </c:pt>
                <c:pt idx="5">
                  <c:v>357</c:v>
                </c:pt>
              </c:numCache>
            </c:numRef>
          </c:val>
        </c:ser>
        <c:axId val="64573824"/>
        <c:axId val="64575360"/>
      </c:barChart>
      <c:catAx>
        <c:axId val="64573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>
                <a:solidFill>
                  <a:srgbClr val="996721"/>
                </a:solidFill>
              </a:defRPr>
            </a:pPr>
            <a:endParaRPr lang="ru-RU"/>
          </a:p>
        </c:txPr>
        <c:crossAx val="64575360"/>
        <c:crosses val="autoZero"/>
        <c:auto val="1"/>
        <c:lblAlgn val="ctr"/>
        <c:lblOffset val="100"/>
      </c:catAx>
      <c:valAx>
        <c:axId val="64575360"/>
        <c:scaling>
          <c:orientation val="minMax"/>
        </c:scaling>
        <c:delete val="1"/>
        <c:axPos val="l"/>
        <c:numFmt formatCode="General" sourceLinked="1"/>
        <c:tickLblPos val="none"/>
        <c:crossAx val="64573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1800">
                <a:solidFill>
                  <a:srgbClr val="996721"/>
                </a:solidFill>
              </a:defRPr>
            </a:pPr>
            <a:r>
              <a:rPr lang="ru-RU" sz="1800">
                <a:solidFill>
                  <a:srgbClr val="996721"/>
                </a:solidFill>
              </a:rPr>
              <a:t>Стоимость 1 кг золота, в рублях</a:t>
            </a:r>
          </a:p>
        </c:rich>
      </c:tx>
      <c:layout>
        <c:manualLayout>
          <c:xMode val="edge"/>
          <c:yMode val="edge"/>
          <c:x val="0.14375000000000004"/>
          <c:y val="3.5134496943273149E-3"/>
        </c:manualLayout>
      </c:layout>
    </c:title>
    <c:plotArea>
      <c:layout>
        <c:manualLayout>
          <c:layoutTarget val="inner"/>
          <c:xMode val="edge"/>
          <c:yMode val="edge"/>
          <c:x val="3.0555555555555582E-2"/>
          <c:y val="3.1864031701919612E-3"/>
          <c:w val="0.93888888888889011"/>
          <c:h val="0.7410730276362516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доходы!$M$133:$R$133</c:f>
              <c:strCache>
                <c:ptCount val="6"/>
                <c:pt idx="0">
                  <c:v>Отчет 2008 год </c:v>
                </c:pt>
                <c:pt idx="1">
                  <c:v>Отчет 2009 год</c:v>
                </c:pt>
                <c:pt idx="2">
                  <c:v>Отчет 2010 год</c:v>
                </c:pt>
                <c:pt idx="3">
                  <c:v>Отчет 2011 год</c:v>
                </c:pt>
                <c:pt idx="4">
                  <c:v>Отчет 2012 год</c:v>
                </c:pt>
                <c:pt idx="5">
                  <c:v>Отчет 2013 год</c:v>
                </c:pt>
              </c:strCache>
            </c:strRef>
          </c:cat>
          <c:val>
            <c:numRef>
              <c:f>доходы!$M$134:$R$134</c:f>
              <c:numCache>
                <c:formatCode>0</c:formatCode>
                <c:ptCount val="6"/>
                <c:pt idx="0">
                  <c:v>653.41225626740948</c:v>
                </c:pt>
                <c:pt idx="1">
                  <c:v>827.8298936835522</c:v>
                </c:pt>
                <c:pt idx="2">
                  <c:v>1099.5250431778929</c:v>
                </c:pt>
                <c:pt idx="3">
                  <c:v>1702.9651162790697</c:v>
                </c:pt>
                <c:pt idx="4">
                  <c:v>1923.5831381732996</c:v>
                </c:pt>
                <c:pt idx="5">
                  <c:v>1500</c:v>
                </c:pt>
              </c:numCache>
            </c:numRef>
          </c:val>
        </c:ser>
        <c:axId val="64591360"/>
        <c:axId val="64592896"/>
      </c:barChart>
      <c:catAx>
        <c:axId val="64591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>
                <a:solidFill>
                  <a:srgbClr val="996721"/>
                </a:solidFill>
              </a:defRPr>
            </a:pPr>
            <a:endParaRPr lang="ru-RU"/>
          </a:p>
        </c:txPr>
        <c:crossAx val="64592896"/>
        <c:crosses val="autoZero"/>
        <c:auto val="1"/>
        <c:lblAlgn val="ctr"/>
        <c:lblOffset val="100"/>
      </c:catAx>
      <c:valAx>
        <c:axId val="64592896"/>
        <c:scaling>
          <c:orientation val="minMax"/>
        </c:scaling>
        <c:delete val="1"/>
        <c:axPos val="l"/>
        <c:numFmt formatCode="0" sourceLinked="1"/>
        <c:tickLblPos val="none"/>
        <c:crossAx val="64591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>
                <a:solidFill>
                  <a:srgbClr val="996721"/>
                </a:solidFill>
              </a:rPr>
              <a:t>Налоги на совокупный доход</a:t>
            </a:r>
          </a:p>
        </c:rich>
      </c:tx>
      <c:layout>
        <c:manualLayout>
          <c:xMode val="edge"/>
          <c:yMode val="edge"/>
          <c:x val="0.17500000000000004"/>
          <c:y val="3.437500000000001E-2"/>
        </c:manualLayout>
      </c:layout>
    </c:title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4.7222222222222283E-2"/>
                  <c:y val="-0.32687108839758605"/>
                </c:manualLayout>
              </c:layout>
              <c:showVal val="1"/>
            </c:dLbl>
            <c:dLbl>
              <c:idx val="1"/>
              <c:layout>
                <c:manualLayout>
                  <c:x val="7.5000000000000011E-2"/>
                  <c:y val="-0.3833092619338601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доходы!$B$161:$B$162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доходы!$C$161:$C$162</c:f>
              <c:numCache>
                <c:formatCode>0.0</c:formatCode>
                <c:ptCount val="2"/>
                <c:pt idx="0">
                  <c:v>7998</c:v>
                </c:pt>
                <c:pt idx="1">
                  <c:v>10278.92</c:v>
                </c:pt>
              </c:numCache>
            </c:numRef>
          </c:val>
        </c:ser>
        <c:gapWidth val="55"/>
        <c:gapDepth val="55"/>
        <c:shape val="cylinder"/>
        <c:axId val="64642432"/>
        <c:axId val="64648320"/>
        <c:axId val="0"/>
      </c:bar3DChart>
      <c:catAx>
        <c:axId val="646424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4648320"/>
        <c:crosses val="autoZero"/>
        <c:auto val="1"/>
        <c:lblAlgn val="ctr"/>
        <c:lblOffset val="100"/>
      </c:catAx>
      <c:valAx>
        <c:axId val="64648320"/>
        <c:scaling>
          <c:orientation val="minMax"/>
        </c:scaling>
        <c:delete val="1"/>
        <c:axPos val="l"/>
        <c:numFmt formatCode="0.0" sourceLinked="1"/>
        <c:tickLblPos val="none"/>
        <c:crossAx val="64642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000">
                <a:solidFill>
                  <a:srgbClr val="996721"/>
                </a:solidFill>
              </a:defRPr>
            </a:pPr>
            <a:r>
              <a:rPr lang="ru-RU" sz="2000">
                <a:solidFill>
                  <a:srgbClr val="996721"/>
                </a:solidFill>
              </a:rPr>
              <a:t>Структура налогов на совокупный доход в 2013 году, %</a:t>
            </a:r>
          </a:p>
        </c:rich>
      </c:tx>
      <c:layout>
        <c:manualLayout>
          <c:xMode val="edge"/>
          <c:yMode val="edge"/>
          <c:x val="9.7222222222222224E-2"/>
          <c:y val="4.5270330241610734E-4"/>
        </c:manualLayout>
      </c:layout>
    </c:title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32432939632546026"/>
                  <c:y val="-7.988043877945648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2171916010498691"/>
                  <c:y val="6.8356019349153405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39379877515310624"/>
                  <c:y val="0.1830476580677475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доходы!$A$171:$A$173</c:f>
              <c:strCache>
                <c:ptCount val="3"/>
                <c:pt idx="0">
                  <c:v>Единый налог на вмененный доход для отдельных видов деятельности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доходы!$B$171:$B$173</c:f>
              <c:numCache>
                <c:formatCode>0.0</c:formatCode>
                <c:ptCount val="3"/>
                <c:pt idx="0">
                  <c:v>9980.99</c:v>
                </c:pt>
                <c:pt idx="1">
                  <c:v>84.07</c:v>
                </c:pt>
                <c:pt idx="2">
                  <c:v>213.86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>
                <a:solidFill>
                  <a:srgbClr val="996721"/>
                </a:solidFill>
              </a:rPr>
              <a:t>Единый налог на </a:t>
            </a:r>
            <a:r>
              <a:rPr lang="ru-RU" sz="2200" dirty="0" err="1">
                <a:solidFill>
                  <a:srgbClr val="996721"/>
                </a:solidFill>
              </a:rPr>
              <a:t>вмененнный</a:t>
            </a:r>
            <a:r>
              <a:rPr lang="ru-RU" sz="2200" dirty="0">
                <a:solidFill>
                  <a:srgbClr val="996721"/>
                </a:solidFill>
              </a:rPr>
              <a:t> доход для отдельных видов </a:t>
            </a:r>
            <a:r>
              <a:rPr lang="ru-RU" sz="2200" dirty="0" smtClean="0">
                <a:solidFill>
                  <a:srgbClr val="996721"/>
                </a:solidFill>
              </a:rPr>
              <a:t>деятельности, тыс. руб.</a:t>
            </a:r>
            <a:endParaRPr lang="ru-RU" sz="2200" dirty="0">
              <a:solidFill>
                <a:srgbClr val="996721"/>
              </a:solidFill>
            </a:endParaRPr>
          </a:p>
        </c:rich>
      </c:tx>
      <c:layout>
        <c:manualLayout>
          <c:xMode val="edge"/>
          <c:yMode val="edge"/>
          <c:x val="0.16176470588235328"/>
          <c:y val="3.8194444444444448E-2"/>
        </c:manualLayout>
      </c:layout>
    </c:title>
    <c:plotArea>
      <c:layout/>
      <c:lineChart>
        <c:grouping val="standar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доходы!$B$185:$B$190</c:f>
              <c:strCache>
                <c:ptCount val="6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</c:strCache>
            </c:strRef>
          </c:cat>
          <c:val>
            <c:numRef>
              <c:f>доходы!$C$185:$C$190</c:f>
              <c:numCache>
                <c:formatCode>0.0</c:formatCode>
                <c:ptCount val="6"/>
                <c:pt idx="0">
                  <c:v>5316</c:v>
                </c:pt>
                <c:pt idx="1">
                  <c:v>5244.3</c:v>
                </c:pt>
                <c:pt idx="2">
                  <c:v>6276.6</c:v>
                </c:pt>
                <c:pt idx="3">
                  <c:v>6968.7</c:v>
                </c:pt>
                <c:pt idx="4">
                  <c:v>7926.4</c:v>
                </c:pt>
                <c:pt idx="5">
                  <c:v>9980.99</c:v>
                </c:pt>
              </c:numCache>
            </c:numRef>
          </c:val>
        </c:ser>
        <c:marker val="1"/>
        <c:axId val="60001280"/>
        <c:axId val="60015360"/>
      </c:lineChart>
      <c:catAx>
        <c:axId val="60001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0015360"/>
        <c:crosses val="autoZero"/>
        <c:auto val="1"/>
        <c:lblAlgn val="ctr"/>
        <c:lblOffset val="100"/>
      </c:catAx>
      <c:valAx>
        <c:axId val="60015360"/>
        <c:scaling>
          <c:orientation val="minMax"/>
        </c:scaling>
        <c:delete val="1"/>
        <c:axPos val="l"/>
        <c:numFmt formatCode="0.0" sourceLinked="1"/>
        <c:tickLblPos val="none"/>
        <c:crossAx val="60001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percentStacked"/>
        <c:ser>
          <c:idx val="0"/>
          <c:order val="0"/>
          <c:dLbls>
            <c:dLbl>
              <c:idx val="0"/>
              <c:layout>
                <c:manualLayout>
                  <c:x val="-8.9654390252935062E-2"/>
                  <c:y val="-0.29629629629629628"/>
                </c:manualLayout>
              </c:layout>
              <c:showVal val="1"/>
            </c:dLbl>
            <c:dLbl>
              <c:idx val="1"/>
              <c:layout>
                <c:manualLayout>
                  <c:x val="-8.0835925637892367E-2"/>
                  <c:y val="-0.26851851851851849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доходы!$B$189:$B$190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доходы!$C$189:$C$190</c:f>
              <c:numCache>
                <c:formatCode>0.0</c:formatCode>
                <c:ptCount val="2"/>
                <c:pt idx="0">
                  <c:v>7926.4</c:v>
                </c:pt>
                <c:pt idx="1">
                  <c:v>9980.99</c:v>
                </c:pt>
              </c:numCache>
            </c:numRef>
          </c:val>
        </c:ser>
        <c:shape val="cylinder"/>
        <c:axId val="64684800"/>
        <c:axId val="64686336"/>
        <c:axId val="0"/>
      </c:bar3DChart>
      <c:catAx>
        <c:axId val="6468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4686336"/>
        <c:crosses val="autoZero"/>
        <c:auto val="1"/>
        <c:lblAlgn val="ctr"/>
        <c:lblOffset val="100"/>
      </c:catAx>
      <c:valAx>
        <c:axId val="64686336"/>
        <c:scaling>
          <c:orientation val="minMax"/>
        </c:scaling>
        <c:delete val="1"/>
        <c:axPos val="l"/>
        <c:numFmt formatCode="0%" sourceLinked="1"/>
        <c:tickLblPos val="none"/>
        <c:crossAx val="64684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>
                <a:solidFill>
                  <a:srgbClr val="996721"/>
                </a:solidFill>
              </a:rPr>
              <a:t>Динамика поступления неналоговых </a:t>
            </a:r>
            <a:r>
              <a:rPr lang="ru-RU" sz="2200" dirty="0" smtClean="0">
                <a:solidFill>
                  <a:srgbClr val="996721"/>
                </a:solidFill>
              </a:rPr>
              <a:t>доходов бюджета района в </a:t>
            </a:r>
            <a:r>
              <a:rPr lang="ru-RU" sz="2200" dirty="0">
                <a:solidFill>
                  <a:srgbClr val="996721"/>
                </a:solidFill>
              </a:rPr>
              <a:t>2008-2013 годах, тыс. руб.</a:t>
            </a:r>
          </a:p>
        </c:rich>
      </c:tx>
      <c:layout>
        <c:manualLayout>
          <c:xMode val="edge"/>
          <c:yMode val="edge"/>
          <c:x val="0.12372464079583151"/>
          <c:y val="5.6439610158258303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неналоговые!$A$7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неналоговые!$B$6:$G$6</c:f>
              <c:strCache>
                <c:ptCount val="6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</c:strCache>
            </c:strRef>
          </c:cat>
          <c:val>
            <c:numRef>
              <c:f>неналоговые!$B$7:$G$7</c:f>
              <c:numCache>
                <c:formatCode>General</c:formatCode>
                <c:ptCount val="6"/>
                <c:pt idx="0">
                  <c:v>22226.6</c:v>
                </c:pt>
                <c:pt idx="1">
                  <c:v>29781.699999999972</c:v>
                </c:pt>
                <c:pt idx="2">
                  <c:v>25444.1</c:v>
                </c:pt>
                <c:pt idx="3">
                  <c:v>26200.1</c:v>
                </c:pt>
                <c:pt idx="4">
                  <c:v>10723.199999999988</c:v>
                </c:pt>
                <c:pt idx="5" formatCode="0.0">
                  <c:v>11983.61</c:v>
                </c:pt>
              </c:numCache>
            </c:numRef>
          </c:val>
        </c:ser>
        <c:marker val="1"/>
        <c:axId val="64747392"/>
        <c:axId val="64748928"/>
      </c:lineChart>
      <c:catAx>
        <c:axId val="6474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4748928"/>
        <c:crosses val="autoZero"/>
        <c:auto val="1"/>
        <c:lblAlgn val="ctr"/>
        <c:lblOffset val="100"/>
      </c:catAx>
      <c:valAx>
        <c:axId val="64748928"/>
        <c:scaling>
          <c:orientation val="minMax"/>
        </c:scaling>
        <c:delete val="1"/>
        <c:axPos val="l"/>
        <c:numFmt formatCode="General" sourceLinked="1"/>
        <c:tickLblPos val="none"/>
        <c:crossAx val="64747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>
                <a:solidFill>
                  <a:srgbClr val="996721"/>
                </a:solidFill>
              </a:rPr>
              <a:t>Структура неналоговых доходов бюджета района </a:t>
            </a:r>
            <a:endParaRPr lang="ru-RU" sz="2200" dirty="0" smtClean="0">
              <a:solidFill>
                <a:srgbClr val="996721"/>
              </a:solidFill>
            </a:endParaRPr>
          </a:p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 smtClean="0">
                <a:solidFill>
                  <a:srgbClr val="996721"/>
                </a:solidFill>
              </a:rPr>
              <a:t>в </a:t>
            </a:r>
            <a:r>
              <a:rPr lang="ru-RU" sz="2200" dirty="0">
                <a:solidFill>
                  <a:srgbClr val="996721"/>
                </a:solidFill>
              </a:rPr>
              <a:t>2013 году, %</a:t>
            </a:r>
          </a:p>
        </c:rich>
      </c:tx>
      <c:layout>
        <c:manualLayout>
          <c:xMode val="edge"/>
          <c:yMode val="edge"/>
          <c:x val="0.12288115528147157"/>
          <c:y val="1.7970886832679967E-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1293449179599533E-2"/>
          <c:y val="0.28462148385629132"/>
          <c:w val="0.84319570138837152"/>
          <c:h val="0.71359878664275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2702395544393103E-3"/>
                  <c:y val="-0.20022394998439341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3.2555581255998881E-5"/>
                  <c:y val="-0.2219130083429884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неналоговые!$A$18:$A$23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неналоговые!$B$18:$B$23</c:f>
              <c:numCache>
                <c:formatCode>0.00</c:formatCode>
                <c:ptCount val="6"/>
                <c:pt idx="0">
                  <c:v>5088.6400000000003</c:v>
                </c:pt>
                <c:pt idx="1">
                  <c:v>1559.94</c:v>
                </c:pt>
                <c:pt idx="2">
                  <c:v>244.55</c:v>
                </c:pt>
                <c:pt idx="3">
                  <c:v>3527.06</c:v>
                </c:pt>
                <c:pt idx="4">
                  <c:v>1595.53</c:v>
                </c:pt>
                <c:pt idx="5">
                  <c:v>-32.11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solidFill>
                  <a:srgbClr val="996721"/>
                </a:solidFill>
              </a:rPr>
              <a:t>Объем доходов </a:t>
            </a:r>
            <a:r>
              <a:rPr lang="ru-RU" sz="2400" dirty="0" smtClean="0">
                <a:solidFill>
                  <a:srgbClr val="996721"/>
                </a:solidFill>
              </a:rPr>
              <a:t>бюджета района </a:t>
            </a:r>
            <a:r>
              <a:rPr lang="ru-RU" sz="2400" dirty="0">
                <a:solidFill>
                  <a:srgbClr val="996721"/>
                </a:solidFill>
              </a:rPr>
              <a:t>в 2013 году, </a:t>
            </a:r>
            <a:endParaRPr lang="ru-RU" sz="2400" dirty="0" smtClean="0">
              <a:solidFill>
                <a:srgbClr val="996721"/>
              </a:solidFill>
            </a:endParaRPr>
          </a:p>
          <a:p>
            <a:pPr>
              <a:defRPr sz="2400"/>
            </a:pPr>
            <a:r>
              <a:rPr lang="ru-RU" sz="2400" dirty="0" smtClean="0">
                <a:solidFill>
                  <a:srgbClr val="996721"/>
                </a:solidFill>
              </a:rPr>
              <a:t>тыс</a:t>
            </a:r>
            <a:r>
              <a:rPr lang="ru-RU" sz="2400" dirty="0">
                <a:solidFill>
                  <a:srgbClr val="99672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9399526972161191"/>
          <c:y val="3.490314801623355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параметры!$A$24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482745,0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параметры!$B$23:$D$23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параметры!$B$24:$D$24</c:f>
              <c:numCache>
                <c:formatCode>General</c:formatCode>
                <c:ptCount val="3"/>
                <c:pt idx="0" formatCode="0.0">
                  <c:v>482785</c:v>
                </c:pt>
                <c:pt idx="1">
                  <c:v>624776.80000000005</c:v>
                </c:pt>
                <c:pt idx="2">
                  <c:v>612167.1</c:v>
                </c:pt>
              </c:numCache>
            </c:numRef>
          </c:val>
        </c:ser>
        <c:axId val="59624832"/>
        <c:axId val="59311232"/>
      </c:barChart>
      <c:catAx>
        <c:axId val="59624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rgbClr val="996721"/>
                </a:solidFill>
              </a:defRPr>
            </a:pPr>
            <a:endParaRPr lang="ru-RU"/>
          </a:p>
        </c:txPr>
        <c:crossAx val="59311232"/>
        <c:crosses val="autoZero"/>
        <c:auto val="1"/>
        <c:lblAlgn val="ctr"/>
        <c:lblOffset val="100"/>
      </c:catAx>
      <c:valAx>
        <c:axId val="59311232"/>
        <c:scaling>
          <c:orientation val="minMax"/>
        </c:scaling>
        <c:delete val="1"/>
        <c:axPos val="l"/>
        <c:numFmt formatCode="0.0" sourceLinked="1"/>
        <c:tickLblPos val="none"/>
        <c:crossAx val="59624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lineChart>
        <c:grouping val="standard"/>
        <c:ser>
          <c:idx val="0"/>
          <c:order val="0"/>
          <c:tx>
            <c:strRef>
              <c:f>недоимка!$A$7</c:f>
              <c:strCache>
                <c:ptCount val="1"/>
                <c:pt idx="0">
                  <c:v>Всего по району: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недоимка!$B$6:$E$6</c:f>
              <c:strCache>
                <c:ptCount val="4"/>
                <c:pt idx="0">
                  <c:v>на 01.01.2011</c:v>
                </c:pt>
                <c:pt idx="1">
                  <c:v>на 01.01.2012</c:v>
                </c:pt>
                <c:pt idx="2">
                  <c:v>на 01.01.2013</c:v>
                </c:pt>
                <c:pt idx="3">
                  <c:v>на 01.01.2014</c:v>
                </c:pt>
              </c:strCache>
            </c:strRef>
          </c:cat>
          <c:val>
            <c:numRef>
              <c:f>недоимка!$B$7:$E$7</c:f>
              <c:numCache>
                <c:formatCode>General</c:formatCode>
                <c:ptCount val="4"/>
                <c:pt idx="0">
                  <c:v>12121.7</c:v>
                </c:pt>
                <c:pt idx="1">
                  <c:v>6226.7</c:v>
                </c:pt>
                <c:pt idx="2">
                  <c:v>14775.7</c:v>
                </c:pt>
                <c:pt idx="3">
                  <c:v>4356</c:v>
                </c:pt>
              </c:numCache>
            </c:numRef>
          </c:val>
        </c:ser>
        <c:marker val="1"/>
        <c:axId val="65128320"/>
        <c:axId val="65129856"/>
      </c:lineChart>
      <c:catAx>
        <c:axId val="65128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>
                <a:solidFill>
                  <a:srgbClr val="996721"/>
                </a:solidFill>
              </a:defRPr>
            </a:pPr>
            <a:endParaRPr lang="ru-RU"/>
          </a:p>
        </c:txPr>
        <c:crossAx val="65129856"/>
        <c:crosses val="autoZero"/>
        <c:auto val="1"/>
        <c:lblAlgn val="ctr"/>
        <c:lblOffset val="100"/>
      </c:catAx>
      <c:valAx>
        <c:axId val="651298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128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view3D>
      <c:rAngAx val="1"/>
    </c:view3D>
    <c:plotArea>
      <c:layout>
        <c:manualLayout>
          <c:layoutTarget val="inner"/>
          <c:xMode val="edge"/>
          <c:yMode val="edge"/>
          <c:x val="4.4004712046131107E-2"/>
          <c:y val="0"/>
          <c:w val="0.75467271149463577"/>
          <c:h val="0.59006789100727874"/>
        </c:manualLayout>
      </c:layout>
      <c:bar3DChart>
        <c:barDir val="col"/>
        <c:grouping val="clustered"/>
        <c:ser>
          <c:idx val="0"/>
          <c:order val="0"/>
          <c:tx>
            <c:strRef>
              <c:f>недоимка!$B$6</c:f>
              <c:strCache>
                <c:ptCount val="1"/>
                <c:pt idx="0">
                  <c:v>на 01.01.2011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недоимка!$B$7:$B$14</c:f>
              <c:numCache>
                <c:formatCode>General</c:formatCode>
                <c:ptCount val="8"/>
                <c:pt idx="0">
                  <c:v>12121.7</c:v>
                </c:pt>
                <c:pt idx="2">
                  <c:v>2633.8</c:v>
                </c:pt>
                <c:pt idx="3">
                  <c:v>507.3</c:v>
                </c:pt>
                <c:pt idx="4">
                  <c:v>569.20000000000005</c:v>
                </c:pt>
                <c:pt idx="5">
                  <c:v>6297.5</c:v>
                </c:pt>
                <c:pt idx="7">
                  <c:v>2113.9</c:v>
                </c:pt>
              </c:numCache>
            </c:numRef>
          </c:val>
        </c:ser>
        <c:ser>
          <c:idx val="1"/>
          <c:order val="1"/>
          <c:tx>
            <c:strRef>
              <c:f>недоимка!$C$6</c:f>
              <c:strCache>
                <c:ptCount val="1"/>
                <c:pt idx="0">
                  <c:v>на 01.01.2012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недоимка!$C$7:$C$14</c:f>
              <c:numCache>
                <c:formatCode>General</c:formatCode>
                <c:ptCount val="8"/>
                <c:pt idx="0">
                  <c:v>6226.7</c:v>
                </c:pt>
                <c:pt idx="2">
                  <c:v>676.3</c:v>
                </c:pt>
                <c:pt idx="3">
                  <c:v>409.3</c:v>
                </c:pt>
                <c:pt idx="4">
                  <c:v>768.7</c:v>
                </c:pt>
                <c:pt idx="5">
                  <c:v>4266.8</c:v>
                </c:pt>
                <c:pt idx="7">
                  <c:v>105.6</c:v>
                </c:pt>
              </c:numCache>
            </c:numRef>
          </c:val>
        </c:ser>
        <c:ser>
          <c:idx val="2"/>
          <c:order val="2"/>
          <c:tx>
            <c:strRef>
              <c:f>недоимка!$D$6</c:f>
              <c:strCache>
                <c:ptCount val="1"/>
                <c:pt idx="0">
                  <c:v>на 01.01.2013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недоимка!$D$7:$D$14</c:f>
              <c:numCache>
                <c:formatCode>General</c:formatCode>
                <c:ptCount val="8"/>
                <c:pt idx="0">
                  <c:v>14775.7</c:v>
                </c:pt>
                <c:pt idx="2">
                  <c:v>10603.7</c:v>
                </c:pt>
                <c:pt idx="3">
                  <c:v>404.4</c:v>
                </c:pt>
                <c:pt idx="4">
                  <c:v>498.1</c:v>
                </c:pt>
                <c:pt idx="5">
                  <c:v>3240.8</c:v>
                </c:pt>
                <c:pt idx="6">
                  <c:v>17.899999999999999</c:v>
                </c:pt>
                <c:pt idx="7">
                  <c:v>10.8</c:v>
                </c:pt>
              </c:numCache>
            </c:numRef>
          </c:val>
        </c:ser>
        <c:ser>
          <c:idx val="3"/>
          <c:order val="3"/>
          <c:tx>
            <c:strRef>
              <c:f>недоимка!$E$6</c:f>
              <c:strCache>
                <c:ptCount val="1"/>
                <c:pt idx="0">
                  <c:v>на 01.01.2014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недоимка!$E$7:$E$14</c:f>
              <c:numCache>
                <c:formatCode>General</c:formatCode>
                <c:ptCount val="8"/>
                <c:pt idx="0">
                  <c:v>4356</c:v>
                </c:pt>
                <c:pt idx="2">
                  <c:v>734.1</c:v>
                </c:pt>
                <c:pt idx="3">
                  <c:v>331.2</c:v>
                </c:pt>
                <c:pt idx="4">
                  <c:v>813.9</c:v>
                </c:pt>
                <c:pt idx="5">
                  <c:v>2448</c:v>
                </c:pt>
                <c:pt idx="6">
                  <c:v>4.5</c:v>
                </c:pt>
                <c:pt idx="7">
                  <c:v>24.3</c:v>
                </c:pt>
              </c:numCache>
            </c:numRef>
          </c:val>
        </c:ser>
        <c:shape val="box"/>
        <c:axId val="64795776"/>
        <c:axId val="64797312"/>
        <c:axId val="0"/>
      </c:bar3DChart>
      <c:catAx>
        <c:axId val="6479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>
                <a:solidFill>
                  <a:srgbClr val="996721"/>
                </a:solidFill>
              </a:defRPr>
            </a:pPr>
            <a:endParaRPr lang="ru-RU"/>
          </a:p>
        </c:txPr>
        <c:crossAx val="64797312"/>
        <c:crosses val="autoZero"/>
        <c:auto val="1"/>
        <c:lblAlgn val="ctr"/>
        <c:lblOffset val="100"/>
      </c:catAx>
      <c:valAx>
        <c:axId val="64797312"/>
        <c:scaling>
          <c:orientation val="minMax"/>
        </c:scaling>
        <c:delete val="1"/>
        <c:axPos val="l"/>
        <c:numFmt formatCode="General" sourceLinked="1"/>
        <c:tickLblPos val="none"/>
        <c:crossAx val="64795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800">
              <a:solidFill>
                <a:srgbClr val="99672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>
                <a:solidFill>
                  <a:srgbClr val="996721"/>
                </a:solidFill>
              </a:rPr>
              <a:t>Безвозмездные поступления из краевого бюджета, </a:t>
            </a:r>
            <a:endParaRPr lang="ru-RU" sz="2200" dirty="0" smtClean="0">
              <a:solidFill>
                <a:srgbClr val="996721"/>
              </a:solidFill>
            </a:endParaRPr>
          </a:p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 dirty="0" smtClean="0">
                <a:solidFill>
                  <a:srgbClr val="996721"/>
                </a:solidFill>
              </a:rPr>
              <a:t>тыс</a:t>
            </a:r>
            <a:r>
              <a:rPr lang="ru-RU" sz="2200" dirty="0">
                <a:solidFill>
                  <a:srgbClr val="996721"/>
                </a:solidFill>
              </a:rPr>
              <a:t>. руб.</a:t>
            </a:r>
          </a:p>
        </c:rich>
      </c:tx>
      <c:layout/>
    </c:title>
    <c:view3D>
      <c:rotX val="0"/>
      <c:rotY val="0"/>
      <c:perspective val="1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безвозмездные!$A$21</c:f>
              <c:strCache>
                <c:ptCount val="1"/>
                <c:pt idx="0">
                  <c:v>Безвозмездные поступления из краевого бюджета всего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безвозмездные!$B$19:$D$20</c:f>
              <c:strCache>
                <c:ptCount val="3"/>
                <c:pt idx="0">
                  <c:v>Исполнение 2011</c:v>
                </c:pt>
                <c:pt idx="1">
                  <c:v>Исполнение 2012</c:v>
                </c:pt>
                <c:pt idx="2">
                  <c:v>Исполнение 2013</c:v>
                </c:pt>
              </c:strCache>
            </c:strRef>
          </c:cat>
          <c:val>
            <c:numRef>
              <c:f>безвозмездные!$B$21:$D$21</c:f>
              <c:numCache>
                <c:formatCode>#,##0.00</c:formatCode>
                <c:ptCount val="3"/>
                <c:pt idx="0">
                  <c:v>408960.7</c:v>
                </c:pt>
                <c:pt idx="1">
                  <c:v>354975.5</c:v>
                </c:pt>
                <c:pt idx="2">
                  <c:v>410654</c:v>
                </c:pt>
              </c:numCache>
            </c:numRef>
          </c:val>
        </c:ser>
        <c:shape val="cylinder"/>
        <c:axId val="65227776"/>
        <c:axId val="65245952"/>
        <c:axId val="0"/>
      </c:bar3DChart>
      <c:catAx>
        <c:axId val="65227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5245952"/>
        <c:crosses val="autoZero"/>
        <c:auto val="1"/>
        <c:lblAlgn val="ctr"/>
        <c:lblOffset val="100"/>
      </c:catAx>
      <c:valAx>
        <c:axId val="65245952"/>
        <c:scaling>
          <c:orientation val="minMax"/>
        </c:scaling>
        <c:delete val="1"/>
        <c:axPos val="l"/>
        <c:numFmt formatCode="#,##0.00" sourceLinked="1"/>
        <c:tickLblPos val="none"/>
        <c:crossAx val="65227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>
                <a:solidFill>
                  <a:srgbClr val="996721"/>
                </a:solidFill>
              </a:defRPr>
            </a:pPr>
            <a:r>
              <a:rPr lang="ru-RU" sz="2200">
                <a:solidFill>
                  <a:srgbClr val="996721"/>
                </a:solidFill>
              </a:rPr>
              <a:t>Дотации на выравнивание  бюджетной обеспеченности, тыс. руб.</a:t>
            </a:r>
          </a:p>
        </c:rich>
      </c:tx>
      <c:layout/>
    </c:title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tx>
            <c:strRef>
              <c:f>безвозмездные!$I$27</c:f>
              <c:strCache>
                <c:ptCount val="1"/>
                <c:pt idx="0">
                  <c:v>Дотации на выравнивание  бюджетной обеспеченности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безвозмездные!$J$26:$L$26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безвозмездные!$J$27:$L$27</c:f>
              <c:numCache>
                <c:formatCode>#,##0.00</c:formatCode>
                <c:ptCount val="3"/>
                <c:pt idx="0" formatCode="General">
                  <c:v>63556</c:v>
                </c:pt>
                <c:pt idx="1">
                  <c:v>62995</c:v>
                </c:pt>
                <c:pt idx="2" formatCode="General">
                  <c:v>45467</c:v>
                </c:pt>
              </c:numCache>
            </c:numRef>
          </c:val>
        </c:ser>
        <c:shape val="cylinder"/>
        <c:axId val="65278720"/>
        <c:axId val="65280256"/>
        <c:axId val="0"/>
      </c:bar3DChart>
      <c:catAx>
        <c:axId val="6527872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65280256"/>
        <c:crosses val="autoZero"/>
        <c:auto val="1"/>
        <c:lblAlgn val="ctr"/>
        <c:lblOffset val="100"/>
      </c:catAx>
      <c:valAx>
        <c:axId val="65280256"/>
        <c:scaling>
          <c:orientation val="minMax"/>
        </c:scaling>
        <c:delete val="1"/>
        <c:axPos val="b"/>
        <c:numFmt formatCode="General" sourceLinked="1"/>
        <c:tickLblPos val="none"/>
        <c:crossAx val="6527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>
                <a:solidFill>
                  <a:srgbClr val="996721"/>
                </a:solidFill>
              </a:defRPr>
            </a:pPr>
            <a:r>
              <a:rPr lang="ru-RU" sz="2400" dirty="0">
                <a:solidFill>
                  <a:srgbClr val="996721"/>
                </a:solidFill>
              </a:rPr>
              <a:t>Объем расходов бюджета </a:t>
            </a:r>
            <a:r>
              <a:rPr lang="ru-RU" sz="2400" dirty="0" smtClean="0">
                <a:solidFill>
                  <a:srgbClr val="996721"/>
                </a:solidFill>
              </a:rPr>
              <a:t>района в </a:t>
            </a:r>
            <a:r>
              <a:rPr lang="ru-RU" sz="2400" dirty="0">
                <a:solidFill>
                  <a:srgbClr val="996721"/>
                </a:solidFill>
              </a:rPr>
              <a:t>2013 году, </a:t>
            </a:r>
            <a:endParaRPr lang="ru-RU" sz="2400" dirty="0" smtClean="0">
              <a:solidFill>
                <a:srgbClr val="996721"/>
              </a:solidFill>
            </a:endParaRPr>
          </a:p>
          <a:p>
            <a:pPr>
              <a:defRPr sz="2400">
                <a:solidFill>
                  <a:srgbClr val="996721"/>
                </a:solidFill>
              </a:defRPr>
            </a:pPr>
            <a:r>
              <a:rPr lang="ru-RU" sz="2400" dirty="0" smtClean="0">
                <a:solidFill>
                  <a:srgbClr val="996721"/>
                </a:solidFill>
              </a:rPr>
              <a:t>тыс</a:t>
            </a:r>
            <a:r>
              <a:rPr lang="ru-RU" sz="2400" dirty="0">
                <a:solidFill>
                  <a:srgbClr val="99672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2521347490315585"/>
          <c:y val="8.456576720233702E-4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параметры!$A$28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482745,0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параметры!$B$27:$D$27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параметры!$B$28:$D$28</c:f>
              <c:numCache>
                <c:formatCode>General</c:formatCode>
                <c:ptCount val="3"/>
                <c:pt idx="0" formatCode="0.0">
                  <c:v>482785</c:v>
                </c:pt>
                <c:pt idx="1">
                  <c:v>634348.5</c:v>
                </c:pt>
                <c:pt idx="2">
                  <c:v>606779.19999999867</c:v>
                </c:pt>
              </c:numCache>
            </c:numRef>
          </c:val>
        </c:ser>
        <c:axId val="65300736"/>
        <c:axId val="65335296"/>
      </c:barChart>
      <c:catAx>
        <c:axId val="65300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996721"/>
                </a:solidFill>
              </a:defRPr>
            </a:pPr>
            <a:endParaRPr lang="ru-RU"/>
          </a:p>
        </c:txPr>
        <c:crossAx val="65335296"/>
        <c:crosses val="autoZero"/>
        <c:auto val="1"/>
        <c:lblAlgn val="ctr"/>
        <c:lblOffset val="100"/>
      </c:catAx>
      <c:valAx>
        <c:axId val="65335296"/>
        <c:scaling>
          <c:orientation val="minMax"/>
        </c:scaling>
        <c:delete val="1"/>
        <c:axPos val="l"/>
        <c:numFmt formatCode="0.0" sourceLinked="1"/>
        <c:tickLblPos val="none"/>
        <c:crossAx val="653007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Уточнение плана по расходам бюджета муниципального района "Карымский район" в 2013 году</a:t>
            </a:r>
          </a:p>
        </c:rich>
      </c:tx>
      <c:layout/>
    </c:title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47470117567582099"/>
          <c:y val="0.13618515240730827"/>
          <c:w val="0.51818715931204773"/>
          <c:h val="0.84978547206875998"/>
        </c:manualLayout>
      </c:layout>
      <c:bar3DChart>
        <c:barDir val="bar"/>
        <c:grouping val="clustered"/>
        <c:ser>
          <c:idx val="0"/>
          <c:order val="0"/>
          <c:tx>
            <c:strRef>
              <c:f>Лист3!$B$35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Лист3!$C$34:$I$34</c:f>
              <c:strCache>
                <c:ptCount val="7"/>
                <c:pt idx="0">
                  <c:v>Решение о бюджете №25 от 14.12.2012</c:v>
                </c:pt>
                <c:pt idx="1">
                  <c:v>Решение о внесении изменений №33 от 14.03.2013</c:v>
                </c:pt>
                <c:pt idx="2">
                  <c:v>Решение о внесении изменений №52 от 23.05.2013</c:v>
                </c:pt>
                <c:pt idx="3">
                  <c:v>Решение о внесении изменений №64 от 13.06.2013</c:v>
                </c:pt>
                <c:pt idx="4">
                  <c:v>Решение о внесении изменений №71 от 26.09.2013</c:v>
                </c:pt>
                <c:pt idx="5">
                  <c:v>Решение о внесении изменений №82 от 17.10.2013</c:v>
                </c:pt>
                <c:pt idx="6">
                  <c:v>Решение о внесении изменений №99 от 20.12.2013</c:v>
                </c:pt>
              </c:strCache>
            </c:strRef>
          </c:cat>
          <c:val>
            <c:numRef>
              <c:f>Лист3!$C$35:$I$35</c:f>
              <c:numCache>
                <c:formatCode>#,##0.0</c:formatCode>
                <c:ptCount val="7"/>
                <c:pt idx="0">
                  <c:v>482745</c:v>
                </c:pt>
                <c:pt idx="1">
                  <c:v>492320.7</c:v>
                </c:pt>
                <c:pt idx="2">
                  <c:v>569305.5</c:v>
                </c:pt>
                <c:pt idx="3">
                  <c:v>572610.1</c:v>
                </c:pt>
                <c:pt idx="4">
                  <c:v>602965</c:v>
                </c:pt>
                <c:pt idx="5">
                  <c:v>638066.69999999995</c:v>
                </c:pt>
                <c:pt idx="6">
                  <c:v>642576.6</c:v>
                </c:pt>
              </c:numCache>
            </c:numRef>
          </c:val>
        </c:ser>
        <c:shape val="cylinder"/>
        <c:axId val="123611776"/>
        <c:axId val="123894016"/>
        <c:axId val="0"/>
      </c:bar3DChart>
      <c:catAx>
        <c:axId val="1236117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123894016"/>
        <c:crosses val="autoZero"/>
        <c:auto val="1"/>
        <c:lblAlgn val="ctr"/>
        <c:lblOffset val="100"/>
      </c:catAx>
      <c:valAx>
        <c:axId val="123894016"/>
        <c:scaling>
          <c:orientation val="minMax"/>
        </c:scaling>
        <c:delete val="1"/>
        <c:axPos val="b"/>
        <c:numFmt formatCode="#,##0.0" sourceLinked="1"/>
        <c:majorTickMark val="none"/>
        <c:tickLblPos val="none"/>
        <c:crossAx val="123611776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000">
                <a:solidFill>
                  <a:srgbClr val="996721"/>
                </a:solidFill>
              </a:defRPr>
            </a:pPr>
            <a:r>
              <a:rPr lang="ru-RU" sz="2000" dirty="0">
                <a:solidFill>
                  <a:srgbClr val="996721"/>
                </a:solidFill>
              </a:rPr>
              <a:t>Сравнительный анализ расходов </a:t>
            </a:r>
            <a:r>
              <a:rPr lang="ru-RU" sz="2000" dirty="0" smtClean="0">
                <a:solidFill>
                  <a:srgbClr val="996721"/>
                </a:solidFill>
              </a:rPr>
              <a:t>бюджета </a:t>
            </a:r>
            <a:r>
              <a:rPr lang="ru-RU" sz="2000" dirty="0">
                <a:solidFill>
                  <a:srgbClr val="996721"/>
                </a:solidFill>
              </a:rPr>
              <a:t>в разрезе источников финансирования за 2010-2013 годы</a:t>
            </a:r>
          </a:p>
        </c:rich>
      </c:tx>
      <c:layout/>
    </c:title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Лист1!$F$24</c:f>
              <c:strCache>
                <c:ptCount val="1"/>
                <c:pt idx="0">
                  <c:v>федеральный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Лист1!$G$24:$J$24</c:f>
              <c:numCache>
                <c:formatCode>0.0</c:formatCode>
                <c:ptCount val="4"/>
                <c:pt idx="0">
                  <c:v>32420.6</c:v>
                </c:pt>
                <c:pt idx="1">
                  <c:v>19538.5</c:v>
                </c:pt>
                <c:pt idx="2" formatCode="General">
                  <c:v>38173.300000000003</c:v>
                </c:pt>
                <c:pt idx="3" formatCode="General">
                  <c:v>18041.8</c:v>
                </c:pt>
              </c:numCache>
            </c:numRef>
          </c:val>
        </c:ser>
        <c:ser>
          <c:idx val="1"/>
          <c:order val="1"/>
          <c:tx>
            <c:strRef>
              <c:f>Лист1!$F$25</c:f>
              <c:strCache>
                <c:ptCount val="1"/>
                <c:pt idx="0">
                  <c:v>краевой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Лист1!$G$25:$J$25</c:f>
              <c:numCache>
                <c:formatCode>0.0</c:formatCode>
                <c:ptCount val="4"/>
                <c:pt idx="0">
                  <c:v>220554.8</c:v>
                </c:pt>
                <c:pt idx="1">
                  <c:v>230933.6</c:v>
                </c:pt>
                <c:pt idx="2" formatCode="General">
                  <c:v>244807.3</c:v>
                </c:pt>
                <c:pt idx="3" formatCode="General">
                  <c:v>330530</c:v>
                </c:pt>
              </c:numCache>
            </c:numRef>
          </c:val>
        </c:ser>
        <c:ser>
          <c:idx val="2"/>
          <c:order val="2"/>
          <c:tx>
            <c:strRef>
              <c:f>Лист1!$F$26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Лист1!$G$26:$J$26</c:f>
              <c:numCache>
                <c:formatCode>0.0</c:formatCode>
                <c:ptCount val="4"/>
                <c:pt idx="0">
                  <c:v>295983.40000000002</c:v>
                </c:pt>
                <c:pt idx="1">
                  <c:v>325660.2</c:v>
                </c:pt>
                <c:pt idx="2" formatCode="General">
                  <c:v>248834.4</c:v>
                </c:pt>
                <c:pt idx="3" formatCode="General">
                  <c:v>258207.39999999979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5381504"/>
        <c:axId val="65383040"/>
        <c:axId val="0"/>
      </c:bar3DChart>
      <c:catAx>
        <c:axId val="65381504"/>
        <c:scaling>
          <c:orientation val="minMax"/>
        </c:scaling>
        <c:axPos val="b"/>
        <c:numFmt formatCode="General" sourceLinked="1"/>
        <c:majorTickMark val="none"/>
        <c:tickLblPos val="nextTo"/>
        <c:crossAx val="65383040"/>
        <c:crosses val="autoZero"/>
        <c:auto val="1"/>
        <c:lblAlgn val="ctr"/>
        <c:lblOffset val="100"/>
      </c:catAx>
      <c:valAx>
        <c:axId val="6538304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53815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solidFill>
                <a:srgbClr val="99672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plotArea>
      <c:layout/>
      <c:lineChart>
        <c:grouping val="stacked"/>
        <c:ser>
          <c:idx val="0"/>
          <c:order val="0"/>
          <c:tx>
            <c:strRef>
              <c:f>Лист1!$F$24</c:f>
              <c:strCache>
                <c:ptCount val="1"/>
                <c:pt idx="0">
                  <c:v>федеральный бюджет</c:v>
                </c:pt>
              </c:strCache>
            </c:strRef>
          </c:tx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Лист1!$G$24:$J$24</c:f>
              <c:numCache>
                <c:formatCode>0.0</c:formatCode>
                <c:ptCount val="4"/>
                <c:pt idx="0">
                  <c:v>32420.6</c:v>
                </c:pt>
                <c:pt idx="1">
                  <c:v>19538.5</c:v>
                </c:pt>
                <c:pt idx="2" formatCode="General">
                  <c:v>38173.300000000003</c:v>
                </c:pt>
                <c:pt idx="3" formatCode="General">
                  <c:v>18041.8</c:v>
                </c:pt>
              </c:numCache>
            </c:numRef>
          </c:val>
        </c:ser>
        <c:ser>
          <c:idx val="1"/>
          <c:order val="1"/>
          <c:tx>
            <c:strRef>
              <c:f>Лист1!$F$25</c:f>
              <c:strCache>
                <c:ptCount val="1"/>
                <c:pt idx="0">
                  <c:v>краевой бюджет</c:v>
                </c:pt>
              </c:strCache>
            </c:strRef>
          </c:tx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Лист1!$G$25:$J$25</c:f>
              <c:numCache>
                <c:formatCode>0.0</c:formatCode>
                <c:ptCount val="4"/>
                <c:pt idx="0">
                  <c:v>220554.8</c:v>
                </c:pt>
                <c:pt idx="1">
                  <c:v>230933.6</c:v>
                </c:pt>
                <c:pt idx="2" formatCode="General">
                  <c:v>244807.3</c:v>
                </c:pt>
                <c:pt idx="3" formatCode="General">
                  <c:v>330530</c:v>
                </c:pt>
              </c:numCache>
            </c:numRef>
          </c:val>
        </c:ser>
        <c:ser>
          <c:idx val="2"/>
          <c:order val="2"/>
          <c:tx>
            <c:strRef>
              <c:f>Лист1!$F$26</c:f>
              <c:strCache>
                <c:ptCount val="1"/>
                <c:pt idx="0">
                  <c:v>местный бюджет</c:v>
                </c:pt>
              </c:strCache>
            </c:strRef>
          </c:tx>
          <c:cat>
            <c:strRef>
              <c:f>Лист1!$G$23:$J$23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Лист1!$G$26:$J$26</c:f>
              <c:numCache>
                <c:formatCode>0.0</c:formatCode>
                <c:ptCount val="4"/>
                <c:pt idx="0">
                  <c:v>295983.40000000002</c:v>
                </c:pt>
                <c:pt idx="1">
                  <c:v>325660.2</c:v>
                </c:pt>
                <c:pt idx="2" formatCode="General">
                  <c:v>248834.4</c:v>
                </c:pt>
                <c:pt idx="3" formatCode="General">
                  <c:v>258207.39999999979</c:v>
                </c:pt>
              </c:numCache>
            </c:numRef>
          </c:val>
        </c:ser>
        <c:marker val="1"/>
        <c:axId val="65490944"/>
        <c:axId val="65492480"/>
      </c:lineChart>
      <c:catAx>
        <c:axId val="65490944"/>
        <c:scaling>
          <c:orientation val="minMax"/>
        </c:scaling>
        <c:axPos val="b"/>
        <c:tickLblPos val="nextTo"/>
        <c:crossAx val="65492480"/>
        <c:crosses val="autoZero"/>
        <c:auto val="1"/>
        <c:lblAlgn val="ctr"/>
        <c:lblOffset val="100"/>
      </c:catAx>
      <c:valAx>
        <c:axId val="65492480"/>
        <c:scaling>
          <c:orientation val="minMax"/>
        </c:scaling>
        <c:delete val="1"/>
        <c:axPos val="l"/>
        <c:numFmt formatCode="0.0" sourceLinked="1"/>
        <c:tickLblPos val="none"/>
        <c:crossAx val="65490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Функциональная структура расходов бюджета района </a:t>
            </a:r>
          </a:p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за 2013 год</a:t>
            </a:r>
          </a:p>
        </c:rich>
      </c:tx>
      <c:layout>
        <c:manualLayout>
          <c:xMode val="edge"/>
          <c:yMode val="edge"/>
          <c:x val="0.105083287945422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1140600457221101E-2"/>
          <c:y val="0.2204921352407872"/>
          <c:w val="0.8434543858270479"/>
          <c:h val="0.77429914118069565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0.16899872462228679"/>
                  <c:y val="-6.3669282224455684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6.4841429091437919E-2"/>
                  <c:y val="-0.12455705825967657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8.4432578855285281E-2"/>
                  <c:y val="-4.598326284159647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функциональная!$A$23:$A$31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Обслуживание муниципального долга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функциональная!$B$23:$B$31</c:f>
              <c:numCache>
                <c:formatCode>#,##0.00</c:formatCode>
                <c:ptCount val="9"/>
                <c:pt idx="0">
                  <c:v>38206</c:v>
                </c:pt>
                <c:pt idx="1">
                  <c:v>1388.4</c:v>
                </c:pt>
                <c:pt idx="2">
                  <c:v>5430.4</c:v>
                </c:pt>
                <c:pt idx="3">
                  <c:v>456697.59999999998</c:v>
                </c:pt>
                <c:pt idx="4">
                  <c:v>2255.5</c:v>
                </c:pt>
                <c:pt idx="5">
                  <c:v>15544.7</c:v>
                </c:pt>
                <c:pt idx="6">
                  <c:v>295</c:v>
                </c:pt>
                <c:pt idx="7">
                  <c:v>345.4</c:v>
                </c:pt>
                <c:pt idx="8">
                  <c:v>86616.2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>
                <a:solidFill>
                  <a:srgbClr val="996721"/>
                </a:solidFill>
              </a:defRPr>
            </a:pPr>
            <a:r>
              <a:rPr lang="ru-RU" sz="2400">
                <a:solidFill>
                  <a:srgbClr val="996721"/>
                </a:solidFill>
              </a:rPr>
              <a:t>Структура расходов бюджета района в 2013 году, 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5091610191460228"/>
                  <c:y val="-0.1800994668597735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3492267796803142E-2"/>
                  <c:y val="0.1504071502095483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функциональная!$A$44:$A$45</c:f>
              <c:strCache>
                <c:ptCount val="2"/>
                <c:pt idx="0">
                  <c:v>Социальная сфера</c:v>
                </c:pt>
                <c:pt idx="1">
                  <c:v>Прочие расходы</c:v>
                </c:pt>
              </c:strCache>
            </c:strRef>
          </c:cat>
          <c:val>
            <c:numRef>
              <c:f>функциональная!$B$44:$B$45</c:f>
              <c:numCache>
                <c:formatCode>#,##0.00</c:formatCode>
                <c:ptCount val="2"/>
                <c:pt idx="0">
                  <c:v>474792.8</c:v>
                </c:pt>
                <c:pt idx="1">
                  <c:v>131986.39999999979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Уточнение плана по доходам бюджета муниципального района "Карымскийрайон" в 2013 году</a:t>
            </a:r>
          </a:p>
        </c:rich>
      </c:tx>
      <c:layout/>
    </c:title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Лист3!$B$4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Лист3!$C$3:$I$3</c:f>
              <c:strCache>
                <c:ptCount val="7"/>
                <c:pt idx="0">
                  <c:v>Решение о бюджете №25 от 14.12.2012</c:v>
                </c:pt>
                <c:pt idx="1">
                  <c:v>Решение о внесении изменений №33 от 14.03.2013</c:v>
                </c:pt>
                <c:pt idx="2">
                  <c:v>Решение о внесении изменений №52 от 23.05.2013</c:v>
                </c:pt>
                <c:pt idx="3">
                  <c:v>Решение о внесении изменений №64 от 13.06.2013</c:v>
                </c:pt>
                <c:pt idx="4">
                  <c:v>Решение о внесении изменений №71 от 26.09.2013</c:v>
                </c:pt>
                <c:pt idx="5">
                  <c:v>Решение о внесении изменений №82 от 17.10.2013</c:v>
                </c:pt>
                <c:pt idx="6">
                  <c:v>Решение о внесении изменений №99 от 20.12.2013</c:v>
                </c:pt>
              </c:strCache>
            </c:strRef>
          </c:cat>
          <c:val>
            <c:numRef>
              <c:f>Лист3!$C$4:$I$4</c:f>
              <c:numCache>
                <c:formatCode>#,##0.0</c:formatCode>
                <c:ptCount val="7"/>
                <c:pt idx="0">
                  <c:v>482745</c:v>
                </c:pt>
                <c:pt idx="1">
                  <c:v>492320.7</c:v>
                </c:pt>
                <c:pt idx="2">
                  <c:v>569305.5</c:v>
                </c:pt>
                <c:pt idx="3">
                  <c:v>572610.1</c:v>
                </c:pt>
                <c:pt idx="4">
                  <c:v>593208.9</c:v>
                </c:pt>
                <c:pt idx="5">
                  <c:v>628310.6</c:v>
                </c:pt>
                <c:pt idx="6">
                  <c:v>633004.9</c:v>
                </c:pt>
              </c:numCache>
            </c:numRef>
          </c:val>
        </c:ser>
        <c:shape val="cylinder"/>
        <c:axId val="123312384"/>
        <c:axId val="123381632"/>
        <c:axId val="0"/>
      </c:bar3DChart>
      <c:catAx>
        <c:axId val="123312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solidFill>
                  <a:srgbClr val="996721"/>
                </a:solidFill>
              </a:defRPr>
            </a:pPr>
            <a:endParaRPr lang="ru-RU"/>
          </a:p>
        </c:txPr>
        <c:crossAx val="123381632"/>
        <c:crosses val="autoZero"/>
        <c:auto val="1"/>
        <c:lblAlgn val="ctr"/>
        <c:lblOffset val="100"/>
      </c:catAx>
      <c:valAx>
        <c:axId val="123381632"/>
        <c:scaling>
          <c:orientation val="minMax"/>
        </c:scaling>
        <c:delete val="1"/>
        <c:axPos val="b"/>
        <c:numFmt formatCode="#,##0.0" sourceLinked="1"/>
        <c:tickLblPos val="none"/>
        <c:crossAx val="123312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>
                <a:solidFill>
                  <a:srgbClr val="996721"/>
                </a:solidFill>
              </a:defRPr>
            </a:pPr>
            <a:r>
              <a:rPr lang="ru-RU" sz="2400">
                <a:solidFill>
                  <a:srgbClr val="996721"/>
                </a:solidFill>
              </a:rPr>
              <a:t>Расходы бюджета района по КОСГУ за 2013 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3056261052961327"/>
          <c:y val="0.23485593104034191"/>
          <c:w val="0.5330921791932044"/>
          <c:h val="0.76514406895965803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6507919885040231E-3"/>
                  <c:y val="-1.69409281321683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7982974569310177E-3"/>
                  <c:y val="5.483818791376134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8.2255432456503005E-2"/>
                  <c:y val="-5.4684283445630331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1873630616634582"/>
                  <c:y val="1.3296561819928523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КОСГУ!$A$47:$A$55</c:f>
              <c:strCache>
                <c:ptCount val="9"/>
                <c:pt idx="0">
                  <c:v>Оплата труда и начисления на выплаты по оплате труда</c:v>
                </c:pt>
                <c:pt idx="1">
                  <c:v>Оплата работ, услуг</c:v>
                </c:pt>
                <c:pt idx="2">
                  <c:v>Обслуживание государственного (муниципального) долга</c:v>
                </c:pt>
                <c:pt idx="3">
                  <c:v>Безвозмездные перечисления организациям</c:v>
                </c:pt>
                <c:pt idx="4">
                  <c:v>Безвозмездные перечисления бюджетам</c:v>
                </c:pt>
                <c:pt idx="5">
                  <c:v>Социальное обеспечение</c:v>
                </c:pt>
                <c:pt idx="6">
                  <c:v>Прочие расходы</c:v>
                </c:pt>
                <c:pt idx="7">
                  <c:v>Увеличение стоимости основных средств</c:v>
                </c:pt>
                <c:pt idx="8">
                  <c:v>Увеличение стоимости материальных запасов</c:v>
                </c:pt>
              </c:strCache>
            </c:strRef>
          </c:cat>
          <c:val>
            <c:numRef>
              <c:f>КОСГУ!$B$47:$B$55</c:f>
              <c:numCache>
                <c:formatCode>0.00</c:formatCode>
                <c:ptCount val="9"/>
                <c:pt idx="0">
                  <c:v>374677.50000000006</c:v>
                </c:pt>
                <c:pt idx="1">
                  <c:v>93286.1</c:v>
                </c:pt>
                <c:pt idx="2">
                  <c:v>345.4</c:v>
                </c:pt>
                <c:pt idx="3">
                  <c:v>647.20000000000005</c:v>
                </c:pt>
                <c:pt idx="4">
                  <c:v>86616.2</c:v>
                </c:pt>
                <c:pt idx="5">
                  <c:v>15273.1</c:v>
                </c:pt>
                <c:pt idx="6">
                  <c:v>8307.4</c:v>
                </c:pt>
                <c:pt idx="7">
                  <c:v>7769.9</c:v>
                </c:pt>
                <c:pt idx="8">
                  <c:v>19856.400000000001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lineChart>
        <c:grouping val="stacked"/>
        <c:ser>
          <c:idx val="0"/>
          <c:order val="0"/>
          <c:dLbls>
            <c:dLbl>
              <c:idx val="8"/>
              <c:layout>
                <c:manualLayout>
                  <c:x val="0"/>
                  <c:y val="-7.407407407407415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мундолг!$A$6:$A$14</c:f>
              <c:strCache>
                <c:ptCount val="9"/>
                <c:pt idx="0">
                  <c:v>на 01.01.2006</c:v>
                </c:pt>
                <c:pt idx="1">
                  <c:v>на 01.01.2007</c:v>
                </c:pt>
                <c:pt idx="2">
                  <c:v>на 01.01.2008</c:v>
                </c:pt>
                <c:pt idx="3">
                  <c:v>на 01.01.2009</c:v>
                </c:pt>
                <c:pt idx="4">
                  <c:v>на 01.01.2010</c:v>
                </c:pt>
                <c:pt idx="5">
                  <c:v>на 01.01.2011</c:v>
                </c:pt>
                <c:pt idx="6">
                  <c:v>на 01.01.2012</c:v>
                </c:pt>
                <c:pt idx="7">
                  <c:v>на 01.01.2013</c:v>
                </c:pt>
                <c:pt idx="8">
                  <c:v>на 01.01.2014</c:v>
                </c:pt>
              </c:strCache>
            </c:strRef>
          </c:cat>
          <c:val>
            <c:numRef>
              <c:f>мундолг!$B$6:$B$14</c:f>
              <c:numCache>
                <c:formatCode>0.0</c:formatCode>
                <c:ptCount val="9"/>
                <c:pt idx="0">
                  <c:v>94531.3</c:v>
                </c:pt>
                <c:pt idx="1">
                  <c:v>80770.100000000006</c:v>
                </c:pt>
                <c:pt idx="2">
                  <c:v>84770.900000000009</c:v>
                </c:pt>
                <c:pt idx="3">
                  <c:v>78796.3</c:v>
                </c:pt>
                <c:pt idx="4">
                  <c:v>61698.7</c:v>
                </c:pt>
                <c:pt idx="5">
                  <c:v>17476</c:v>
                </c:pt>
                <c:pt idx="6">
                  <c:v>19640</c:v>
                </c:pt>
                <c:pt idx="7">
                  <c:v>21816</c:v>
                </c:pt>
                <c:pt idx="8">
                  <c:v>16453.59999999998</c:v>
                </c:pt>
              </c:numCache>
            </c:numRef>
          </c:val>
        </c:ser>
        <c:marker val="1"/>
        <c:axId val="65901312"/>
        <c:axId val="65902848"/>
      </c:lineChart>
      <c:catAx>
        <c:axId val="65901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solidFill>
                  <a:srgbClr val="996721"/>
                </a:solidFill>
              </a:defRPr>
            </a:pPr>
            <a:endParaRPr lang="ru-RU"/>
          </a:p>
        </c:txPr>
        <c:crossAx val="65902848"/>
        <c:crosses val="autoZero"/>
        <c:auto val="1"/>
        <c:lblAlgn val="ctr"/>
        <c:lblOffset val="100"/>
      </c:catAx>
      <c:valAx>
        <c:axId val="6590284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5901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Целевые программы в разрезе источников, тыс. руб.</a:t>
            </a:r>
          </a:p>
        </c:rich>
      </c:tx>
      <c:layout/>
    </c:title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-6.134584080029727E-3"/>
                  <c:y val="-0.37962962962963004"/>
                </c:manualLayout>
              </c:layout>
              <c:showVal val="1"/>
            </c:dLbl>
            <c:dLbl>
              <c:idx val="1"/>
              <c:layout>
                <c:manualLayout>
                  <c:x val="6.1345840800296992E-3"/>
                  <c:y val="-0.33796296296296369"/>
                </c:manualLayout>
              </c:layout>
              <c:showVal val="1"/>
            </c:dLbl>
            <c:dLbl>
              <c:idx val="2"/>
              <c:layout>
                <c:manualLayout>
                  <c:x val="1.6870106220081827E-2"/>
                  <c:y val="-0.20833333333333348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Лист1!$E$6:$E$8</c:f>
              <c:strCache>
                <c:ptCount val="3"/>
                <c:pt idx="0">
                  <c:v>районный бюджет</c:v>
                </c:pt>
                <c:pt idx="1">
                  <c:v>краевой бюджет</c:v>
                </c:pt>
                <c:pt idx="2">
                  <c:v>федеральный бюджет</c:v>
                </c:pt>
              </c:strCache>
            </c:strRef>
          </c:cat>
          <c:val>
            <c:numRef>
              <c:f>Лист1!$F$6:$F$8</c:f>
              <c:numCache>
                <c:formatCode>0.00</c:formatCode>
                <c:ptCount val="3"/>
                <c:pt idx="0">
                  <c:v>16968.8</c:v>
                </c:pt>
                <c:pt idx="1">
                  <c:v>13757.3</c:v>
                </c:pt>
                <c:pt idx="2">
                  <c:v>939.2</c:v>
                </c:pt>
              </c:numCache>
            </c:numRef>
          </c:val>
        </c:ser>
        <c:gapWidth val="55"/>
        <c:gapDepth val="55"/>
        <c:shape val="cylinder"/>
        <c:axId val="65943808"/>
        <c:axId val="65949696"/>
        <c:axId val="0"/>
      </c:bar3DChart>
      <c:catAx>
        <c:axId val="65943808"/>
        <c:scaling>
          <c:orientation val="minMax"/>
        </c:scaling>
        <c:axPos val="b"/>
        <c:majorTickMark val="none"/>
        <c:tickLblPos val="nextTo"/>
        <c:crossAx val="65949696"/>
        <c:crosses val="autoZero"/>
        <c:auto val="1"/>
        <c:lblAlgn val="ctr"/>
        <c:lblOffset val="100"/>
      </c:catAx>
      <c:valAx>
        <c:axId val="65949696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65943808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7098643919510085E-2"/>
                  <c:y val="1.685221638961798E-2"/>
                </c:manualLayout>
              </c:layout>
              <c:showPercent val="1"/>
            </c:dLbl>
            <c:dLbl>
              <c:idx val="1"/>
              <c:layout>
                <c:manualLayout>
                  <c:x val="-2.8351487314085738E-2"/>
                  <c:y val="3.1853310002916352E-3"/>
                </c:manualLayout>
              </c:layout>
              <c:showPercent val="1"/>
            </c:dLbl>
            <c:dLbl>
              <c:idx val="2"/>
              <c:layout>
                <c:manualLayout>
                  <c:x val="0.11163134295713047"/>
                  <c:y val="1.876531058617672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Лист1!$E$6:$E$8</c:f>
              <c:strCache>
                <c:ptCount val="3"/>
                <c:pt idx="0">
                  <c:v>районный бюджет</c:v>
                </c:pt>
                <c:pt idx="1">
                  <c:v>краевой бюджет</c:v>
                </c:pt>
                <c:pt idx="2">
                  <c:v>федеральный бюджет</c:v>
                </c:pt>
              </c:strCache>
            </c:strRef>
          </c:cat>
          <c:val>
            <c:numRef>
              <c:f>Лист1!$F$6:$F$8</c:f>
              <c:numCache>
                <c:formatCode>0.00</c:formatCode>
                <c:ptCount val="3"/>
                <c:pt idx="0">
                  <c:v>16968.8</c:v>
                </c:pt>
                <c:pt idx="1">
                  <c:v>13757.3</c:v>
                </c:pt>
                <c:pt idx="2">
                  <c:v>939.2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400" baseline="0">
                <a:solidFill>
                  <a:srgbClr val="996721"/>
                </a:solidFill>
              </a:defRPr>
            </a:pPr>
            <a:r>
              <a:rPr lang="ru-RU" sz="2400" baseline="0">
                <a:solidFill>
                  <a:srgbClr val="996721"/>
                </a:solidFill>
              </a:rPr>
              <a:t>Динамика поступления налоговых и неналоговых доходов в бюджет района, тыс.руб.</a:t>
            </a:r>
          </a:p>
        </c:rich>
      </c:tx>
      <c:layout>
        <c:manualLayout>
          <c:xMode val="edge"/>
          <c:yMode val="edge"/>
          <c:x val="0.16948083004327441"/>
          <c:y val="3.2911413418943276E-2"/>
        </c:manualLayout>
      </c:layout>
    </c:title>
    <c:view3D>
      <c:depthPercent val="100"/>
      <c:rAngAx val="1"/>
    </c:view3D>
    <c:floor>
      <c:spPr>
        <a:noFill/>
        <a:ln w="9525">
          <a:noFill/>
        </a:ln>
      </c:spPr>
    </c:floor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доходы!$I$5:$I$10</c:f>
              <c:strCache>
                <c:ptCount val="6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</c:strCache>
            </c:strRef>
          </c:cat>
          <c:val>
            <c:numRef>
              <c:f>доходы!$J$5:$J$10</c:f>
              <c:numCache>
                <c:formatCode>0.0</c:formatCode>
                <c:ptCount val="6"/>
                <c:pt idx="0">
                  <c:v>120811</c:v>
                </c:pt>
                <c:pt idx="1">
                  <c:v>127661</c:v>
                </c:pt>
                <c:pt idx="2">
                  <c:v>147088.5</c:v>
                </c:pt>
                <c:pt idx="3">
                  <c:v>157797.1</c:v>
                </c:pt>
                <c:pt idx="4">
                  <c:v>175060.3</c:v>
                </c:pt>
                <c:pt idx="5" formatCode="0.00">
                  <c:v>201490.59000000003</c:v>
                </c:pt>
              </c:numCache>
            </c:numRef>
          </c:val>
        </c:ser>
        <c:shape val="cylinder"/>
        <c:axId val="59360768"/>
        <c:axId val="59362304"/>
        <c:axId val="0"/>
      </c:bar3DChart>
      <c:catAx>
        <c:axId val="59360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rgbClr val="996721"/>
                </a:solidFill>
              </a:defRPr>
            </a:pPr>
            <a:endParaRPr lang="ru-RU"/>
          </a:p>
        </c:txPr>
        <c:crossAx val="59362304"/>
        <c:crosses val="autoZero"/>
        <c:auto val="1"/>
        <c:lblAlgn val="ctr"/>
        <c:lblOffset val="100"/>
      </c:catAx>
      <c:valAx>
        <c:axId val="59362304"/>
        <c:scaling>
          <c:orientation val="minMax"/>
        </c:scaling>
        <c:delete val="1"/>
        <c:axPos val="l"/>
        <c:numFmt formatCode="0.0" sourceLinked="1"/>
        <c:tickLblPos val="none"/>
        <c:crossAx val="59360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 baseline="0">
                <a:solidFill>
                  <a:srgbClr val="996721"/>
                </a:solidFill>
              </a:defRPr>
            </a:pPr>
            <a:r>
              <a:rPr lang="ru-RU" sz="2400" baseline="0">
                <a:solidFill>
                  <a:srgbClr val="996721"/>
                </a:solidFill>
              </a:rPr>
              <a:t>Доходы бюджета района в 2011-2013 годах</a:t>
            </a:r>
          </a:p>
        </c:rich>
      </c:tx>
      <c:layout>
        <c:manualLayout>
          <c:xMode val="edge"/>
          <c:yMode val="edge"/>
          <c:x val="0.2285759232580713"/>
          <c:y val="4.4207051489228474E-2"/>
        </c:manualLayout>
      </c:layout>
    </c:title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tx>
            <c:strRef>
              <c:f>доходы!$A$41</c:f>
              <c:strCache>
                <c:ptCount val="1"/>
                <c:pt idx="0">
                  <c:v>Всего доходов</c:v>
                </c:pt>
              </c:strCache>
            </c:strRef>
          </c:tx>
          <c:dLbls>
            <c:dLbl>
              <c:idx val="0"/>
              <c:layout>
                <c:manualLayout>
                  <c:x val="1.8793449179599353E-2"/>
                  <c:y val="1.0020982517094058E-2"/>
                </c:manualLayout>
              </c:layout>
              <c:showVal val="1"/>
            </c:dLbl>
            <c:dLbl>
              <c:idx val="1"/>
              <c:layout>
                <c:manualLayout>
                  <c:x val="3.6141248422306517E-2"/>
                  <c:y val="4.0083930068376336E-3"/>
                </c:manualLayout>
              </c:layout>
              <c:showVal val="1"/>
            </c:dLbl>
            <c:dLbl>
              <c:idx val="2"/>
              <c:layout>
                <c:manualLayout>
                  <c:x val="1.3010849432030321E-2"/>
                  <c:y val="-2.0041965034188142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доходы!$B$40:$D$40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доходы!$B$41:$D$41</c:f>
              <c:numCache>
                <c:formatCode>0.0</c:formatCode>
                <c:ptCount val="3"/>
                <c:pt idx="0">
                  <c:v>569807.79999999865</c:v>
                </c:pt>
                <c:pt idx="1">
                  <c:v>530402.1</c:v>
                </c:pt>
                <c:pt idx="2" formatCode="General">
                  <c:v>612167.1</c:v>
                </c:pt>
              </c:numCache>
            </c:numRef>
          </c:val>
        </c:ser>
        <c:ser>
          <c:idx val="1"/>
          <c:order val="1"/>
          <c:tx>
            <c:strRef>
              <c:f>доходы!$A$42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2.0239099116491611E-2"/>
                  <c:y val="-6.0125895102564365E-3"/>
                </c:manualLayout>
              </c:layout>
              <c:showVal val="1"/>
            </c:dLbl>
            <c:dLbl>
              <c:idx val="1"/>
              <c:layout>
                <c:manualLayout>
                  <c:x val="2.8912998737845159E-2"/>
                  <c:y val="-2.0041965034188142E-3"/>
                </c:manualLayout>
              </c:layout>
              <c:showVal val="1"/>
            </c:dLbl>
            <c:dLbl>
              <c:idx val="2"/>
              <c:layout>
                <c:manualLayout>
                  <c:x val="2.3130398990276132E-2"/>
                  <c:y val="-8.0167860136752742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доходы!$B$40:$D$40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доходы!$B$42:$D$42</c:f>
              <c:numCache>
                <c:formatCode>0.0</c:formatCode>
                <c:ptCount val="3"/>
                <c:pt idx="0">
                  <c:v>157797.1</c:v>
                </c:pt>
                <c:pt idx="1">
                  <c:v>175060.30000000002</c:v>
                </c:pt>
                <c:pt idx="2" formatCode="0.00">
                  <c:v>201490.59000000003</c:v>
                </c:pt>
              </c:numCache>
            </c:numRef>
          </c:val>
        </c:ser>
        <c:ser>
          <c:idx val="2"/>
          <c:order val="2"/>
          <c:tx>
            <c:strRef>
              <c:f>доходы!$A$43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1.734779924270712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793449179599353E-2"/>
                  <c:y val="-8.0167860136752742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доходы!$B$40:$D$40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доходы!$B$43:$D$43</c:f>
              <c:numCache>
                <c:formatCode>0.0</c:formatCode>
                <c:ptCount val="3"/>
                <c:pt idx="0">
                  <c:v>412010.69999999995</c:v>
                </c:pt>
                <c:pt idx="1">
                  <c:v>355341.8</c:v>
                </c:pt>
                <c:pt idx="2" formatCode="General">
                  <c:v>410676.5</c:v>
                </c:pt>
              </c:numCache>
            </c:numRef>
          </c:val>
        </c:ser>
        <c:shape val="cylinder"/>
        <c:axId val="59680640"/>
        <c:axId val="59682176"/>
        <c:axId val="0"/>
      </c:bar3DChart>
      <c:catAx>
        <c:axId val="5968064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rgbClr val="996721"/>
                </a:solidFill>
              </a:defRPr>
            </a:pPr>
            <a:endParaRPr lang="ru-RU"/>
          </a:p>
        </c:txPr>
        <c:crossAx val="59682176"/>
        <c:crosses val="autoZero"/>
        <c:auto val="1"/>
        <c:lblAlgn val="ctr"/>
        <c:lblOffset val="100"/>
      </c:catAx>
      <c:valAx>
        <c:axId val="59682176"/>
        <c:scaling>
          <c:orientation val="minMax"/>
        </c:scaling>
        <c:delete val="1"/>
        <c:axPos val="b"/>
        <c:numFmt formatCode="0.0" sourceLinked="1"/>
        <c:tickLblPos val="none"/>
        <c:crossAx val="59680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rgbClr val="99672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 baseline="0">
                <a:solidFill>
                  <a:srgbClr val="996721"/>
                </a:solidFill>
              </a:defRPr>
            </a:pPr>
            <a:r>
              <a:rPr lang="ru-RU" sz="2400" baseline="0" dirty="0">
                <a:solidFill>
                  <a:srgbClr val="996721"/>
                </a:solidFill>
              </a:rPr>
              <a:t>Налоговые и неналоговые доходы бюджета района, </a:t>
            </a:r>
            <a:endParaRPr lang="ru-RU" sz="2400" baseline="0" dirty="0" smtClean="0">
              <a:solidFill>
                <a:srgbClr val="996721"/>
              </a:solidFill>
            </a:endParaRPr>
          </a:p>
          <a:p>
            <a:pPr>
              <a:defRPr sz="2400" baseline="0">
                <a:solidFill>
                  <a:srgbClr val="996721"/>
                </a:solidFill>
              </a:defRPr>
            </a:pPr>
            <a:r>
              <a:rPr lang="ru-RU" sz="2400" baseline="0" dirty="0" smtClean="0">
                <a:solidFill>
                  <a:srgbClr val="996721"/>
                </a:solidFill>
              </a:rPr>
              <a:t>тыс</a:t>
            </a:r>
            <a:r>
              <a:rPr lang="ru-RU" sz="2400" baseline="0" dirty="0">
                <a:solidFill>
                  <a:srgbClr val="99672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1458333333333333"/>
          <c:y val="3.8194444444444448E-2"/>
        </c:manualLayout>
      </c:layout>
    </c:title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cat>
            <c:strRef>
              <c:f>доходы!$A$52:$A$58</c:f>
              <c:strCache>
                <c:ptCount val="7"/>
                <c:pt idx="1">
                  <c:v>2008 год</c:v>
                </c:pt>
                <c:pt idx="2">
                  <c:v>2009 год</c:v>
                </c:pt>
                <c:pt idx="3">
                  <c:v>2010 год</c:v>
                </c:pt>
                <c:pt idx="4">
                  <c:v>2011 год</c:v>
                </c:pt>
                <c:pt idx="5">
                  <c:v>2012 год</c:v>
                </c:pt>
                <c:pt idx="6">
                  <c:v>2013 год</c:v>
                </c:pt>
              </c:strCache>
            </c:strRef>
          </c:cat>
          <c:val>
            <c:numRef>
              <c:f>доходы!$B$52:$B$58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доходы!$A$52:$A$58</c:f>
              <c:strCache>
                <c:ptCount val="7"/>
                <c:pt idx="1">
                  <c:v>2008 год</c:v>
                </c:pt>
                <c:pt idx="2">
                  <c:v>2009 год</c:v>
                </c:pt>
                <c:pt idx="3">
                  <c:v>2010 год</c:v>
                </c:pt>
                <c:pt idx="4">
                  <c:v>2011 год</c:v>
                </c:pt>
                <c:pt idx="5">
                  <c:v>2012 год</c:v>
                </c:pt>
                <c:pt idx="6">
                  <c:v>2013 год</c:v>
                </c:pt>
              </c:strCache>
            </c:strRef>
          </c:cat>
          <c:val>
            <c:numRef>
              <c:f>доходы!$C$52:$C$58</c:f>
              <c:numCache>
                <c:formatCode>0.0</c:formatCode>
                <c:ptCount val="7"/>
                <c:pt idx="1">
                  <c:v>120811</c:v>
                </c:pt>
                <c:pt idx="2">
                  <c:v>127661</c:v>
                </c:pt>
                <c:pt idx="3">
                  <c:v>147088.5</c:v>
                </c:pt>
                <c:pt idx="4">
                  <c:v>157797.1</c:v>
                </c:pt>
                <c:pt idx="5">
                  <c:v>175060.3</c:v>
                </c:pt>
                <c:pt idx="6" formatCode="0.00">
                  <c:v>201490.59000000003</c:v>
                </c:pt>
              </c:numCache>
            </c:numRef>
          </c:val>
        </c:ser>
        <c:shape val="box"/>
        <c:axId val="59942016"/>
        <c:axId val="59943552"/>
        <c:axId val="0"/>
      </c:bar3DChart>
      <c:catAx>
        <c:axId val="599420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rgbClr val="996721"/>
                </a:solidFill>
              </a:defRPr>
            </a:pPr>
            <a:endParaRPr lang="ru-RU"/>
          </a:p>
        </c:txPr>
        <c:crossAx val="59943552"/>
        <c:crosses val="autoZero"/>
        <c:auto val="1"/>
        <c:lblAlgn val="ctr"/>
        <c:lblOffset val="100"/>
      </c:catAx>
      <c:valAx>
        <c:axId val="59943552"/>
        <c:scaling>
          <c:orientation val="minMax"/>
        </c:scaling>
        <c:delete val="1"/>
        <c:axPos val="b"/>
        <c:numFmt formatCode="General" sourceLinked="1"/>
        <c:tickLblPos val="none"/>
        <c:crossAx val="59942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400" baseline="0">
                <a:solidFill>
                  <a:srgbClr val="996721"/>
                </a:solidFill>
              </a:defRPr>
            </a:pPr>
            <a:r>
              <a:rPr lang="ru-RU" sz="2400" baseline="0">
                <a:solidFill>
                  <a:srgbClr val="996721"/>
                </a:solidFill>
              </a:rPr>
              <a:t>Структура налоговых доходов в 2013 году</a:t>
            </a:r>
          </a:p>
        </c:rich>
      </c:tx>
      <c:layout>
        <c:manualLayout>
          <c:xMode val="edge"/>
          <c:yMode val="edge"/>
          <c:x val="0.20505986584368585"/>
          <c:y val="6.6396943549482199E-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913106234556939E-2"/>
          <c:y val="0.23007917398754907"/>
          <c:w val="0.83594115981840622"/>
          <c:h val="0.766783887551246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532004593175837"/>
                  <c:y val="-5.20264797148917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3670633381213579"/>
                  <c:y val="0.2057178803062845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900967039572784"/>
                  <c:y val="-2.300982625105746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20218263662448319"/>
                  <c:y val="0.1055053903386045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4542534713120932E-2"/>
                  <c:y val="-0.11060931433157631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1820711492288499"/>
                  <c:y val="-5.2909047526083997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25452146044993385"/>
                  <c:y val="-8.2972083035075153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0.1475805138205927"/>
                  <c:y val="9.193692110800232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доходы!$A$71:$A$78</c:f>
              <c:strCache>
                <c:ptCount val="8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 </c:v>
                </c:pt>
                <c:pt idx="5">
                  <c:v>Налог на добычу  полезных  ископаемых</c:v>
                </c:pt>
                <c:pt idx="6">
                  <c:v>Государственная пошлина</c:v>
                </c:pt>
                <c:pt idx="7">
                  <c:v>Задолженность и перерасчеты по отмененным налогам, сборам и иным обязательным платежам</c:v>
                </c:pt>
              </c:strCache>
            </c:strRef>
          </c:cat>
          <c:val>
            <c:numRef>
              <c:f>доходы!$B$71:$B$78</c:f>
              <c:numCache>
                <c:formatCode>0.00</c:formatCode>
                <c:ptCount val="8"/>
                <c:pt idx="0">
                  <c:v>168882.88999999981</c:v>
                </c:pt>
                <c:pt idx="1">
                  <c:v>9980.99</c:v>
                </c:pt>
                <c:pt idx="2">
                  <c:v>84.07</c:v>
                </c:pt>
                <c:pt idx="3">
                  <c:v>213.86</c:v>
                </c:pt>
                <c:pt idx="4">
                  <c:v>348.01</c:v>
                </c:pt>
                <c:pt idx="5">
                  <c:v>7099.29</c:v>
                </c:pt>
                <c:pt idx="6">
                  <c:v>2892.46</c:v>
                </c:pt>
                <c:pt idx="7">
                  <c:v>5.41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200" baseline="0">
                <a:solidFill>
                  <a:srgbClr val="996721"/>
                </a:solidFill>
              </a:defRPr>
            </a:pPr>
            <a:r>
              <a:rPr lang="ru-RU" sz="2200" baseline="0" dirty="0">
                <a:solidFill>
                  <a:srgbClr val="996721"/>
                </a:solidFill>
              </a:rPr>
              <a:t>Налог на доходы физических лиц</a:t>
            </a:r>
          </a:p>
        </c:rich>
      </c:tx>
      <c:layout>
        <c:manualLayout>
          <c:xMode val="edge"/>
          <c:yMode val="edge"/>
          <c:x val="0.27083333333333326"/>
          <c:y val="2.8935185185185192E-2"/>
        </c:manualLayout>
      </c:layout>
    </c:title>
    <c:view3D>
      <c:rotX val="10"/>
      <c:hPercent val="207"/>
      <c:rotY val="10"/>
      <c:depthPercent val="100"/>
      <c:perspective val="20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 i="0" baseline="0">
                    <a:solidFill>
                      <a:srgbClr val="99672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доходы!$B$95:$B$100</c:f>
              <c:strCache>
                <c:ptCount val="6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</c:strCache>
            </c:strRef>
          </c:cat>
          <c:val>
            <c:numRef>
              <c:f>доходы!$C$95:$C$100</c:f>
              <c:numCache>
                <c:formatCode>General</c:formatCode>
                <c:ptCount val="6"/>
                <c:pt idx="0">
                  <c:v>86392</c:v>
                </c:pt>
                <c:pt idx="1">
                  <c:v>86942</c:v>
                </c:pt>
                <c:pt idx="2">
                  <c:v>102643.7</c:v>
                </c:pt>
                <c:pt idx="3">
                  <c:v>108819.5</c:v>
                </c:pt>
                <c:pt idx="4">
                  <c:v>142162.9</c:v>
                </c:pt>
                <c:pt idx="5">
                  <c:v>168882.9</c:v>
                </c:pt>
              </c:numCache>
            </c:numRef>
          </c:val>
        </c:ser>
        <c:shape val="box"/>
        <c:axId val="60073472"/>
        <c:axId val="60075008"/>
        <c:axId val="0"/>
      </c:bar3DChart>
      <c:catAx>
        <c:axId val="600734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 baseline="0">
                <a:solidFill>
                  <a:srgbClr val="996721"/>
                </a:solidFill>
              </a:defRPr>
            </a:pPr>
            <a:endParaRPr lang="ru-RU"/>
          </a:p>
        </c:txPr>
        <c:crossAx val="60075008"/>
        <c:crosses val="autoZero"/>
        <c:auto val="1"/>
        <c:lblAlgn val="ctr"/>
        <c:lblOffset val="100"/>
      </c:catAx>
      <c:valAx>
        <c:axId val="60075008"/>
        <c:scaling>
          <c:orientation val="minMax"/>
        </c:scaling>
        <c:delete val="1"/>
        <c:axPos val="b"/>
        <c:numFmt formatCode="General" sourceLinked="1"/>
        <c:tickLblPos val="none"/>
        <c:crossAx val="60073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>
                <a:solidFill>
                  <a:srgbClr val="996721"/>
                </a:solidFill>
              </a:defRPr>
            </a:pPr>
            <a:r>
              <a:rPr lang="ru-RU">
                <a:solidFill>
                  <a:srgbClr val="996721"/>
                </a:solidFill>
              </a:rPr>
              <a:t>Дополнительный норматив отчислений от налога на доходы физических лиц</a:t>
            </a:r>
          </a:p>
        </c:rich>
      </c:tx>
      <c:layout>
        <c:manualLayout>
          <c:xMode val="edge"/>
          <c:yMode val="edge"/>
          <c:x val="0.13750000000000001"/>
          <c:y val="3.8194444444444448E-2"/>
        </c:manualLayout>
      </c:layout>
    </c:title>
    <c:plotArea>
      <c:layout/>
      <c:bar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baseline="0">
                    <a:solidFill>
                      <a:srgbClr val="715609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доходы!$A$111:$A$113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доходы!$B$111:$B$113</c:f>
              <c:numCache>
                <c:formatCode>0.00%</c:formatCode>
                <c:ptCount val="3"/>
                <c:pt idx="0">
                  <c:v>0.1</c:v>
                </c:pt>
                <c:pt idx="1">
                  <c:v>0.14900000000000016</c:v>
                </c:pt>
                <c:pt idx="2">
                  <c:v>0.17600000000000016</c:v>
                </c:pt>
              </c:numCache>
            </c:numRef>
          </c:val>
        </c:ser>
        <c:gapWidth val="55"/>
        <c:overlap val="100"/>
        <c:axId val="64449152"/>
        <c:axId val="64459136"/>
      </c:barChart>
      <c:catAx>
        <c:axId val="64449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rgbClr val="996721"/>
                </a:solidFill>
              </a:defRPr>
            </a:pPr>
            <a:endParaRPr lang="ru-RU"/>
          </a:p>
        </c:txPr>
        <c:crossAx val="64459136"/>
        <c:crosses val="autoZero"/>
        <c:auto val="1"/>
        <c:lblAlgn val="ctr"/>
        <c:lblOffset val="100"/>
      </c:catAx>
      <c:valAx>
        <c:axId val="64459136"/>
        <c:scaling>
          <c:orientation val="minMax"/>
        </c:scaling>
        <c:delete val="1"/>
        <c:axPos val="l"/>
        <c:numFmt formatCode="0.00%" sourceLinked="1"/>
        <c:tickLblPos val="none"/>
        <c:crossAx val="64449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A61ED-F44C-4C53-A09D-73B2FBA45B23}" type="doc">
      <dgm:prSet loTypeId="urn:microsoft.com/office/officeart/2005/8/layout/vList3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AB3997C7-330E-4BB6-B6AF-145028B4AF6D}">
      <dgm:prSet/>
      <dgm:spPr/>
      <dgm:t>
        <a:bodyPr/>
        <a:lstStyle/>
        <a:p>
          <a:pPr algn="l" rtl="0"/>
          <a:r>
            <a:rPr lang="ru-RU" b="0" i="0" baseline="0" dirty="0" smtClean="0"/>
            <a:t>РЦП "Повышение эффективности бюджетных расходов в муниципальном районе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район";</a:t>
          </a:r>
          <a:endParaRPr lang="ru-RU" b="0" i="0" baseline="0" dirty="0"/>
        </a:p>
      </dgm:t>
    </dgm:pt>
    <dgm:pt modelId="{AE332626-134E-4E08-837A-FE314F04C0F4}" type="parTrans" cxnId="{A30130F9-EECC-4074-B228-08585E16B5AF}">
      <dgm:prSet/>
      <dgm:spPr/>
      <dgm:t>
        <a:bodyPr/>
        <a:lstStyle/>
        <a:p>
          <a:pPr algn="l"/>
          <a:endParaRPr lang="ru-RU"/>
        </a:p>
      </dgm:t>
    </dgm:pt>
    <dgm:pt modelId="{C19BA66D-6A39-4FF0-8277-360B8465260F}" type="sibTrans" cxnId="{A30130F9-EECC-4074-B228-08585E16B5AF}">
      <dgm:prSet/>
      <dgm:spPr/>
      <dgm:t>
        <a:bodyPr/>
        <a:lstStyle/>
        <a:p>
          <a:pPr algn="l"/>
          <a:endParaRPr lang="ru-RU"/>
        </a:p>
      </dgm:t>
    </dgm:pt>
    <dgm:pt modelId="{77B58327-1129-4653-8FDD-73895E338A21}">
      <dgm:prSet/>
      <dgm:spPr/>
      <dgm:t>
        <a:bodyPr/>
        <a:lstStyle/>
        <a:p>
          <a:pPr algn="l" rtl="0"/>
          <a:r>
            <a:rPr lang="ru-RU" b="0" i="0" baseline="0" dirty="0" smtClean="0"/>
            <a:t>ДЦП "Безопасность дорожного движения в муниципальном районе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2012-2020 </a:t>
          </a:r>
          <a:r>
            <a:rPr lang="ru-RU" b="0" i="0" baseline="0" dirty="0" err="1" smtClean="0"/>
            <a:t>гг</a:t>
          </a:r>
          <a:r>
            <a:rPr lang="ru-RU" b="0" i="0" baseline="0" dirty="0" smtClean="0"/>
            <a:t>";</a:t>
          </a:r>
          <a:endParaRPr lang="ru-RU" b="0" i="0" baseline="0" dirty="0"/>
        </a:p>
      </dgm:t>
    </dgm:pt>
    <dgm:pt modelId="{92854F4B-290C-4C48-87EB-3456E53B1904}" type="parTrans" cxnId="{C63C3FBE-791B-4C0A-9523-C94BD4173408}">
      <dgm:prSet/>
      <dgm:spPr/>
      <dgm:t>
        <a:bodyPr/>
        <a:lstStyle/>
        <a:p>
          <a:pPr algn="l"/>
          <a:endParaRPr lang="ru-RU"/>
        </a:p>
      </dgm:t>
    </dgm:pt>
    <dgm:pt modelId="{FD858A4A-1D72-442A-BEF2-2F6A5495A288}" type="sibTrans" cxnId="{C63C3FBE-791B-4C0A-9523-C94BD4173408}">
      <dgm:prSet/>
      <dgm:spPr/>
      <dgm:t>
        <a:bodyPr/>
        <a:lstStyle/>
        <a:p>
          <a:pPr algn="l"/>
          <a:endParaRPr lang="ru-RU"/>
        </a:p>
      </dgm:t>
    </dgm:pt>
    <dgm:pt modelId="{D638F04B-1391-40DB-A818-154622A744C9}">
      <dgm:prSet/>
      <dgm:spPr/>
      <dgm:t>
        <a:bodyPr/>
        <a:lstStyle/>
        <a:p>
          <a:pPr algn="l" rtl="0"/>
          <a:r>
            <a:rPr lang="ru-RU" b="0" i="0" baseline="0" dirty="0" smtClean="0"/>
            <a:t>МДП "Муниципальная поддержка развития станичного казачьего общества "</a:t>
          </a:r>
          <a:r>
            <a:rPr lang="ru-RU" b="0" i="0" baseline="0" dirty="0" err="1" smtClean="0"/>
            <a:t>Карымская</a:t>
          </a:r>
          <a:r>
            <a:rPr lang="ru-RU" b="0" i="0" baseline="0" dirty="0" smtClean="0"/>
            <a:t> станица" на территории муниципального района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2012-2016 годы";</a:t>
          </a:r>
          <a:endParaRPr lang="ru-RU" b="0" i="0" baseline="0" dirty="0"/>
        </a:p>
      </dgm:t>
    </dgm:pt>
    <dgm:pt modelId="{7658D993-D285-44A7-A6E0-939C45A64928}" type="parTrans" cxnId="{2A9D84C7-2F87-41FF-802C-16D9E8622214}">
      <dgm:prSet/>
      <dgm:spPr/>
      <dgm:t>
        <a:bodyPr/>
        <a:lstStyle/>
        <a:p>
          <a:pPr algn="l"/>
          <a:endParaRPr lang="ru-RU"/>
        </a:p>
      </dgm:t>
    </dgm:pt>
    <dgm:pt modelId="{6F2BAB4B-056F-4805-8C17-6908608AE050}" type="sibTrans" cxnId="{2A9D84C7-2F87-41FF-802C-16D9E8622214}">
      <dgm:prSet/>
      <dgm:spPr/>
      <dgm:t>
        <a:bodyPr/>
        <a:lstStyle/>
        <a:p>
          <a:pPr algn="l"/>
          <a:endParaRPr lang="ru-RU"/>
        </a:p>
      </dgm:t>
    </dgm:pt>
    <dgm:pt modelId="{4213F832-38D6-4419-8C9F-A5A58EFD3453}">
      <dgm:prSet/>
      <dgm:spPr/>
      <dgm:t>
        <a:bodyPr/>
        <a:lstStyle/>
        <a:p>
          <a:pPr algn="l" rtl="0"/>
          <a:r>
            <a:rPr lang="ru-RU" b="0" i="0" baseline="0" dirty="0" smtClean="0"/>
            <a:t>МДП "Развитие дорожного хозяйства в муниципальном районе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2012-2014 годы";</a:t>
          </a:r>
          <a:endParaRPr lang="ru-RU" b="0" i="0" baseline="0" dirty="0"/>
        </a:p>
      </dgm:t>
    </dgm:pt>
    <dgm:pt modelId="{A563D5DF-E961-4DBA-B3D6-C23D760FE052}" type="parTrans" cxnId="{0376FC16-0C53-4B50-B54A-B0DB4488C11B}">
      <dgm:prSet/>
      <dgm:spPr/>
      <dgm:t>
        <a:bodyPr/>
        <a:lstStyle/>
        <a:p>
          <a:pPr algn="l"/>
          <a:endParaRPr lang="ru-RU"/>
        </a:p>
      </dgm:t>
    </dgm:pt>
    <dgm:pt modelId="{591D0541-48B9-411F-8C6B-FDAB53B7E2B5}" type="sibTrans" cxnId="{0376FC16-0C53-4B50-B54A-B0DB4488C11B}">
      <dgm:prSet/>
      <dgm:spPr/>
      <dgm:t>
        <a:bodyPr/>
        <a:lstStyle/>
        <a:p>
          <a:pPr algn="l"/>
          <a:endParaRPr lang="ru-RU"/>
        </a:p>
      </dgm:t>
    </dgm:pt>
    <dgm:pt modelId="{D7CB7FA7-F891-4F4A-85CC-270DC510F41F}">
      <dgm:prSet/>
      <dgm:spPr/>
      <dgm:t>
        <a:bodyPr/>
        <a:lstStyle/>
        <a:p>
          <a:pPr algn="l" rtl="0"/>
          <a:r>
            <a:rPr lang="ru-RU" b="0" i="0" baseline="0" dirty="0" smtClean="0"/>
            <a:t>ДМП "Энергосбережение и энергетическая эффективность в муниципальном районе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 на период до 2020 года";</a:t>
          </a:r>
          <a:endParaRPr lang="ru-RU" b="0" i="0" baseline="0" dirty="0"/>
        </a:p>
      </dgm:t>
    </dgm:pt>
    <dgm:pt modelId="{9F87E186-B548-4E4C-83A9-95D3C94CF7FB}" type="parTrans" cxnId="{F676A93B-0AF6-4CB2-9331-BE37AF51EC85}">
      <dgm:prSet/>
      <dgm:spPr/>
      <dgm:t>
        <a:bodyPr/>
        <a:lstStyle/>
        <a:p>
          <a:pPr algn="l"/>
          <a:endParaRPr lang="ru-RU"/>
        </a:p>
      </dgm:t>
    </dgm:pt>
    <dgm:pt modelId="{65A57603-0803-4F0E-892D-3C1625185184}" type="sibTrans" cxnId="{F676A93B-0AF6-4CB2-9331-BE37AF51EC85}">
      <dgm:prSet/>
      <dgm:spPr/>
      <dgm:t>
        <a:bodyPr/>
        <a:lstStyle/>
        <a:p>
          <a:pPr algn="l"/>
          <a:endParaRPr lang="ru-RU"/>
        </a:p>
      </dgm:t>
    </dgm:pt>
    <dgm:pt modelId="{CFB785A1-F972-487D-92FB-F2A5CB43A06E}">
      <dgm:prSet/>
      <dgm:spPr/>
      <dgm:t>
        <a:bodyPr/>
        <a:lstStyle/>
        <a:p>
          <a:pPr algn="l" rtl="0"/>
          <a:r>
            <a:rPr lang="ru-RU" b="0" i="0" baseline="0" dirty="0" smtClean="0"/>
            <a:t>МДП "Развитие системы дошкольного образования в муниципальном районе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2011-2015 годы";</a:t>
          </a:r>
          <a:endParaRPr lang="ru-RU" b="0" i="0" baseline="0" dirty="0"/>
        </a:p>
      </dgm:t>
    </dgm:pt>
    <dgm:pt modelId="{BEE39520-8027-435F-B272-FFE2C8B4467E}" type="parTrans" cxnId="{8FD435C8-60AC-40D3-B70E-08D691FB8F86}">
      <dgm:prSet/>
      <dgm:spPr/>
      <dgm:t>
        <a:bodyPr/>
        <a:lstStyle/>
        <a:p>
          <a:pPr algn="l"/>
          <a:endParaRPr lang="ru-RU"/>
        </a:p>
      </dgm:t>
    </dgm:pt>
    <dgm:pt modelId="{17C4763E-1C6A-4272-B44F-E6D1C6BB669A}" type="sibTrans" cxnId="{8FD435C8-60AC-40D3-B70E-08D691FB8F86}">
      <dgm:prSet/>
      <dgm:spPr/>
      <dgm:t>
        <a:bodyPr/>
        <a:lstStyle/>
        <a:p>
          <a:pPr algn="l"/>
          <a:endParaRPr lang="ru-RU"/>
        </a:p>
      </dgm:t>
    </dgm:pt>
    <dgm:pt modelId="{0448AF3B-383B-4E04-9F05-A6D1B31D9354}">
      <dgm:prSet/>
      <dgm:spPr/>
      <dgm:t>
        <a:bodyPr/>
        <a:lstStyle/>
        <a:p>
          <a:pPr algn="l" rtl="0"/>
          <a:r>
            <a:rPr lang="ru-RU" b="0" i="0" baseline="0" dirty="0" smtClean="0"/>
            <a:t>Межведомственная программа"Организация отдыха, оздоровления, занятости детей и подростков на 2011-2013 годы";</a:t>
          </a:r>
          <a:endParaRPr lang="ru-RU" b="0" i="0" baseline="0" dirty="0"/>
        </a:p>
      </dgm:t>
    </dgm:pt>
    <dgm:pt modelId="{F133B916-0A1D-4426-B44F-2D673182BE4A}" type="parTrans" cxnId="{767A0CBF-A249-4496-8696-D56A4958E023}">
      <dgm:prSet/>
      <dgm:spPr/>
      <dgm:t>
        <a:bodyPr/>
        <a:lstStyle/>
        <a:p>
          <a:pPr algn="l"/>
          <a:endParaRPr lang="ru-RU"/>
        </a:p>
      </dgm:t>
    </dgm:pt>
    <dgm:pt modelId="{B85E0C64-B7F9-47C3-9093-4108D52FFD02}" type="sibTrans" cxnId="{767A0CBF-A249-4496-8696-D56A4958E023}">
      <dgm:prSet/>
      <dgm:spPr/>
      <dgm:t>
        <a:bodyPr/>
        <a:lstStyle/>
        <a:p>
          <a:pPr algn="l"/>
          <a:endParaRPr lang="ru-RU"/>
        </a:p>
      </dgm:t>
    </dgm:pt>
    <dgm:pt modelId="{9C605395-296C-4E0E-8B83-E3381160BC0A}">
      <dgm:prSet/>
      <dgm:spPr/>
      <dgm:t>
        <a:bodyPr/>
        <a:lstStyle/>
        <a:p>
          <a:pPr algn="l" rtl="0"/>
          <a:r>
            <a:rPr lang="ru-RU" b="0" i="0" baseline="0" dirty="0" smtClean="0"/>
            <a:t>ДМЦП по реализации национальной образовательной инициативы"Наша новая школа" образовательных учреждениях муниципального района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2011-2015 годы;</a:t>
          </a:r>
          <a:endParaRPr lang="ru-RU" b="0" i="0" baseline="0" dirty="0"/>
        </a:p>
      </dgm:t>
    </dgm:pt>
    <dgm:pt modelId="{7301F355-E77A-4402-A797-6EA8CE278623}" type="parTrans" cxnId="{FA8F5D02-34DD-4DB8-B8A1-94ED5B1D584F}">
      <dgm:prSet/>
      <dgm:spPr/>
      <dgm:t>
        <a:bodyPr/>
        <a:lstStyle/>
        <a:p>
          <a:pPr algn="l"/>
          <a:endParaRPr lang="ru-RU"/>
        </a:p>
      </dgm:t>
    </dgm:pt>
    <dgm:pt modelId="{44209FF4-B0E7-499F-BD89-96E50A8E9B87}" type="sibTrans" cxnId="{FA8F5D02-34DD-4DB8-B8A1-94ED5B1D584F}">
      <dgm:prSet/>
      <dgm:spPr/>
      <dgm:t>
        <a:bodyPr/>
        <a:lstStyle/>
        <a:p>
          <a:pPr algn="l"/>
          <a:endParaRPr lang="ru-RU"/>
        </a:p>
      </dgm:t>
    </dgm:pt>
    <dgm:pt modelId="{67CEBE09-B52F-4FE5-826B-DDE7820CFEF3}">
      <dgm:prSet/>
      <dgm:spPr/>
      <dgm:t>
        <a:bodyPr/>
        <a:lstStyle/>
        <a:p>
          <a:pPr algn="l" rtl="0"/>
          <a:r>
            <a:rPr lang="ru-RU" b="0" i="0" baseline="0" dirty="0" smtClean="0"/>
            <a:t>РЦП "Сохранение и развитие культуры муниципального района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2011-2015 годы";</a:t>
          </a:r>
          <a:endParaRPr lang="ru-RU" b="0" i="0" baseline="0" dirty="0"/>
        </a:p>
      </dgm:t>
    </dgm:pt>
    <dgm:pt modelId="{61BC914D-173D-479A-9F09-0D1E353343BC}" type="parTrans" cxnId="{C56C3973-4F8C-4788-8EC7-4BF3BD34BB79}">
      <dgm:prSet/>
      <dgm:spPr/>
      <dgm:t>
        <a:bodyPr/>
        <a:lstStyle/>
        <a:p>
          <a:pPr algn="l"/>
          <a:endParaRPr lang="ru-RU"/>
        </a:p>
      </dgm:t>
    </dgm:pt>
    <dgm:pt modelId="{F4EAEFC9-5278-4F3B-BC35-3F85B09CB1D7}" type="sibTrans" cxnId="{C56C3973-4F8C-4788-8EC7-4BF3BD34BB79}">
      <dgm:prSet/>
      <dgm:spPr/>
      <dgm:t>
        <a:bodyPr/>
        <a:lstStyle/>
        <a:p>
          <a:pPr algn="l"/>
          <a:endParaRPr lang="ru-RU"/>
        </a:p>
      </dgm:t>
    </dgm:pt>
    <dgm:pt modelId="{FD02A9A8-EB46-4659-83B1-214441B53352}">
      <dgm:prSet/>
      <dgm:spPr/>
      <dgm:t>
        <a:bodyPr/>
        <a:lstStyle/>
        <a:p>
          <a:pPr algn="l" rtl="0"/>
          <a:r>
            <a:rPr lang="ru-RU" b="0" i="0" baseline="0" dirty="0" smtClean="0"/>
            <a:t>РЦП "Обеспечение жильем молодых семей муниципального района "</a:t>
          </a:r>
          <a:r>
            <a:rPr lang="ru-RU" b="0" i="0" baseline="0" dirty="0" err="1" smtClean="0"/>
            <a:t>Карымский</a:t>
          </a:r>
          <a:r>
            <a:rPr lang="ru-RU" b="0" i="0" baseline="0" dirty="0" smtClean="0"/>
            <a:t> район" на 2011-2015 годы".</a:t>
          </a:r>
          <a:endParaRPr lang="ru-RU" b="0" i="0" baseline="0" dirty="0"/>
        </a:p>
      </dgm:t>
    </dgm:pt>
    <dgm:pt modelId="{F2DD89A0-B20C-46AA-9846-09B55568B914}" type="parTrans" cxnId="{303CF34A-4E7C-4C75-B849-A42CD137734A}">
      <dgm:prSet/>
      <dgm:spPr/>
      <dgm:t>
        <a:bodyPr/>
        <a:lstStyle/>
        <a:p>
          <a:pPr algn="l"/>
          <a:endParaRPr lang="ru-RU"/>
        </a:p>
      </dgm:t>
    </dgm:pt>
    <dgm:pt modelId="{BD38A98F-EF4D-4A58-86F1-575BDFA0B1F2}" type="sibTrans" cxnId="{303CF34A-4E7C-4C75-B849-A42CD137734A}">
      <dgm:prSet/>
      <dgm:spPr/>
      <dgm:t>
        <a:bodyPr/>
        <a:lstStyle/>
        <a:p>
          <a:pPr algn="l"/>
          <a:endParaRPr lang="ru-RU"/>
        </a:p>
      </dgm:t>
    </dgm:pt>
    <dgm:pt modelId="{F6F9094A-5DE0-4544-B507-B05DCE0293AE}" type="pres">
      <dgm:prSet presAssocID="{06AA61ED-F44C-4C53-A09D-73B2FBA45B2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4B1669-3916-4206-A3AB-BC6CDBA149D2}" type="pres">
      <dgm:prSet presAssocID="{AB3997C7-330E-4BB6-B6AF-145028B4AF6D}" presName="composite" presStyleCnt="0"/>
      <dgm:spPr/>
    </dgm:pt>
    <dgm:pt modelId="{DFAEEE56-EE7B-446A-957E-A9310996E1F1}" type="pres">
      <dgm:prSet presAssocID="{AB3997C7-330E-4BB6-B6AF-145028B4AF6D}" presName="imgShp" presStyleLbl="fgImgPlace1" presStyleIdx="0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C45A876-49A0-47AF-9B61-95F26CE4C7D9}" type="pres">
      <dgm:prSet presAssocID="{AB3997C7-330E-4BB6-B6AF-145028B4AF6D}" presName="tx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242B8-9B3D-46E9-80D3-734BDA58A9A6}" type="pres">
      <dgm:prSet presAssocID="{C19BA66D-6A39-4FF0-8277-360B8465260F}" presName="spacing" presStyleCnt="0"/>
      <dgm:spPr/>
    </dgm:pt>
    <dgm:pt modelId="{4F7CFA6E-5843-4C79-86B1-4054C8C3A534}" type="pres">
      <dgm:prSet presAssocID="{77B58327-1129-4653-8FDD-73895E338A21}" presName="composite" presStyleCnt="0"/>
      <dgm:spPr/>
    </dgm:pt>
    <dgm:pt modelId="{96422270-7DA3-40EB-9C96-7AC88984CDD6}" type="pres">
      <dgm:prSet presAssocID="{77B58327-1129-4653-8FDD-73895E338A21}" presName="imgShp" presStyleLbl="fgImgPlace1" presStyleIdx="1" presStyleCnt="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4263C95-5201-45F1-AAF0-C4490B76B949}" type="pres">
      <dgm:prSet presAssocID="{77B58327-1129-4653-8FDD-73895E338A21}" presName="tx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B7A5F-73D3-4E2B-83E2-735C883367B9}" type="pres">
      <dgm:prSet presAssocID="{FD858A4A-1D72-442A-BEF2-2F6A5495A288}" presName="spacing" presStyleCnt="0"/>
      <dgm:spPr/>
    </dgm:pt>
    <dgm:pt modelId="{F9D9AAF2-F8F6-4027-B233-634C0C6C0CFE}" type="pres">
      <dgm:prSet presAssocID="{D638F04B-1391-40DB-A818-154622A744C9}" presName="composite" presStyleCnt="0"/>
      <dgm:spPr/>
    </dgm:pt>
    <dgm:pt modelId="{C51FEBFC-CAF1-43E8-B833-86C9D5E011AC}" type="pres">
      <dgm:prSet presAssocID="{D638F04B-1391-40DB-A818-154622A744C9}" presName="imgShp" presStyleLbl="fgImgPlace1" presStyleIdx="2" presStyleCnt="1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B96F2F8-0232-4074-A7FF-A79E322C366B}" type="pres">
      <dgm:prSet presAssocID="{D638F04B-1391-40DB-A818-154622A744C9}" presName="tx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4712-33E7-49EE-B641-FB35416DF7EF}" type="pres">
      <dgm:prSet presAssocID="{6F2BAB4B-056F-4805-8C17-6908608AE050}" presName="spacing" presStyleCnt="0"/>
      <dgm:spPr/>
    </dgm:pt>
    <dgm:pt modelId="{217DE182-A63E-49DA-92B3-F41C84C5EB56}" type="pres">
      <dgm:prSet presAssocID="{4213F832-38D6-4419-8C9F-A5A58EFD3453}" presName="composite" presStyleCnt="0"/>
      <dgm:spPr/>
    </dgm:pt>
    <dgm:pt modelId="{DC02F6C2-5D6E-45DA-8E65-67D150753EDC}" type="pres">
      <dgm:prSet presAssocID="{4213F832-38D6-4419-8C9F-A5A58EFD3453}" presName="imgShp" presStyleLbl="fgImgPlace1" presStyleIdx="3" presStyleCnt="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526337F-F0FE-4A45-AA19-73FBC943019B}" type="pres">
      <dgm:prSet presAssocID="{4213F832-38D6-4419-8C9F-A5A58EFD3453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7DDDC-0164-44B5-BF24-DBA92CD0C7DF}" type="pres">
      <dgm:prSet presAssocID="{591D0541-48B9-411F-8C6B-FDAB53B7E2B5}" presName="spacing" presStyleCnt="0"/>
      <dgm:spPr/>
    </dgm:pt>
    <dgm:pt modelId="{97E23006-2A3B-42DE-80FC-20FF613DC0C3}" type="pres">
      <dgm:prSet presAssocID="{D7CB7FA7-F891-4F4A-85CC-270DC510F41F}" presName="composite" presStyleCnt="0"/>
      <dgm:spPr/>
    </dgm:pt>
    <dgm:pt modelId="{156264E8-B5E6-4FFB-8B67-809701F6F764}" type="pres">
      <dgm:prSet presAssocID="{D7CB7FA7-F891-4F4A-85CC-270DC510F41F}" presName="imgShp" presStyleLbl="fgImgPlace1" presStyleIdx="4" presStyleCnt="1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382DBD97-194B-4C01-9140-188AE449330B}" type="pres">
      <dgm:prSet presAssocID="{D7CB7FA7-F891-4F4A-85CC-270DC510F41F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CFAFD-575B-4554-9D91-391235CE4B36}" type="pres">
      <dgm:prSet presAssocID="{65A57603-0803-4F0E-892D-3C1625185184}" presName="spacing" presStyleCnt="0"/>
      <dgm:spPr/>
    </dgm:pt>
    <dgm:pt modelId="{3C68C65E-55AE-4972-9F6E-3B09ECF61ECF}" type="pres">
      <dgm:prSet presAssocID="{CFB785A1-F972-487D-92FB-F2A5CB43A06E}" presName="composite" presStyleCnt="0"/>
      <dgm:spPr/>
    </dgm:pt>
    <dgm:pt modelId="{E49D6A56-03B8-467C-B69B-766B3D909B0A}" type="pres">
      <dgm:prSet presAssocID="{CFB785A1-F972-487D-92FB-F2A5CB43A06E}" presName="imgShp" presStyleLbl="fgImgPlace1" presStyleIdx="5" presStyleCnt="10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8F803D5-D544-4D2B-87E0-FC7E169B2DBE}" type="pres">
      <dgm:prSet presAssocID="{CFB785A1-F972-487D-92FB-F2A5CB43A06E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DF24F-B157-4F08-87A5-C09A98A8D877}" type="pres">
      <dgm:prSet presAssocID="{17C4763E-1C6A-4272-B44F-E6D1C6BB669A}" presName="spacing" presStyleCnt="0"/>
      <dgm:spPr/>
    </dgm:pt>
    <dgm:pt modelId="{8EBD9B07-23F3-47A1-B729-B7EC5A73E33F}" type="pres">
      <dgm:prSet presAssocID="{0448AF3B-383B-4E04-9F05-A6D1B31D9354}" presName="composite" presStyleCnt="0"/>
      <dgm:spPr/>
    </dgm:pt>
    <dgm:pt modelId="{473EDB7F-1DB5-42A4-9271-3CA23C0C0F6D}" type="pres">
      <dgm:prSet presAssocID="{0448AF3B-383B-4E04-9F05-A6D1B31D9354}" presName="imgShp" presStyleLbl="fgImgPlace1" presStyleIdx="6" presStyleCnt="10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968DD3E2-36EB-49DC-8C74-2A52F94E150E}" type="pres">
      <dgm:prSet presAssocID="{0448AF3B-383B-4E04-9F05-A6D1B31D9354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D9CE7-C2FC-4749-9BEC-C76BF9FAF7E2}" type="pres">
      <dgm:prSet presAssocID="{B85E0C64-B7F9-47C3-9093-4108D52FFD02}" presName="spacing" presStyleCnt="0"/>
      <dgm:spPr/>
    </dgm:pt>
    <dgm:pt modelId="{451F0D5A-7144-45BE-ACA2-5CBD2B86340A}" type="pres">
      <dgm:prSet presAssocID="{9C605395-296C-4E0E-8B83-E3381160BC0A}" presName="composite" presStyleCnt="0"/>
      <dgm:spPr/>
    </dgm:pt>
    <dgm:pt modelId="{23401512-7B0E-4014-AB27-42B0A065BC8C}" type="pres">
      <dgm:prSet presAssocID="{9C605395-296C-4E0E-8B83-E3381160BC0A}" presName="imgShp" presStyleLbl="fgImgPlace1" presStyleIdx="7" presStyleCnt="10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BAB1A95F-4618-47EB-B939-1EA6642F8301}" type="pres">
      <dgm:prSet presAssocID="{9C605395-296C-4E0E-8B83-E3381160BC0A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5314D-A665-4D07-8D0B-DDA23B1ED868}" type="pres">
      <dgm:prSet presAssocID="{44209FF4-B0E7-499F-BD89-96E50A8E9B87}" presName="spacing" presStyleCnt="0"/>
      <dgm:spPr/>
    </dgm:pt>
    <dgm:pt modelId="{5C27FE07-BE6F-479A-B8A1-EDCE8830E700}" type="pres">
      <dgm:prSet presAssocID="{67CEBE09-B52F-4FE5-826B-DDE7820CFEF3}" presName="composite" presStyleCnt="0"/>
      <dgm:spPr/>
    </dgm:pt>
    <dgm:pt modelId="{C7B86F32-9E53-46E1-AD12-86877597ED4A}" type="pres">
      <dgm:prSet presAssocID="{67CEBE09-B52F-4FE5-826B-DDE7820CFEF3}" presName="imgShp" presStyleLbl="fgImgPlace1" presStyleIdx="8" presStyleCnt="10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D9BDD5F7-A65A-4979-A8E8-138247CAAEF6}" type="pres">
      <dgm:prSet presAssocID="{67CEBE09-B52F-4FE5-826B-DDE7820CFEF3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5F787-DA6E-47A5-9C3F-46490873B18C}" type="pres">
      <dgm:prSet presAssocID="{F4EAEFC9-5278-4F3B-BC35-3F85B09CB1D7}" presName="spacing" presStyleCnt="0"/>
      <dgm:spPr/>
    </dgm:pt>
    <dgm:pt modelId="{331D3E66-7906-4227-9559-304C836461CB}" type="pres">
      <dgm:prSet presAssocID="{FD02A9A8-EB46-4659-83B1-214441B53352}" presName="composite" presStyleCnt="0"/>
      <dgm:spPr/>
    </dgm:pt>
    <dgm:pt modelId="{66086940-1AF6-4EEC-A1CE-99528F276674}" type="pres">
      <dgm:prSet presAssocID="{FD02A9A8-EB46-4659-83B1-214441B53352}" presName="imgShp" presStyleLbl="fgImgPlace1" presStyleIdx="9" presStyleCnt="10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813DFCC4-BE1F-4AB5-A8C4-91C242441359}" type="pres">
      <dgm:prSet presAssocID="{FD02A9A8-EB46-4659-83B1-214441B53352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1D60CD-D7EE-4568-81C1-DD36B08435B7}" type="presOf" srcId="{CFB785A1-F972-487D-92FB-F2A5CB43A06E}" destId="{18F803D5-D544-4D2B-87E0-FC7E169B2DBE}" srcOrd="0" destOrd="0" presId="urn:microsoft.com/office/officeart/2005/8/layout/vList3"/>
    <dgm:cxn modelId="{C9F22FFE-D4D2-4D3D-BFC3-DBA07BA19158}" type="presOf" srcId="{67CEBE09-B52F-4FE5-826B-DDE7820CFEF3}" destId="{D9BDD5F7-A65A-4979-A8E8-138247CAAEF6}" srcOrd="0" destOrd="0" presId="urn:microsoft.com/office/officeart/2005/8/layout/vList3"/>
    <dgm:cxn modelId="{677247F5-F7D2-483A-885F-D6CEBBB68DE9}" type="presOf" srcId="{4213F832-38D6-4419-8C9F-A5A58EFD3453}" destId="{3526337F-F0FE-4A45-AA19-73FBC943019B}" srcOrd="0" destOrd="0" presId="urn:microsoft.com/office/officeart/2005/8/layout/vList3"/>
    <dgm:cxn modelId="{F676A93B-0AF6-4CB2-9331-BE37AF51EC85}" srcId="{06AA61ED-F44C-4C53-A09D-73B2FBA45B23}" destId="{D7CB7FA7-F891-4F4A-85CC-270DC510F41F}" srcOrd="4" destOrd="0" parTransId="{9F87E186-B548-4E4C-83A9-95D3C94CF7FB}" sibTransId="{65A57603-0803-4F0E-892D-3C1625185184}"/>
    <dgm:cxn modelId="{51DC6257-A823-4BD5-9E1F-70C3179A551F}" type="presOf" srcId="{D7CB7FA7-F891-4F4A-85CC-270DC510F41F}" destId="{382DBD97-194B-4C01-9140-188AE449330B}" srcOrd="0" destOrd="0" presId="urn:microsoft.com/office/officeart/2005/8/layout/vList3"/>
    <dgm:cxn modelId="{03E939D0-D2BC-47F4-90EE-48AEC08D78E8}" type="presOf" srcId="{AB3997C7-330E-4BB6-B6AF-145028B4AF6D}" destId="{7C45A876-49A0-47AF-9B61-95F26CE4C7D9}" srcOrd="0" destOrd="0" presId="urn:microsoft.com/office/officeart/2005/8/layout/vList3"/>
    <dgm:cxn modelId="{C56C3973-4F8C-4788-8EC7-4BF3BD34BB79}" srcId="{06AA61ED-F44C-4C53-A09D-73B2FBA45B23}" destId="{67CEBE09-B52F-4FE5-826B-DDE7820CFEF3}" srcOrd="8" destOrd="0" parTransId="{61BC914D-173D-479A-9F09-0D1E353343BC}" sibTransId="{F4EAEFC9-5278-4F3B-BC35-3F85B09CB1D7}"/>
    <dgm:cxn modelId="{FA8F5D02-34DD-4DB8-B8A1-94ED5B1D584F}" srcId="{06AA61ED-F44C-4C53-A09D-73B2FBA45B23}" destId="{9C605395-296C-4E0E-8B83-E3381160BC0A}" srcOrd="7" destOrd="0" parTransId="{7301F355-E77A-4402-A797-6EA8CE278623}" sibTransId="{44209FF4-B0E7-499F-BD89-96E50A8E9B87}"/>
    <dgm:cxn modelId="{767A0CBF-A249-4496-8696-D56A4958E023}" srcId="{06AA61ED-F44C-4C53-A09D-73B2FBA45B23}" destId="{0448AF3B-383B-4E04-9F05-A6D1B31D9354}" srcOrd="6" destOrd="0" parTransId="{F133B916-0A1D-4426-B44F-2D673182BE4A}" sibTransId="{B85E0C64-B7F9-47C3-9093-4108D52FFD02}"/>
    <dgm:cxn modelId="{2A9D84C7-2F87-41FF-802C-16D9E8622214}" srcId="{06AA61ED-F44C-4C53-A09D-73B2FBA45B23}" destId="{D638F04B-1391-40DB-A818-154622A744C9}" srcOrd="2" destOrd="0" parTransId="{7658D993-D285-44A7-A6E0-939C45A64928}" sibTransId="{6F2BAB4B-056F-4805-8C17-6908608AE050}"/>
    <dgm:cxn modelId="{8FD435C8-60AC-40D3-B70E-08D691FB8F86}" srcId="{06AA61ED-F44C-4C53-A09D-73B2FBA45B23}" destId="{CFB785A1-F972-487D-92FB-F2A5CB43A06E}" srcOrd="5" destOrd="0" parTransId="{BEE39520-8027-435F-B272-FFE2C8B4467E}" sibTransId="{17C4763E-1C6A-4272-B44F-E6D1C6BB669A}"/>
    <dgm:cxn modelId="{9F49D8F2-29B7-4A0D-82E8-87D063F0B700}" type="presOf" srcId="{06AA61ED-F44C-4C53-A09D-73B2FBA45B23}" destId="{F6F9094A-5DE0-4544-B507-B05DCE0293AE}" srcOrd="0" destOrd="0" presId="urn:microsoft.com/office/officeart/2005/8/layout/vList3"/>
    <dgm:cxn modelId="{0376FC16-0C53-4B50-B54A-B0DB4488C11B}" srcId="{06AA61ED-F44C-4C53-A09D-73B2FBA45B23}" destId="{4213F832-38D6-4419-8C9F-A5A58EFD3453}" srcOrd="3" destOrd="0" parTransId="{A563D5DF-E961-4DBA-B3D6-C23D760FE052}" sibTransId="{591D0541-48B9-411F-8C6B-FDAB53B7E2B5}"/>
    <dgm:cxn modelId="{95435E7C-7E70-4E58-97E2-69034734E80F}" type="presOf" srcId="{FD02A9A8-EB46-4659-83B1-214441B53352}" destId="{813DFCC4-BE1F-4AB5-A8C4-91C242441359}" srcOrd="0" destOrd="0" presId="urn:microsoft.com/office/officeart/2005/8/layout/vList3"/>
    <dgm:cxn modelId="{A933E62B-E31D-4C15-ACDB-EA26B0B2DAD7}" type="presOf" srcId="{9C605395-296C-4E0E-8B83-E3381160BC0A}" destId="{BAB1A95F-4618-47EB-B939-1EA6642F8301}" srcOrd="0" destOrd="0" presId="urn:microsoft.com/office/officeart/2005/8/layout/vList3"/>
    <dgm:cxn modelId="{C63C3FBE-791B-4C0A-9523-C94BD4173408}" srcId="{06AA61ED-F44C-4C53-A09D-73B2FBA45B23}" destId="{77B58327-1129-4653-8FDD-73895E338A21}" srcOrd="1" destOrd="0" parTransId="{92854F4B-290C-4C48-87EB-3456E53B1904}" sibTransId="{FD858A4A-1D72-442A-BEF2-2F6A5495A288}"/>
    <dgm:cxn modelId="{4F18B1C1-136B-477D-9992-DBCE187CBE1C}" type="presOf" srcId="{0448AF3B-383B-4E04-9F05-A6D1B31D9354}" destId="{968DD3E2-36EB-49DC-8C74-2A52F94E150E}" srcOrd="0" destOrd="0" presId="urn:microsoft.com/office/officeart/2005/8/layout/vList3"/>
    <dgm:cxn modelId="{303CF34A-4E7C-4C75-B849-A42CD137734A}" srcId="{06AA61ED-F44C-4C53-A09D-73B2FBA45B23}" destId="{FD02A9A8-EB46-4659-83B1-214441B53352}" srcOrd="9" destOrd="0" parTransId="{F2DD89A0-B20C-46AA-9846-09B55568B914}" sibTransId="{BD38A98F-EF4D-4A58-86F1-575BDFA0B1F2}"/>
    <dgm:cxn modelId="{A30130F9-EECC-4074-B228-08585E16B5AF}" srcId="{06AA61ED-F44C-4C53-A09D-73B2FBA45B23}" destId="{AB3997C7-330E-4BB6-B6AF-145028B4AF6D}" srcOrd="0" destOrd="0" parTransId="{AE332626-134E-4E08-837A-FE314F04C0F4}" sibTransId="{C19BA66D-6A39-4FF0-8277-360B8465260F}"/>
    <dgm:cxn modelId="{4522C091-AD2D-426E-8704-65BCB070EB46}" type="presOf" srcId="{D638F04B-1391-40DB-A818-154622A744C9}" destId="{AB96F2F8-0232-4074-A7FF-A79E322C366B}" srcOrd="0" destOrd="0" presId="urn:microsoft.com/office/officeart/2005/8/layout/vList3"/>
    <dgm:cxn modelId="{CDF96EE9-3011-4003-BB62-A0EA8AFA67A4}" type="presOf" srcId="{77B58327-1129-4653-8FDD-73895E338A21}" destId="{E4263C95-5201-45F1-AAF0-C4490B76B949}" srcOrd="0" destOrd="0" presId="urn:microsoft.com/office/officeart/2005/8/layout/vList3"/>
    <dgm:cxn modelId="{470160A2-DDF7-4BEA-AC51-C37607BC0AAF}" type="presParOf" srcId="{F6F9094A-5DE0-4544-B507-B05DCE0293AE}" destId="{AB4B1669-3916-4206-A3AB-BC6CDBA149D2}" srcOrd="0" destOrd="0" presId="urn:microsoft.com/office/officeart/2005/8/layout/vList3"/>
    <dgm:cxn modelId="{EE765E32-CE4E-4A96-999E-F6F87F96956D}" type="presParOf" srcId="{AB4B1669-3916-4206-A3AB-BC6CDBA149D2}" destId="{DFAEEE56-EE7B-446A-957E-A9310996E1F1}" srcOrd="0" destOrd="0" presId="urn:microsoft.com/office/officeart/2005/8/layout/vList3"/>
    <dgm:cxn modelId="{3CA84798-4F35-4EF9-AC7B-A11A08922F47}" type="presParOf" srcId="{AB4B1669-3916-4206-A3AB-BC6CDBA149D2}" destId="{7C45A876-49A0-47AF-9B61-95F26CE4C7D9}" srcOrd="1" destOrd="0" presId="urn:microsoft.com/office/officeart/2005/8/layout/vList3"/>
    <dgm:cxn modelId="{42ADE9BB-A45A-42CC-B903-310213492CAF}" type="presParOf" srcId="{F6F9094A-5DE0-4544-B507-B05DCE0293AE}" destId="{191242B8-9B3D-46E9-80D3-734BDA58A9A6}" srcOrd="1" destOrd="0" presId="urn:microsoft.com/office/officeart/2005/8/layout/vList3"/>
    <dgm:cxn modelId="{9872C7F5-42B6-4F15-90FE-91B535F9ABC0}" type="presParOf" srcId="{F6F9094A-5DE0-4544-B507-B05DCE0293AE}" destId="{4F7CFA6E-5843-4C79-86B1-4054C8C3A534}" srcOrd="2" destOrd="0" presId="urn:microsoft.com/office/officeart/2005/8/layout/vList3"/>
    <dgm:cxn modelId="{B01E10BC-6D2D-4251-A14D-063003D5AF15}" type="presParOf" srcId="{4F7CFA6E-5843-4C79-86B1-4054C8C3A534}" destId="{96422270-7DA3-40EB-9C96-7AC88984CDD6}" srcOrd="0" destOrd="0" presId="urn:microsoft.com/office/officeart/2005/8/layout/vList3"/>
    <dgm:cxn modelId="{B162733B-9260-443A-AE8C-28DBFDDCD9C4}" type="presParOf" srcId="{4F7CFA6E-5843-4C79-86B1-4054C8C3A534}" destId="{E4263C95-5201-45F1-AAF0-C4490B76B949}" srcOrd="1" destOrd="0" presId="urn:microsoft.com/office/officeart/2005/8/layout/vList3"/>
    <dgm:cxn modelId="{63E9BE9F-F2EE-4059-AD55-1A73CAB62AC0}" type="presParOf" srcId="{F6F9094A-5DE0-4544-B507-B05DCE0293AE}" destId="{16EB7A5F-73D3-4E2B-83E2-735C883367B9}" srcOrd="3" destOrd="0" presId="urn:microsoft.com/office/officeart/2005/8/layout/vList3"/>
    <dgm:cxn modelId="{94E7AB47-0A33-40F4-AA41-868B69298B89}" type="presParOf" srcId="{F6F9094A-5DE0-4544-B507-B05DCE0293AE}" destId="{F9D9AAF2-F8F6-4027-B233-634C0C6C0CFE}" srcOrd="4" destOrd="0" presId="urn:microsoft.com/office/officeart/2005/8/layout/vList3"/>
    <dgm:cxn modelId="{89AB738A-11EE-492D-9E63-7EFC6B671775}" type="presParOf" srcId="{F9D9AAF2-F8F6-4027-B233-634C0C6C0CFE}" destId="{C51FEBFC-CAF1-43E8-B833-86C9D5E011AC}" srcOrd="0" destOrd="0" presId="urn:microsoft.com/office/officeart/2005/8/layout/vList3"/>
    <dgm:cxn modelId="{E5AED92B-F209-4BC8-8338-3D0FE1937B1D}" type="presParOf" srcId="{F9D9AAF2-F8F6-4027-B233-634C0C6C0CFE}" destId="{AB96F2F8-0232-4074-A7FF-A79E322C366B}" srcOrd="1" destOrd="0" presId="urn:microsoft.com/office/officeart/2005/8/layout/vList3"/>
    <dgm:cxn modelId="{CFA3D115-52CC-4D69-AE13-1B314431CF9C}" type="presParOf" srcId="{F6F9094A-5DE0-4544-B507-B05DCE0293AE}" destId="{8FC54712-33E7-49EE-B641-FB35416DF7EF}" srcOrd="5" destOrd="0" presId="urn:microsoft.com/office/officeart/2005/8/layout/vList3"/>
    <dgm:cxn modelId="{74E7E7E4-CFAA-461A-97E7-7D75AEB719EF}" type="presParOf" srcId="{F6F9094A-5DE0-4544-B507-B05DCE0293AE}" destId="{217DE182-A63E-49DA-92B3-F41C84C5EB56}" srcOrd="6" destOrd="0" presId="urn:microsoft.com/office/officeart/2005/8/layout/vList3"/>
    <dgm:cxn modelId="{E1879F73-B8CF-46F2-B886-BF8576371A96}" type="presParOf" srcId="{217DE182-A63E-49DA-92B3-F41C84C5EB56}" destId="{DC02F6C2-5D6E-45DA-8E65-67D150753EDC}" srcOrd="0" destOrd="0" presId="urn:microsoft.com/office/officeart/2005/8/layout/vList3"/>
    <dgm:cxn modelId="{C3D05EBA-70D3-4848-9705-DCAA478DE7A9}" type="presParOf" srcId="{217DE182-A63E-49DA-92B3-F41C84C5EB56}" destId="{3526337F-F0FE-4A45-AA19-73FBC943019B}" srcOrd="1" destOrd="0" presId="urn:microsoft.com/office/officeart/2005/8/layout/vList3"/>
    <dgm:cxn modelId="{48AF769C-7940-47AE-9BB5-1191567D5F75}" type="presParOf" srcId="{F6F9094A-5DE0-4544-B507-B05DCE0293AE}" destId="{DBE7DDDC-0164-44B5-BF24-DBA92CD0C7DF}" srcOrd="7" destOrd="0" presId="urn:microsoft.com/office/officeart/2005/8/layout/vList3"/>
    <dgm:cxn modelId="{209E3CE6-BC69-4E2A-ABC6-7A288453810A}" type="presParOf" srcId="{F6F9094A-5DE0-4544-B507-B05DCE0293AE}" destId="{97E23006-2A3B-42DE-80FC-20FF613DC0C3}" srcOrd="8" destOrd="0" presId="urn:microsoft.com/office/officeart/2005/8/layout/vList3"/>
    <dgm:cxn modelId="{2E14F4BE-4FD4-4A4A-A58E-F525DE3637EF}" type="presParOf" srcId="{97E23006-2A3B-42DE-80FC-20FF613DC0C3}" destId="{156264E8-B5E6-4FFB-8B67-809701F6F764}" srcOrd="0" destOrd="0" presId="urn:microsoft.com/office/officeart/2005/8/layout/vList3"/>
    <dgm:cxn modelId="{182A2FB2-BCA2-4DB7-8CB1-3F30851C14E3}" type="presParOf" srcId="{97E23006-2A3B-42DE-80FC-20FF613DC0C3}" destId="{382DBD97-194B-4C01-9140-188AE449330B}" srcOrd="1" destOrd="0" presId="urn:microsoft.com/office/officeart/2005/8/layout/vList3"/>
    <dgm:cxn modelId="{87E0FAD3-D743-4BC1-B086-3B679793A3C8}" type="presParOf" srcId="{F6F9094A-5DE0-4544-B507-B05DCE0293AE}" destId="{4C8CFAFD-575B-4554-9D91-391235CE4B36}" srcOrd="9" destOrd="0" presId="urn:microsoft.com/office/officeart/2005/8/layout/vList3"/>
    <dgm:cxn modelId="{861FDA71-B63D-4096-AE28-2905D0818C9C}" type="presParOf" srcId="{F6F9094A-5DE0-4544-B507-B05DCE0293AE}" destId="{3C68C65E-55AE-4972-9F6E-3B09ECF61ECF}" srcOrd="10" destOrd="0" presId="urn:microsoft.com/office/officeart/2005/8/layout/vList3"/>
    <dgm:cxn modelId="{A840BCDF-4C37-49FE-9F20-AC5A5AFE079F}" type="presParOf" srcId="{3C68C65E-55AE-4972-9F6E-3B09ECF61ECF}" destId="{E49D6A56-03B8-467C-B69B-766B3D909B0A}" srcOrd="0" destOrd="0" presId="urn:microsoft.com/office/officeart/2005/8/layout/vList3"/>
    <dgm:cxn modelId="{CF0AE8A2-969C-4AF9-AC0D-C92BEB8BFF51}" type="presParOf" srcId="{3C68C65E-55AE-4972-9F6E-3B09ECF61ECF}" destId="{18F803D5-D544-4D2B-87E0-FC7E169B2DBE}" srcOrd="1" destOrd="0" presId="urn:microsoft.com/office/officeart/2005/8/layout/vList3"/>
    <dgm:cxn modelId="{429472A3-5E5B-4FB5-89E5-B50A9B3B293E}" type="presParOf" srcId="{F6F9094A-5DE0-4544-B507-B05DCE0293AE}" destId="{D5ADF24F-B157-4F08-87A5-C09A98A8D877}" srcOrd="11" destOrd="0" presId="urn:microsoft.com/office/officeart/2005/8/layout/vList3"/>
    <dgm:cxn modelId="{99F2DFED-2809-4C11-9146-45CE62E292A0}" type="presParOf" srcId="{F6F9094A-5DE0-4544-B507-B05DCE0293AE}" destId="{8EBD9B07-23F3-47A1-B729-B7EC5A73E33F}" srcOrd="12" destOrd="0" presId="urn:microsoft.com/office/officeart/2005/8/layout/vList3"/>
    <dgm:cxn modelId="{22415841-5293-48BD-B6AE-848C871C977A}" type="presParOf" srcId="{8EBD9B07-23F3-47A1-B729-B7EC5A73E33F}" destId="{473EDB7F-1DB5-42A4-9271-3CA23C0C0F6D}" srcOrd="0" destOrd="0" presId="urn:microsoft.com/office/officeart/2005/8/layout/vList3"/>
    <dgm:cxn modelId="{FFD882CE-00CB-4386-A46F-3D88E72FE925}" type="presParOf" srcId="{8EBD9B07-23F3-47A1-B729-B7EC5A73E33F}" destId="{968DD3E2-36EB-49DC-8C74-2A52F94E150E}" srcOrd="1" destOrd="0" presId="urn:microsoft.com/office/officeart/2005/8/layout/vList3"/>
    <dgm:cxn modelId="{7AB1AF64-8160-4A9D-ACEB-B5A700341762}" type="presParOf" srcId="{F6F9094A-5DE0-4544-B507-B05DCE0293AE}" destId="{465D9CE7-C2FC-4749-9BEC-C76BF9FAF7E2}" srcOrd="13" destOrd="0" presId="urn:microsoft.com/office/officeart/2005/8/layout/vList3"/>
    <dgm:cxn modelId="{997A893E-FFC6-4236-AE28-C9B76A39FD47}" type="presParOf" srcId="{F6F9094A-5DE0-4544-B507-B05DCE0293AE}" destId="{451F0D5A-7144-45BE-ACA2-5CBD2B86340A}" srcOrd="14" destOrd="0" presId="urn:microsoft.com/office/officeart/2005/8/layout/vList3"/>
    <dgm:cxn modelId="{C8E02195-DA8E-4143-9D66-D330AB39EE4F}" type="presParOf" srcId="{451F0D5A-7144-45BE-ACA2-5CBD2B86340A}" destId="{23401512-7B0E-4014-AB27-42B0A065BC8C}" srcOrd="0" destOrd="0" presId="urn:microsoft.com/office/officeart/2005/8/layout/vList3"/>
    <dgm:cxn modelId="{DEC7FF61-1944-4237-A298-7A75A8DD8975}" type="presParOf" srcId="{451F0D5A-7144-45BE-ACA2-5CBD2B86340A}" destId="{BAB1A95F-4618-47EB-B939-1EA6642F8301}" srcOrd="1" destOrd="0" presId="urn:microsoft.com/office/officeart/2005/8/layout/vList3"/>
    <dgm:cxn modelId="{A197D89D-56F1-4326-8687-8A560739ED9B}" type="presParOf" srcId="{F6F9094A-5DE0-4544-B507-B05DCE0293AE}" destId="{2E45314D-A665-4D07-8D0B-DDA23B1ED868}" srcOrd="15" destOrd="0" presId="urn:microsoft.com/office/officeart/2005/8/layout/vList3"/>
    <dgm:cxn modelId="{339CCA17-E7FB-4D3C-955E-159C7F3AEEF4}" type="presParOf" srcId="{F6F9094A-5DE0-4544-B507-B05DCE0293AE}" destId="{5C27FE07-BE6F-479A-B8A1-EDCE8830E700}" srcOrd="16" destOrd="0" presId="urn:microsoft.com/office/officeart/2005/8/layout/vList3"/>
    <dgm:cxn modelId="{45B6591B-8999-429A-9A45-6D56A84F732A}" type="presParOf" srcId="{5C27FE07-BE6F-479A-B8A1-EDCE8830E700}" destId="{C7B86F32-9E53-46E1-AD12-86877597ED4A}" srcOrd="0" destOrd="0" presId="urn:microsoft.com/office/officeart/2005/8/layout/vList3"/>
    <dgm:cxn modelId="{1CC60F76-2DC4-462A-AA60-AF77DFAD426E}" type="presParOf" srcId="{5C27FE07-BE6F-479A-B8A1-EDCE8830E700}" destId="{D9BDD5F7-A65A-4979-A8E8-138247CAAEF6}" srcOrd="1" destOrd="0" presId="urn:microsoft.com/office/officeart/2005/8/layout/vList3"/>
    <dgm:cxn modelId="{9A2CB106-C43B-406D-941D-F84C5C185660}" type="presParOf" srcId="{F6F9094A-5DE0-4544-B507-B05DCE0293AE}" destId="{E825F787-DA6E-47A5-9C3F-46490873B18C}" srcOrd="17" destOrd="0" presId="urn:microsoft.com/office/officeart/2005/8/layout/vList3"/>
    <dgm:cxn modelId="{533C67CF-2586-44DF-A6BB-4CD09350620A}" type="presParOf" srcId="{F6F9094A-5DE0-4544-B507-B05DCE0293AE}" destId="{331D3E66-7906-4227-9559-304C836461CB}" srcOrd="18" destOrd="0" presId="urn:microsoft.com/office/officeart/2005/8/layout/vList3"/>
    <dgm:cxn modelId="{DF16D6F7-76A8-4DEF-B69C-042A9358745A}" type="presParOf" srcId="{331D3E66-7906-4227-9559-304C836461CB}" destId="{66086940-1AF6-4EEC-A1CE-99528F276674}" srcOrd="0" destOrd="0" presId="urn:microsoft.com/office/officeart/2005/8/layout/vList3"/>
    <dgm:cxn modelId="{60C14B7E-0D84-4802-A870-1F434FC0CF56}" type="presParOf" srcId="{331D3E66-7906-4227-9559-304C836461CB}" destId="{813DFCC4-BE1F-4AB5-A8C4-91C24244135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3CEF5-D0C7-44E9-9ABD-87E0C6E91780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E58A13C6-3675-4ED4-A05D-AD980900368B}">
      <dgm:prSet/>
      <dgm:spPr/>
      <dgm:t>
        <a:bodyPr/>
        <a:lstStyle/>
        <a:p>
          <a:pPr rtl="0"/>
          <a:r>
            <a:rPr lang="ru-RU" b="0" i="0" baseline="0" dirty="0" smtClean="0"/>
            <a:t>КДЦП "Развитие системы отдыха и оздоровления детей в Забайкальском крае на 2012-2016 годы";</a:t>
          </a:r>
          <a:endParaRPr lang="ru-RU" b="0" i="0" baseline="0" dirty="0"/>
        </a:p>
      </dgm:t>
    </dgm:pt>
    <dgm:pt modelId="{3E44D10C-F493-4B89-BF4C-01CAD2C4F6F7}" type="parTrans" cxnId="{78777779-4426-4386-8538-52A7BC4B9898}">
      <dgm:prSet/>
      <dgm:spPr/>
      <dgm:t>
        <a:bodyPr/>
        <a:lstStyle/>
        <a:p>
          <a:endParaRPr lang="ru-RU"/>
        </a:p>
      </dgm:t>
    </dgm:pt>
    <dgm:pt modelId="{28D57B54-959F-4E2F-97C5-26DB6C8558C7}" type="sibTrans" cxnId="{78777779-4426-4386-8538-52A7BC4B9898}">
      <dgm:prSet/>
      <dgm:spPr/>
      <dgm:t>
        <a:bodyPr/>
        <a:lstStyle/>
        <a:p>
          <a:endParaRPr lang="ru-RU"/>
        </a:p>
      </dgm:t>
    </dgm:pt>
    <dgm:pt modelId="{2C6F9D22-3B0F-4B10-B342-6A5076D0A8ED}">
      <dgm:prSet/>
      <dgm:spPr/>
      <dgm:t>
        <a:bodyPr/>
        <a:lstStyle/>
        <a:p>
          <a:pPr rtl="0"/>
          <a:r>
            <a:rPr lang="ru-RU" b="0" i="0" baseline="0" dirty="0" smtClean="0"/>
            <a:t>КДЦП "Развитие системы дошкольного образования на 2011-2015 годы";</a:t>
          </a:r>
          <a:endParaRPr lang="ru-RU" b="0" i="0" baseline="0" dirty="0"/>
        </a:p>
      </dgm:t>
    </dgm:pt>
    <dgm:pt modelId="{1FCDDEEA-6D17-40EF-9233-04D1C3ABDBE6}" type="parTrans" cxnId="{B2EE7B75-6BE4-4E2E-B706-5610C2D17CA0}">
      <dgm:prSet/>
      <dgm:spPr/>
      <dgm:t>
        <a:bodyPr/>
        <a:lstStyle/>
        <a:p>
          <a:endParaRPr lang="ru-RU"/>
        </a:p>
      </dgm:t>
    </dgm:pt>
    <dgm:pt modelId="{8368CBA8-405E-44E8-BD9B-832C3825DD6A}" type="sibTrans" cxnId="{B2EE7B75-6BE4-4E2E-B706-5610C2D17CA0}">
      <dgm:prSet/>
      <dgm:spPr/>
      <dgm:t>
        <a:bodyPr/>
        <a:lstStyle/>
        <a:p>
          <a:endParaRPr lang="ru-RU"/>
        </a:p>
      </dgm:t>
    </dgm:pt>
    <dgm:pt modelId="{174A9705-6DFE-4928-89B3-647328D021EC}">
      <dgm:prSet/>
      <dgm:spPr/>
      <dgm:t>
        <a:bodyPr/>
        <a:lstStyle/>
        <a:p>
          <a:pPr rtl="0"/>
          <a:r>
            <a:rPr lang="ru-RU" b="0" i="0" baseline="0" dirty="0" smtClean="0"/>
            <a:t>КЦП "Жилище"(2012-2015 годы) подпрограмма "Обеспечение жильем молодых семей";</a:t>
          </a:r>
          <a:endParaRPr lang="ru-RU" b="0" i="0" baseline="0" dirty="0"/>
        </a:p>
      </dgm:t>
    </dgm:pt>
    <dgm:pt modelId="{827340CC-2340-48D9-BE85-F5B9891EE8CB}" type="parTrans" cxnId="{6F6F37C7-7675-4321-A053-D4477640918C}">
      <dgm:prSet/>
      <dgm:spPr/>
      <dgm:t>
        <a:bodyPr/>
        <a:lstStyle/>
        <a:p>
          <a:endParaRPr lang="ru-RU"/>
        </a:p>
      </dgm:t>
    </dgm:pt>
    <dgm:pt modelId="{D151E704-870E-4F9E-A8E0-10BE4BAC7552}" type="sibTrans" cxnId="{6F6F37C7-7675-4321-A053-D4477640918C}">
      <dgm:prSet/>
      <dgm:spPr/>
      <dgm:t>
        <a:bodyPr/>
        <a:lstStyle/>
        <a:p>
          <a:endParaRPr lang="ru-RU"/>
        </a:p>
      </dgm:t>
    </dgm:pt>
    <dgm:pt modelId="{5A7713E8-2B26-4D43-B7C7-3505BEF5AF5F}">
      <dgm:prSet/>
      <dgm:spPr/>
      <dgm:t>
        <a:bodyPr/>
        <a:lstStyle/>
        <a:p>
          <a:pPr rtl="0"/>
          <a:r>
            <a:rPr lang="ru-RU" b="0" i="0" baseline="0" dirty="0" smtClean="0"/>
            <a:t>Подпрограмма "Модернизация объектов коммунальной инфраструктуры» краевой долгосрочной целевой программы «Жилище (2012-2015 годы)».</a:t>
          </a:r>
          <a:endParaRPr lang="ru-RU" b="0" i="0" baseline="0" dirty="0"/>
        </a:p>
      </dgm:t>
    </dgm:pt>
    <dgm:pt modelId="{EAA9E828-B6BF-4D74-A268-480B8F9F7C5C}" type="parTrans" cxnId="{41B4DEF7-E0AE-4F45-B6D2-E499E9BB5A9A}">
      <dgm:prSet/>
      <dgm:spPr/>
      <dgm:t>
        <a:bodyPr/>
        <a:lstStyle/>
        <a:p>
          <a:endParaRPr lang="ru-RU"/>
        </a:p>
      </dgm:t>
    </dgm:pt>
    <dgm:pt modelId="{F2E02C24-C85C-4813-BB5F-59D354B34FD7}" type="sibTrans" cxnId="{41B4DEF7-E0AE-4F45-B6D2-E499E9BB5A9A}">
      <dgm:prSet/>
      <dgm:spPr/>
      <dgm:t>
        <a:bodyPr/>
        <a:lstStyle/>
        <a:p>
          <a:endParaRPr lang="ru-RU"/>
        </a:p>
      </dgm:t>
    </dgm:pt>
    <dgm:pt modelId="{4A455572-50C8-4C87-9506-8C8E2DDA2A89}" type="pres">
      <dgm:prSet presAssocID="{49D3CEF5-D0C7-44E9-9ABD-87E0C6E91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119A-2684-4398-90E1-79BFF5CCD36C}" type="pres">
      <dgm:prSet presAssocID="{E58A13C6-3675-4ED4-A05D-AD980900368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D4481-D1DA-4072-80CD-B47A452B5991}" type="pres">
      <dgm:prSet presAssocID="{28D57B54-959F-4E2F-97C5-26DB6C8558C7}" presName="sibTrans" presStyleCnt="0"/>
      <dgm:spPr/>
    </dgm:pt>
    <dgm:pt modelId="{3EC36087-FD92-4AFD-B742-09A6C8FF6DF4}" type="pres">
      <dgm:prSet presAssocID="{2C6F9D22-3B0F-4B10-B342-6A5076D0A8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68D5-85BA-4201-8741-607A51F33AA7}" type="pres">
      <dgm:prSet presAssocID="{8368CBA8-405E-44E8-BD9B-832C3825DD6A}" presName="sibTrans" presStyleCnt="0"/>
      <dgm:spPr/>
    </dgm:pt>
    <dgm:pt modelId="{E1BA8C53-4724-4846-94C1-29194A080E27}" type="pres">
      <dgm:prSet presAssocID="{174A9705-6DFE-4928-89B3-647328D021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9946A-3F5E-4C93-BFB0-F5FC3FECABF7}" type="pres">
      <dgm:prSet presAssocID="{D151E704-870E-4F9E-A8E0-10BE4BAC7552}" presName="sibTrans" presStyleCnt="0"/>
      <dgm:spPr/>
    </dgm:pt>
    <dgm:pt modelId="{1EE3FBD4-D3C7-477F-8337-6BA558250AF6}" type="pres">
      <dgm:prSet presAssocID="{5A7713E8-2B26-4D43-B7C7-3505BEF5AF5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860FE-9E75-4694-9A7F-C0D535F67A27}" type="presOf" srcId="{174A9705-6DFE-4928-89B3-647328D021EC}" destId="{E1BA8C53-4724-4846-94C1-29194A080E27}" srcOrd="0" destOrd="0" presId="urn:microsoft.com/office/officeart/2005/8/layout/hList6"/>
    <dgm:cxn modelId="{78777779-4426-4386-8538-52A7BC4B9898}" srcId="{49D3CEF5-D0C7-44E9-9ABD-87E0C6E91780}" destId="{E58A13C6-3675-4ED4-A05D-AD980900368B}" srcOrd="0" destOrd="0" parTransId="{3E44D10C-F493-4B89-BF4C-01CAD2C4F6F7}" sibTransId="{28D57B54-959F-4E2F-97C5-26DB6C8558C7}"/>
    <dgm:cxn modelId="{B2EE7B75-6BE4-4E2E-B706-5610C2D17CA0}" srcId="{49D3CEF5-D0C7-44E9-9ABD-87E0C6E91780}" destId="{2C6F9D22-3B0F-4B10-B342-6A5076D0A8ED}" srcOrd="1" destOrd="0" parTransId="{1FCDDEEA-6D17-40EF-9233-04D1C3ABDBE6}" sibTransId="{8368CBA8-405E-44E8-BD9B-832C3825DD6A}"/>
    <dgm:cxn modelId="{41B4DEF7-E0AE-4F45-B6D2-E499E9BB5A9A}" srcId="{49D3CEF5-D0C7-44E9-9ABD-87E0C6E91780}" destId="{5A7713E8-2B26-4D43-B7C7-3505BEF5AF5F}" srcOrd="3" destOrd="0" parTransId="{EAA9E828-B6BF-4D74-A268-480B8F9F7C5C}" sibTransId="{F2E02C24-C85C-4813-BB5F-59D354B34FD7}"/>
    <dgm:cxn modelId="{4CD9D88E-3DC9-4006-9083-F4F05D505655}" type="presOf" srcId="{5A7713E8-2B26-4D43-B7C7-3505BEF5AF5F}" destId="{1EE3FBD4-D3C7-477F-8337-6BA558250AF6}" srcOrd="0" destOrd="0" presId="urn:microsoft.com/office/officeart/2005/8/layout/hList6"/>
    <dgm:cxn modelId="{D3D80C56-85CC-4D52-AB9C-0277CC3E94AF}" type="presOf" srcId="{2C6F9D22-3B0F-4B10-B342-6A5076D0A8ED}" destId="{3EC36087-FD92-4AFD-B742-09A6C8FF6DF4}" srcOrd="0" destOrd="0" presId="urn:microsoft.com/office/officeart/2005/8/layout/hList6"/>
    <dgm:cxn modelId="{6F6F37C7-7675-4321-A053-D4477640918C}" srcId="{49D3CEF5-D0C7-44E9-9ABD-87E0C6E91780}" destId="{174A9705-6DFE-4928-89B3-647328D021EC}" srcOrd="2" destOrd="0" parTransId="{827340CC-2340-48D9-BE85-F5B9891EE8CB}" sibTransId="{D151E704-870E-4F9E-A8E0-10BE4BAC7552}"/>
    <dgm:cxn modelId="{59A15A24-4F10-4163-843B-236F48310D57}" type="presOf" srcId="{E58A13C6-3675-4ED4-A05D-AD980900368B}" destId="{9EDA119A-2684-4398-90E1-79BFF5CCD36C}" srcOrd="0" destOrd="0" presId="urn:microsoft.com/office/officeart/2005/8/layout/hList6"/>
    <dgm:cxn modelId="{7399BC52-D96F-4605-BC1B-54000BD8EA1A}" type="presOf" srcId="{49D3CEF5-D0C7-44E9-9ABD-87E0C6E91780}" destId="{4A455572-50C8-4C87-9506-8C8E2DDA2A89}" srcOrd="0" destOrd="0" presId="urn:microsoft.com/office/officeart/2005/8/layout/hList6"/>
    <dgm:cxn modelId="{66215D36-E300-4376-85C6-ADD8F1764C22}" type="presParOf" srcId="{4A455572-50C8-4C87-9506-8C8E2DDA2A89}" destId="{9EDA119A-2684-4398-90E1-79BFF5CCD36C}" srcOrd="0" destOrd="0" presId="urn:microsoft.com/office/officeart/2005/8/layout/hList6"/>
    <dgm:cxn modelId="{1AC1F07C-A126-420D-A927-53AA30ECEBDC}" type="presParOf" srcId="{4A455572-50C8-4C87-9506-8C8E2DDA2A89}" destId="{2CAD4481-D1DA-4072-80CD-B47A452B5991}" srcOrd="1" destOrd="0" presId="urn:microsoft.com/office/officeart/2005/8/layout/hList6"/>
    <dgm:cxn modelId="{20C9A7CB-133B-4BB9-9259-1B1545ADA688}" type="presParOf" srcId="{4A455572-50C8-4C87-9506-8C8E2DDA2A89}" destId="{3EC36087-FD92-4AFD-B742-09A6C8FF6DF4}" srcOrd="2" destOrd="0" presId="urn:microsoft.com/office/officeart/2005/8/layout/hList6"/>
    <dgm:cxn modelId="{57D2E92E-DF49-43F3-9E53-CBE10F5C90BD}" type="presParOf" srcId="{4A455572-50C8-4C87-9506-8C8E2DDA2A89}" destId="{DFC068D5-85BA-4201-8741-607A51F33AA7}" srcOrd="3" destOrd="0" presId="urn:microsoft.com/office/officeart/2005/8/layout/hList6"/>
    <dgm:cxn modelId="{68785614-1C56-46E9-8E77-641BD48F0C50}" type="presParOf" srcId="{4A455572-50C8-4C87-9506-8C8E2DDA2A89}" destId="{E1BA8C53-4724-4846-94C1-29194A080E27}" srcOrd="4" destOrd="0" presId="urn:microsoft.com/office/officeart/2005/8/layout/hList6"/>
    <dgm:cxn modelId="{11F46C20-7761-4A6D-BDA8-C7F989A66BAC}" type="presParOf" srcId="{4A455572-50C8-4C87-9506-8C8E2DDA2A89}" destId="{5549946A-3F5E-4C93-BFB0-F5FC3FECABF7}" srcOrd="5" destOrd="0" presId="urn:microsoft.com/office/officeart/2005/8/layout/hList6"/>
    <dgm:cxn modelId="{9A8912FF-9770-48A2-83DF-FF5BF0501CE5}" type="presParOf" srcId="{4A455572-50C8-4C87-9506-8C8E2DDA2A89}" destId="{1EE3FBD4-D3C7-477F-8337-6BA558250AF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DF602-67FC-4FB9-9FC6-E5845D271729}" type="doc">
      <dgm:prSet loTypeId="urn:microsoft.com/office/officeart/2005/8/layout/vList4" loCatId="list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ru-RU"/>
        </a:p>
      </dgm:t>
    </dgm:pt>
    <dgm:pt modelId="{02A1B215-44F4-49CF-A7A5-9C77FFE391BE}">
      <dgm:prSet/>
      <dgm:spPr/>
      <dgm:t>
        <a:bodyPr/>
        <a:lstStyle/>
        <a:p>
          <a:pPr rtl="0"/>
          <a:r>
            <a:rPr lang="ru-RU" b="0" i="0" baseline="0" dirty="0" smtClean="0"/>
            <a:t>ФЦП "Жилище"(2011-2015 годы) подпрограмма "Обеспечение жильем молодых семей";</a:t>
          </a:r>
          <a:endParaRPr lang="ru-RU" b="0" i="0" baseline="0" dirty="0"/>
        </a:p>
      </dgm:t>
    </dgm:pt>
    <dgm:pt modelId="{72EB212E-F119-435A-95E1-4AA386BEB453}" type="parTrans" cxnId="{A19A21EC-31D3-4BF9-95EC-7C68BC757766}">
      <dgm:prSet/>
      <dgm:spPr/>
      <dgm:t>
        <a:bodyPr/>
        <a:lstStyle/>
        <a:p>
          <a:endParaRPr lang="ru-RU"/>
        </a:p>
      </dgm:t>
    </dgm:pt>
    <dgm:pt modelId="{958FA0F1-5048-40D6-BCBD-2568D84A0636}" type="sibTrans" cxnId="{A19A21EC-31D3-4BF9-95EC-7C68BC757766}">
      <dgm:prSet/>
      <dgm:spPr/>
      <dgm:t>
        <a:bodyPr/>
        <a:lstStyle/>
        <a:p>
          <a:endParaRPr lang="ru-RU"/>
        </a:p>
      </dgm:t>
    </dgm:pt>
    <dgm:pt modelId="{1A6DF6FB-CE8F-4BA0-B74F-54877376213A}">
      <dgm:prSet/>
      <dgm:spPr/>
      <dgm:t>
        <a:bodyPr/>
        <a:lstStyle/>
        <a:p>
          <a:pPr rtl="0"/>
          <a:r>
            <a:rPr lang="ru-RU" b="0" i="0" baseline="0" dirty="0" smtClean="0"/>
            <a:t>ФЦПРО по направлению "Модернизация регионально-муниципальных систем дошкольного образования".</a:t>
          </a:r>
          <a:endParaRPr lang="ru-RU" b="0" i="0" baseline="0" dirty="0"/>
        </a:p>
      </dgm:t>
    </dgm:pt>
    <dgm:pt modelId="{662C0E0F-58FC-42E3-A21D-CA09712A1832}" type="parTrans" cxnId="{CAF29B97-3B78-4508-B24A-7B2F1E68805B}">
      <dgm:prSet/>
      <dgm:spPr/>
      <dgm:t>
        <a:bodyPr/>
        <a:lstStyle/>
        <a:p>
          <a:endParaRPr lang="ru-RU"/>
        </a:p>
      </dgm:t>
    </dgm:pt>
    <dgm:pt modelId="{FDFE2FDE-E818-4187-A50F-6689EB5DCDF2}" type="sibTrans" cxnId="{CAF29B97-3B78-4508-B24A-7B2F1E68805B}">
      <dgm:prSet/>
      <dgm:spPr/>
      <dgm:t>
        <a:bodyPr/>
        <a:lstStyle/>
        <a:p>
          <a:endParaRPr lang="ru-RU"/>
        </a:p>
      </dgm:t>
    </dgm:pt>
    <dgm:pt modelId="{7800B4D7-CABD-47F0-A95D-A332B529EF31}" type="pres">
      <dgm:prSet presAssocID="{9F0DF602-67FC-4FB9-9FC6-E5845D27172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31DC6E-CF0A-4F2D-BC4B-FD5BB446F502}" type="pres">
      <dgm:prSet presAssocID="{02A1B215-44F4-49CF-A7A5-9C77FFE391BE}" presName="comp" presStyleCnt="0"/>
      <dgm:spPr/>
    </dgm:pt>
    <dgm:pt modelId="{BC1AB67D-E257-4CC1-A1E7-2186C4B80CE6}" type="pres">
      <dgm:prSet presAssocID="{02A1B215-44F4-49CF-A7A5-9C77FFE391BE}" presName="box" presStyleLbl="node1" presStyleIdx="0" presStyleCnt="2"/>
      <dgm:spPr/>
      <dgm:t>
        <a:bodyPr/>
        <a:lstStyle/>
        <a:p>
          <a:endParaRPr lang="ru-RU"/>
        </a:p>
      </dgm:t>
    </dgm:pt>
    <dgm:pt modelId="{7715DD90-EEC8-489F-AC77-FA25ED0B8C9A}" type="pres">
      <dgm:prSet presAssocID="{02A1B215-44F4-49CF-A7A5-9C77FFE391BE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8AFE411-09E8-4D88-8179-C80B64ACB8AC}" type="pres">
      <dgm:prSet presAssocID="{02A1B215-44F4-49CF-A7A5-9C77FFE391BE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692B8-5D21-45C9-87CE-61A64E7833CD}" type="pres">
      <dgm:prSet presAssocID="{958FA0F1-5048-40D6-BCBD-2568D84A0636}" presName="spacer" presStyleCnt="0"/>
      <dgm:spPr/>
    </dgm:pt>
    <dgm:pt modelId="{0A0A55C7-1A11-453D-9305-1C996BFDAB54}" type="pres">
      <dgm:prSet presAssocID="{1A6DF6FB-CE8F-4BA0-B74F-54877376213A}" presName="comp" presStyleCnt="0"/>
      <dgm:spPr/>
    </dgm:pt>
    <dgm:pt modelId="{3AD98340-9B75-4329-8319-5AF73591A543}" type="pres">
      <dgm:prSet presAssocID="{1A6DF6FB-CE8F-4BA0-B74F-54877376213A}" presName="box" presStyleLbl="node1" presStyleIdx="1" presStyleCnt="2"/>
      <dgm:spPr/>
      <dgm:t>
        <a:bodyPr/>
        <a:lstStyle/>
        <a:p>
          <a:endParaRPr lang="ru-RU"/>
        </a:p>
      </dgm:t>
    </dgm:pt>
    <dgm:pt modelId="{5B8F6B37-F562-41F9-9393-858C489B27A7}" type="pres">
      <dgm:prSet presAssocID="{1A6DF6FB-CE8F-4BA0-B74F-54877376213A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85F5926-C5EF-4C84-AC8D-A84687B5EE01}" type="pres">
      <dgm:prSet presAssocID="{1A6DF6FB-CE8F-4BA0-B74F-54877376213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16DA9-B344-4D98-BFC7-507113EA2B7D}" type="presOf" srcId="{9F0DF602-67FC-4FB9-9FC6-E5845D271729}" destId="{7800B4D7-CABD-47F0-A95D-A332B529EF31}" srcOrd="0" destOrd="0" presId="urn:microsoft.com/office/officeart/2005/8/layout/vList4"/>
    <dgm:cxn modelId="{C0A53032-6F03-4080-B804-50B20B2C04D7}" type="presOf" srcId="{02A1B215-44F4-49CF-A7A5-9C77FFE391BE}" destId="{58AFE411-09E8-4D88-8179-C80B64ACB8AC}" srcOrd="1" destOrd="0" presId="urn:microsoft.com/office/officeart/2005/8/layout/vList4"/>
    <dgm:cxn modelId="{A66A0B0E-36AD-4558-A58B-512E6005E75E}" type="presOf" srcId="{1A6DF6FB-CE8F-4BA0-B74F-54877376213A}" destId="{285F5926-C5EF-4C84-AC8D-A84687B5EE01}" srcOrd="1" destOrd="0" presId="urn:microsoft.com/office/officeart/2005/8/layout/vList4"/>
    <dgm:cxn modelId="{97540063-98FF-4358-90C5-E856D75806B6}" type="presOf" srcId="{02A1B215-44F4-49CF-A7A5-9C77FFE391BE}" destId="{BC1AB67D-E257-4CC1-A1E7-2186C4B80CE6}" srcOrd="0" destOrd="0" presId="urn:microsoft.com/office/officeart/2005/8/layout/vList4"/>
    <dgm:cxn modelId="{CAF29B97-3B78-4508-B24A-7B2F1E68805B}" srcId="{9F0DF602-67FC-4FB9-9FC6-E5845D271729}" destId="{1A6DF6FB-CE8F-4BA0-B74F-54877376213A}" srcOrd="1" destOrd="0" parTransId="{662C0E0F-58FC-42E3-A21D-CA09712A1832}" sibTransId="{FDFE2FDE-E818-4187-A50F-6689EB5DCDF2}"/>
    <dgm:cxn modelId="{888CE749-948D-4FA5-B22C-C69D81E51CFE}" type="presOf" srcId="{1A6DF6FB-CE8F-4BA0-B74F-54877376213A}" destId="{3AD98340-9B75-4329-8319-5AF73591A543}" srcOrd="0" destOrd="0" presId="urn:microsoft.com/office/officeart/2005/8/layout/vList4"/>
    <dgm:cxn modelId="{A19A21EC-31D3-4BF9-95EC-7C68BC757766}" srcId="{9F0DF602-67FC-4FB9-9FC6-E5845D271729}" destId="{02A1B215-44F4-49CF-A7A5-9C77FFE391BE}" srcOrd="0" destOrd="0" parTransId="{72EB212E-F119-435A-95E1-4AA386BEB453}" sibTransId="{958FA0F1-5048-40D6-BCBD-2568D84A0636}"/>
    <dgm:cxn modelId="{7CA4116F-E569-4E29-B881-916BB5073839}" type="presParOf" srcId="{7800B4D7-CABD-47F0-A95D-A332B529EF31}" destId="{9631DC6E-CF0A-4F2D-BC4B-FD5BB446F502}" srcOrd="0" destOrd="0" presId="urn:microsoft.com/office/officeart/2005/8/layout/vList4"/>
    <dgm:cxn modelId="{B378A334-AA20-4A4E-9DA3-196D2A954A85}" type="presParOf" srcId="{9631DC6E-CF0A-4F2D-BC4B-FD5BB446F502}" destId="{BC1AB67D-E257-4CC1-A1E7-2186C4B80CE6}" srcOrd="0" destOrd="0" presId="urn:microsoft.com/office/officeart/2005/8/layout/vList4"/>
    <dgm:cxn modelId="{231C8783-B56E-4910-BAA1-9835A5B879D1}" type="presParOf" srcId="{9631DC6E-CF0A-4F2D-BC4B-FD5BB446F502}" destId="{7715DD90-EEC8-489F-AC77-FA25ED0B8C9A}" srcOrd="1" destOrd="0" presId="urn:microsoft.com/office/officeart/2005/8/layout/vList4"/>
    <dgm:cxn modelId="{6C90C71E-9782-4FE0-A3B1-AC3D2FAC40E5}" type="presParOf" srcId="{9631DC6E-CF0A-4F2D-BC4B-FD5BB446F502}" destId="{58AFE411-09E8-4D88-8179-C80B64ACB8AC}" srcOrd="2" destOrd="0" presId="urn:microsoft.com/office/officeart/2005/8/layout/vList4"/>
    <dgm:cxn modelId="{310737DA-B796-4D26-9B13-3DBA64F99DBC}" type="presParOf" srcId="{7800B4D7-CABD-47F0-A95D-A332B529EF31}" destId="{456692B8-5D21-45C9-87CE-61A64E7833CD}" srcOrd="1" destOrd="0" presId="urn:microsoft.com/office/officeart/2005/8/layout/vList4"/>
    <dgm:cxn modelId="{1BC06CFA-BA1E-48D3-B94C-EDC5F3E55E8F}" type="presParOf" srcId="{7800B4D7-CABD-47F0-A95D-A332B529EF31}" destId="{0A0A55C7-1A11-453D-9305-1C996BFDAB54}" srcOrd="2" destOrd="0" presId="urn:microsoft.com/office/officeart/2005/8/layout/vList4"/>
    <dgm:cxn modelId="{17173694-677E-428B-9BD5-C914E08B0F71}" type="presParOf" srcId="{0A0A55C7-1A11-453D-9305-1C996BFDAB54}" destId="{3AD98340-9B75-4329-8319-5AF73591A543}" srcOrd="0" destOrd="0" presId="urn:microsoft.com/office/officeart/2005/8/layout/vList4"/>
    <dgm:cxn modelId="{1124D070-0E69-4727-A649-CCD46A70B229}" type="presParOf" srcId="{0A0A55C7-1A11-453D-9305-1C996BFDAB54}" destId="{5B8F6B37-F562-41F9-9393-858C489B27A7}" srcOrd="1" destOrd="0" presId="urn:microsoft.com/office/officeart/2005/8/layout/vList4"/>
    <dgm:cxn modelId="{4A6739A9-4BD9-40F8-AAF2-C3C90535E9BE}" type="presParOf" srcId="{0A0A55C7-1A11-453D-9305-1C996BFDAB54}" destId="{285F5926-C5EF-4C84-AC8D-A84687B5EE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45A876-49A0-47AF-9B61-95F26CE4C7D9}">
      <dsp:nvSpPr>
        <dsp:cNvPr id="0" name=""/>
        <dsp:cNvSpPr/>
      </dsp:nvSpPr>
      <dsp:spPr>
        <a:xfrm rot="10800000">
          <a:off x="1600218" y="4011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РЦП "Повышение эффективности бюджетных расходов в муниципальном районе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район";</a:t>
          </a:r>
          <a:endParaRPr lang="ru-RU" sz="1000" b="0" i="0" kern="1200" baseline="0" dirty="0"/>
        </a:p>
      </dsp:txBody>
      <dsp:txXfrm rot="10800000">
        <a:off x="1600218" y="4011"/>
        <a:ext cx="5937779" cy="418448"/>
      </dsp:txXfrm>
    </dsp:sp>
    <dsp:sp modelId="{DFAEEE56-EE7B-446A-957E-A9310996E1F1}">
      <dsp:nvSpPr>
        <dsp:cNvPr id="0" name=""/>
        <dsp:cNvSpPr/>
      </dsp:nvSpPr>
      <dsp:spPr>
        <a:xfrm>
          <a:off x="1390994" y="4011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63C95-5201-45F1-AAF0-C4490B76B949}">
      <dsp:nvSpPr>
        <dsp:cNvPr id="0" name=""/>
        <dsp:cNvSpPr/>
      </dsp:nvSpPr>
      <dsp:spPr>
        <a:xfrm rot="10800000">
          <a:off x="1600218" y="547369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444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444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44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ДЦП "Безопасность дорожного движения в муниципальном районе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2012-2020 </a:t>
          </a:r>
          <a:r>
            <a:rPr lang="ru-RU" sz="1000" b="0" i="0" kern="1200" baseline="0" dirty="0" err="1" smtClean="0"/>
            <a:t>гг</a:t>
          </a:r>
          <a:r>
            <a:rPr lang="ru-RU" sz="1000" b="0" i="0" kern="1200" baseline="0" dirty="0" smtClean="0"/>
            <a:t>";</a:t>
          </a:r>
          <a:endParaRPr lang="ru-RU" sz="1000" b="0" i="0" kern="1200" baseline="0" dirty="0"/>
        </a:p>
      </dsp:txBody>
      <dsp:txXfrm rot="10800000">
        <a:off x="1600218" y="547369"/>
        <a:ext cx="5937779" cy="418448"/>
      </dsp:txXfrm>
    </dsp:sp>
    <dsp:sp modelId="{96422270-7DA3-40EB-9C96-7AC88984CDD6}">
      <dsp:nvSpPr>
        <dsp:cNvPr id="0" name=""/>
        <dsp:cNvSpPr/>
      </dsp:nvSpPr>
      <dsp:spPr>
        <a:xfrm>
          <a:off x="1390994" y="547369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6F2F8-0232-4074-A7FF-A79E322C366B}">
      <dsp:nvSpPr>
        <dsp:cNvPr id="0" name=""/>
        <dsp:cNvSpPr/>
      </dsp:nvSpPr>
      <dsp:spPr>
        <a:xfrm rot="10800000">
          <a:off x="1600218" y="1090728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8889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8889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888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МДП "Муниципальная поддержка развития станичного казачьего общества "</a:t>
          </a:r>
          <a:r>
            <a:rPr lang="ru-RU" sz="1000" b="0" i="0" kern="1200" baseline="0" dirty="0" err="1" smtClean="0"/>
            <a:t>Карымская</a:t>
          </a:r>
          <a:r>
            <a:rPr lang="ru-RU" sz="1000" b="0" i="0" kern="1200" baseline="0" dirty="0" smtClean="0"/>
            <a:t> станица" на территории муниципального района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2012-2016 годы";</a:t>
          </a:r>
          <a:endParaRPr lang="ru-RU" sz="1000" b="0" i="0" kern="1200" baseline="0" dirty="0"/>
        </a:p>
      </dsp:txBody>
      <dsp:txXfrm rot="10800000">
        <a:off x="1600218" y="1090728"/>
        <a:ext cx="5937779" cy="418448"/>
      </dsp:txXfrm>
    </dsp:sp>
    <dsp:sp modelId="{C51FEBFC-CAF1-43E8-B833-86C9D5E011AC}">
      <dsp:nvSpPr>
        <dsp:cNvPr id="0" name=""/>
        <dsp:cNvSpPr/>
      </dsp:nvSpPr>
      <dsp:spPr>
        <a:xfrm>
          <a:off x="1390994" y="1090728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6337F-F0FE-4A45-AA19-73FBC943019B}">
      <dsp:nvSpPr>
        <dsp:cNvPr id="0" name=""/>
        <dsp:cNvSpPr/>
      </dsp:nvSpPr>
      <dsp:spPr>
        <a:xfrm rot="10800000">
          <a:off x="1600218" y="1634086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МДП "Развитие дорожного хозяйства в муниципальном районе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2012-2014 годы";</a:t>
          </a:r>
          <a:endParaRPr lang="ru-RU" sz="1000" b="0" i="0" kern="1200" baseline="0" dirty="0"/>
        </a:p>
      </dsp:txBody>
      <dsp:txXfrm rot="10800000">
        <a:off x="1600218" y="1634086"/>
        <a:ext cx="5937779" cy="418448"/>
      </dsp:txXfrm>
    </dsp:sp>
    <dsp:sp modelId="{DC02F6C2-5D6E-45DA-8E65-67D150753EDC}">
      <dsp:nvSpPr>
        <dsp:cNvPr id="0" name=""/>
        <dsp:cNvSpPr/>
      </dsp:nvSpPr>
      <dsp:spPr>
        <a:xfrm>
          <a:off x="1390994" y="1634086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DBD97-194B-4C01-9140-188AE449330B}">
      <dsp:nvSpPr>
        <dsp:cNvPr id="0" name=""/>
        <dsp:cNvSpPr/>
      </dsp:nvSpPr>
      <dsp:spPr>
        <a:xfrm rot="10800000">
          <a:off x="1600218" y="2177445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7778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7778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7778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ДМП "Энергосбережение и энергетическая эффективность в муниципальном районе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 на период до 2020 года";</a:t>
          </a:r>
          <a:endParaRPr lang="ru-RU" sz="1000" b="0" i="0" kern="1200" baseline="0" dirty="0"/>
        </a:p>
      </dsp:txBody>
      <dsp:txXfrm rot="10800000">
        <a:off x="1600218" y="2177445"/>
        <a:ext cx="5937779" cy="418448"/>
      </dsp:txXfrm>
    </dsp:sp>
    <dsp:sp modelId="{156264E8-B5E6-4FFB-8B67-809701F6F764}">
      <dsp:nvSpPr>
        <dsp:cNvPr id="0" name=""/>
        <dsp:cNvSpPr/>
      </dsp:nvSpPr>
      <dsp:spPr>
        <a:xfrm>
          <a:off x="1390994" y="2177445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803D5-D544-4D2B-87E0-FC7E169B2DBE}">
      <dsp:nvSpPr>
        <dsp:cNvPr id="0" name=""/>
        <dsp:cNvSpPr/>
      </dsp:nvSpPr>
      <dsp:spPr>
        <a:xfrm rot="10800000">
          <a:off x="1600218" y="2720803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2222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2222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2222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МДП "Развитие системы дошкольного образования в муниципальном районе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2011-2015 годы";</a:t>
          </a:r>
          <a:endParaRPr lang="ru-RU" sz="1000" b="0" i="0" kern="1200" baseline="0" dirty="0"/>
        </a:p>
      </dsp:txBody>
      <dsp:txXfrm rot="10800000">
        <a:off x="1600218" y="2720803"/>
        <a:ext cx="5937779" cy="418448"/>
      </dsp:txXfrm>
    </dsp:sp>
    <dsp:sp modelId="{E49D6A56-03B8-467C-B69B-766B3D909B0A}">
      <dsp:nvSpPr>
        <dsp:cNvPr id="0" name=""/>
        <dsp:cNvSpPr/>
      </dsp:nvSpPr>
      <dsp:spPr>
        <a:xfrm>
          <a:off x="1390994" y="2720803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DD3E2-36EB-49DC-8C74-2A52F94E150E}">
      <dsp:nvSpPr>
        <dsp:cNvPr id="0" name=""/>
        <dsp:cNvSpPr/>
      </dsp:nvSpPr>
      <dsp:spPr>
        <a:xfrm rot="10800000">
          <a:off x="1600218" y="3264161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Межведомственная программа"Организация отдыха, оздоровления, занятости детей и подростков на 2011-2013 годы";</a:t>
          </a:r>
          <a:endParaRPr lang="ru-RU" sz="1000" b="0" i="0" kern="1200" baseline="0" dirty="0"/>
        </a:p>
      </dsp:txBody>
      <dsp:txXfrm rot="10800000">
        <a:off x="1600218" y="3264161"/>
        <a:ext cx="5937779" cy="418448"/>
      </dsp:txXfrm>
    </dsp:sp>
    <dsp:sp modelId="{473EDB7F-1DB5-42A4-9271-3CA23C0C0F6D}">
      <dsp:nvSpPr>
        <dsp:cNvPr id="0" name=""/>
        <dsp:cNvSpPr/>
      </dsp:nvSpPr>
      <dsp:spPr>
        <a:xfrm>
          <a:off x="1390994" y="3264161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1A95F-4618-47EB-B939-1EA6642F8301}">
      <dsp:nvSpPr>
        <dsp:cNvPr id="0" name=""/>
        <dsp:cNvSpPr/>
      </dsp:nvSpPr>
      <dsp:spPr>
        <a:xfrm rot="10800000">
          <a:off x="1600218" y="3807520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1111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1111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111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ДМЦП по реализации национальной образовательной инициативы"Наша новая школа" образовательных учреждениях муниципального района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2011-2015 годы;</a:t>
          </a:r>
          <a:endParaRPr lang="ru-RU" sz="1000" b="0" i="0" kern="1200" baseline="0" dirty="0"/>
        </a:p>
      </dsp:txBody>
      <dsp:txXfrm rot="10800000">
        <a:off x="1600218" y="3807520"/>
        <a:ext cx="5937779" cy="418448"/>
      </dsp:txXfrm>
    </dsp:sp>
    <dsp:sp modelId="{23401512-7B0E-4014-AB27-42B0A065BC8C}">
      <dsp:nvSpPr>
        <dsp:cNvPr id="0" name=""/>
        <dsp:cNvSpPr/>
      </dsp:nvSpPr>
      <dsp:spPr>
        <a:xfrm>
          <a:off x="1390994" y="3807520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DD5F7-A65A-4979-A8E8-138247CAAEF6}">
      <dsp:nvSpPr>
        <dsp:cNvPr id="0" name=""/>
        <dsp:cNvSpPr/>
      </dsp:nvSpPr>
      <dsp:spPr>
        <a:xfrm rot="10800000">
          <a:off x="1600218" y="4350878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5556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5556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555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РЦП "Сохранение и развитие культуры муниципального района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2011-2015 годы";</a:t>
          </a:r>
          <a:endParaRPr lang="ru-RU" sz="1000" b="0" i="0" kern="1200" baseline="0" dirty="0"/>
        </a:p>
      </dsp:txBody>
      <dsp:txXfrm rot="10800000">
        <a:off x="1600218" y="4350878"/>
        <a:ext cx="5937779" cy="418448"/>
      </dsp:txXfrm>
    </dsp:sp>
    <dsp:sp modelId="{C7B86F32-9E53-46E1-AD12-86877597ED4A}">
      <dsp:nvSpPr>
        <dsp:cNvPr id="0" name=""/>
        <dsp:cNvSpPr/>
      </dsp:nvSpPr>
      <dsp:spPr>
        <a:xfrm>
          <a:off x="1390994" y="4350878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DFCC4-BE1F-4AB5-A8C4-91C242441359}">
      <dsp:nvSpPr>
        <dsp:cNvPr id="0" name=""/>
        <dsp:cNvSpPr/>
      </dsp:nvSpPr>
      <dsp:spPr>
        <a:xfrm rot="10800000">
          <a:off x="1600218" y="4894236"/>
          <a:ext cx="5937779" cy="418448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524" tIns="38100" rIns="7112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baseline="0" dirty="0" smtClean="0"/>
            <a:t>РЦП "Обеспечение жильем молодых семей муниципального района "</a:t>
          </a:r>
          <a:r>
            <a:rPr lang="ru-RU" sz="1000" b="0" i="0" kern="1200" baseline="0" dirty="0" err="1" smtClean="0"/>
            <a:t>Карымский</a:t>
          </a:r>
          <a:r>
            <a:rPr lang="ru-RU" sz="1000" b="0" i="0" kern="1200" baseline="0" dirty="0" smtClean="0"/>
            <a:t> район" на 2011-2015 годы".</a:t>
          </a:r>
          <a:endParaRPr lang="ru-RU" sz="1000" b="0" i="0" kern="1200" baseline="0" dirty="0"/>
        </a:p>
      </dsp:txBody>
      <dsp:txXfrm rot="10800000">
        <a:off x="1600218" y="4894236"/>
        <a:ext cx="5937779" cy="418448"/>
      </dsp:txXfrm>
    </dsp:sp>
    <dsp:sp modelId="{66086940-1AF6-4EEC-A1CE-99528F276674}">
      <dsp:nvSpPr>
        <dsp:cNvPr id="0" name=""/>
        <dsp:cNvSpPr/>
      </dsp:nvSpPr>
      <dsp:spPr>
        <a:xfrm>
          <a:off x="1390994" y="4894236"/>
          <a:ext cx="418448" cy="418448"/>
        </a:xfrm>
        <a:prstGeom prst="ellipse">
          <a:avLst/>
        </a:prstGeom>
        <a:blipFill rotWithShape="0">
          <a:blip xmlns:r="http://schemas.openxmlformats.org/officeDocument/2006/relationships" r:embed="rId10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DA119A-2684-4398-90E1-79BFF5CCD36C}">
      <dsp:nvSpPr>
        <dsp:cNvPr id="0" name=""/>
        <dsp:cNvSpPr/>
      </dsp:nvSpPr>
      <dsp:spPr>
        <a:xfrm rot="16200000">
          <a:off x="-1803057" y="1805175"/>
          <a:ext cx="5688632" cy="2078281"/>
        </a:xfrm>
        <a:prstGeom prst="flowChartManualOperati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6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baseline="0" dirty="0" smtClean="0"/>
            <a:t>КДЦП "Развитие системы отдыха и оздоровления детей в Забайкальском крае на 2012-2016 годы";</a:t>
          </a:r>
          <a:endParaRPr lang="ru-RU" sz="1900" b="0" i="0" kern="1200" baseline="0" dirty="0"/>
        </a:p>
      </dsp:txBody>
      <dsp:txXfrm rot="16200000">
        <a:off x="-1803057" y="1805175"/>
        <a:ext cx="5688632" cy="2078281"/>
      </dsp:txXfrm>
    </dsp:sp>
    <dsp:sp modelId="{3EC36087-FD92-4AFD-B742-09A6C8FF6DF4}">
      <dsp:nvSpPr>
        <dsp:cNvPr id="0" name=""/>
        <dsp:cNvSpPr/>
      </dsp:nvSpPr>
      <dsp:spPr>
        <a:xfrm rot="16200000">
          <a:off x="431095" y="1805175"/>
          <a:ext cx="5688632" cy="2078281"/>
        </a:xfrm>
        <a:prstGeom prst="flowChartManualOperation">
          <a:avLst/>
        </a:prstGeom>
        <a:solidFill>
          <a:schemeClr val="accent6">
            <a:shade val="80000"/>
            <a:hueOff val="-127231"/>
            <a:satOff val="5670"/>
            <a:lumOff val="79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6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baseline="0" dirty="0" smtClean="0"/>
            <a:t>КДЦП "Развитие системы дошкольного образования на 2011-2015 годы";</a:t>
          </a:r>
          <a:endParaRPr lang="ru-RU" sz="1900" b="0" i="0" kern="1200" baseline="0" dirty="0"/>
        </a:p>
      </dsp:txBody>
      <dsp:txXfrm rot="16200000">
        <a:off x="431095" y="1805175"/>
        <a:ext cx="5688632" cy="2078281"/>
      </dsp:txXfrm>
    </dsp:sp>
    <dsp:sp modelId="{E1BA8C53-4724-4846-94C1-29194A080E27}">
      <dsp:nvSpPr>
        <dsp:cNvPr id="0" name=""/>
        <dsp:cNvSpPr/>
      </dsp:nvSpPr>
      <dsp:spPr>
        <a:xfrm rot="16200000">
          <a:off x="2665248" y="1805175"/>
          <a:ext cx="5688632" cy="2078281"/>
        </a:xfrm>
        <a:prstGeom prst="flowChartManualOperation">
          <a:avLst/>
        </a:prstGeom>
        <a:solidFill>
          <a:schemeClr val="accent6">
            <a:shade val="80000"/>
            <a:hueOff val="-254461"/>
            <a:satOff val="11339"/>
            <a:lumOff val="158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6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baseline="0" dirty="0" smtClean="0"/>
            <a:t>КЦП "Жилище"(2012-2015 годы) подпрограмма "Обеспечение жильем молодых семей";</a:t>
          </a:r>
          <a:endParaRPr lang="ru-RU" sz="1900" b="0" i="0" kern="1200" baseline="0" dirty="0"/>
        </a:p>
      </dsp:txBody>
      <dsp:txXfrm rot="16200000">
        <a:off x="2665248" y="1805175"/>
        <a:ext cx="5688632" cy="2078281"/>
      </dsp:txXfrm>
    </dsp:sp>
    <dsp:sp modelId="{1EE3FBD4-D3C7-477F-8337-6BA558250AF6}">
      <dsp:nvSpPr>
        <dsp:cNvPr id="0" name=""/>
        <dsp:cNvSpPr/>
      </dsp:nvSpPr>
      <dsp:spPr>
        <a:xfrm rot="16200000">
          <a:off x="4899401" y="1805175"/>
          <a:ext cx="5688632" cy="2078281"/>
        </a:xfrm>
        <a:prstGeom prst="flowChartManualOperation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26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baseline="0" dirty="0" smtClean="0"/>
            <a:t>Подпрограмма "Модернизация объектов коммунальной инфраструктуры» краевой долгосрочной целевой программы «Жилище (2012-2015 годы)».</a:t>
          </a:r>
          <a:endParaRPr lang="ru-RU" sz="1900" b="0" i="0" kern="1200" baseline="0" dirty="0"/>
        </a:p>
      </dsp:txBody>
      <dsp:txXfrm rot="16200000">
        <a:off x="4899401" y="1805175"/>
        <a:ext cx="5688632" cy="20782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1AB67D-E257-4CC1-A1E7-2186C4B80CE6}">
      <dsp:nvSpPr>
        <dsp:cNvPr id="0" name=""/>
        <dsp:cNvSpPr/>
      </dsp:nvSpPr>
      <dsp:spPr>
        <a:xfrm>
          <a:off x="0" y="0"/>
          <a:ext cx="8784975" cy="185118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 baseline="0" dirty="0" smtClean="0"/>
            <a:t>ФЦП "Жилище"(2011-2015 годы) подпрограмма "Обеспечение жильем молодых семей";</a:t>
          </a:r>
          <a:endParaRPr lang="ru-RU" sz="2900" b="0" i="0" kern="1200" baseline="0" dirty="0"/>
        </a:p>
      </dsp:txBody>
      <dsp:txXfrm>
        <a:off x="1942113" y="0"/>
        <a:ext cx="6842862" cy="1851182"/>
      </dsp:txXfrm>
    </dsp:sp>
    <dsp:sp modelId="{7715DD90-EEC8-489F-AC77-FA25ED0B8C9A}">
      <dsp:nvSpPr>
        <dsp:cNvPr id="0" name=""/>
        <dsp:cNvSpPr/>
      </dsp:nvSpPr>
      <dsp:spPr>
        <a:xfrm>
          <a:off x="185118" y="185118"/>
          <a:ext cx="1756995" cy="1480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98340-9B75-4329-8319-5AF73591A543}">
      <dsp:nvSpPr>
        <dsp:cNvPr id="0" name=""/>
        <dsp:cNvSpPr/>
      </dsp:nvSpPr>
      <dsp:spPr>
        <a:xfrm>
          <a:off x="0" y="2036300"/>
          <a:ext cx="8784975" cy="185118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 baseline="0" dirty="0" smtClean="0"/>
            <a:t>ФЦПРО по направлению "Модернизация регионально-муниципальных систем дошкольного образования".</a:t>
          </a:r>
          <a:endParaRPr lang="ru-RU" sz="2900" b="0" i="0" kern="1200" baseline="0" dirty="0"/>
        </a:p>
      </dsp:txBody>
      <dsp:txXfrm>
        <a:off x="1942113" y="2036300"/>
        <a:ext cx="6842862" cy="1851182"/>
      </dsp:txXfrm>
    </dsp:sp>
    <dsp:sp modelId="{5B8F6B37-F562-41F9-9393-858C489B27A7}">
      <dsp:nvSpPr>
        <dsp:cNvPr id="0" name=""/>
        <dsp:cNvSpPr/>
      </dsp:nvSpPr>
      <dsp:spPr>
        <a:xfrm>
          <a:off x="185118" y="2221418"/>
          <a:ext cx="1756995" cy="1480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45970A-F0F2-42B1-812F-CF01433226DD}" type="datetimeFigureOut">
              <a:rPr lang="fr-FR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DB6098-BE78-45F4-B77D-1669CB7989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25</a:t>
            </a:fld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8A3E48-B119-4527-ADED-8DF0A7A8452F}" type="slidenum">
              <a:rPr lang="fr-CA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8A3E48-B119-4527-ADED-8DF0A7A8452F}" type="slidenum">
              <a:rPr lang="fr-CA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8A3E48-B119-4527-ADED-8DF0A7A8452F}" type="slidenum">
              <a:rPr lang="fr-CA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fr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AA69A-AC53-4709-902F-3C2D3D9B10CB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AA69A-AC53-4709-902F-3C2D3D9B10CB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AA69A-AC53-4709-902F-3C2D3D9B10CB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AA69A-AC53-4709-902F-3C2D3D9B10CB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B6098-BE78-45F4-B77D-1669CB79896A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AA69A-AC53-4709-902F-3C2D3D9B10CB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C3DA-D8EB-4BFF-B989-4C8EA76F03B8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2E80-8B5B-4C40-97D8-DF401360641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D4CD-3803-40C1-86A6-19E808ED1D37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E48A-7F8D-487E-9B2A-0B9176F0240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B9563-80A3-4227-809A-8F5BB998243D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B7C9-F0CC-4771-A7BB-787A7637E94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A704-4B67-454C-9917-C57E145E3E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2F38-11E7-4C58-B531-93379BA8348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0DCBB-1088-4F66-9723-985A070D84D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3573-4952-4F20-99CC-B0C06C6D643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1CB1-9D38-4F6A-8266-021F169DD81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9FF7-EF7D-46F4-B5BE-557238B06F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8A89-A74C-4BEC-AF70-1D2ECB49C3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C2C4-4A9E-4636-BB8A-9951CFD05D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D7FB-7852-45A5-91AA-3101A9E881F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39CF-E64C-4432-9400-55772DE6C2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8E97-E75C-4374-80D0-5F43AB10D6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EE34-D39C-4135-97C4-0C0F65AD6E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F9FF-721A-4AE7-8CB4-56387D8EEC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1332-F302-48D1-9607-ACBE3A74719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6E02-337D-4023-BE1F-8D5AB68ADBE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6000-1B8B-4D69-B6D0-DD40137C637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48306-7B50-48DD-A4CF-74904FE66830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47DC-FA86-49C7-A380-D5E44EB30EB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AF2B-AB22-46DE-869F-3D41A4EDDF2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3AEA-F3A7-4182-9094-2780A38A33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9B8C-992C-45BE-A0D1-EA056E8AA4E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D486-82B7-4D5E-9098-B184520DD1B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FFA0-3815-4611-AF79-A6438DBDB4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9217-FEA6-40C7-A81F-EE0C29A51CA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A704-4B67-454C-9917-C57E145E3E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2F38-11E7-4C58-B531-93379BA8348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0DCBB-1088-4F66-9723-985A070D84D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3573-4952-4F20-99CC-B0C06C6D643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1CB1-9D38-4F6A-8266-021F169DD81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9FF7-EF7D-46F4-B5BE-557238B06F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8A89-A74C-4BEC-AF70-1D2ECB49C3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C2C4-4A9E-4636-BB8A-9951CFD05D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D7FB-7852-45A5-91AA-3101A9E881F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39CF-E64C-4432-9400-55772DE6C2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8E97-E75C-4374-80D0-5F43AB10D6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EE34-D39C-4135-97C4-0C0F65AD6E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F9FF-721A-4AE7-8CB4-56387D8EEC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1332-F302-48D1-9607-ACBE3A74719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9617-2C32-4C9A-B3DD-119CC527922B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58ED4-607C-4612-A361-6B312C492F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6E02-337D-4023-BE1F-8D5AB68ADBE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6000-1B8B-4D69-B6D0-DD40137C637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AF2B-AB22-46DE-869F-3D41A4EDDF2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3AEA-F3A7-4182-9094-2780A38A33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9B8C-992C-45BE-A0D1-EA056E8AA4E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D486-82B7-4D5E-9098-B184520DD1B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FFA0-3815-4611-AF79-A6438DBDB4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9217-FEA6-40C7-A81F-EE0C29A51CA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A704-4B67-454C-9917-C57E145E3E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2F38-11E7-4C58-B531-93379BA8348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0DCBB-1088-4F66-9723-985A070D84D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3573-4952-4F20-99CC-B0C06C6D643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1CB1-9D38-4F6A-8266-021F169DD81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9FF7-EF7D-46F4-B5BE-557238B06F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8A89-A74C-4BEC-AF70-1D2ECB49C31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C2C4-4A9E-4636-BB8A-9951CFD05D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D7FB-7852-45A5-91AA-3101A9E881F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39CF-E64C-4432-9400-55772DE6C21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8E97-E75C-4374-80D0-5F43AB10D6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EE34-D39C-4135-97C4-0C0F65AD6E5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B08A-4E31-4C98-B511-3C2122F18A33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F1386-D2C1-4C01-8873-BD28A89C54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F9FF-721A-4AE7-8CB4-56387D8EEC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1332-F302-48D1-9607-ACBE3A74719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6E02-337D-4023-BE1F-8D5AB68ADBE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6000-1B8B-4D69-B6D0-DD40137C637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AF2B-AB22-46DE-869F-3D41A4EDDF2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3AEA-F3A7-4182-9094-2780A38A33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9B8C-992C-45BE-A0D1-EA056E8AA4E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D486-82B7-4D5E-9098-B184520DD1B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FFA0-3815-4611-AF79-A6438DBDB48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9217-FEA6-40C7-A81F-EE0C29A51CA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840B-0DF8-425B-B37E-68F95CD8E141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80EB-1E2F-4643-9842-C74BF4A6DF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E29E5-C6B8-476B-806D-7988E2FAA777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DCC-B37C-469C-8825-D0CDE95D3A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D70-D06D-4F9A-8AEE-6A61F62FD316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0B2D-F06C-4DF2-82EE-7FCF415BF88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0518-CAE4-4DBE-88CF-E3AF32E19C67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FA267-6B60-45F2-917B-A5E2CD2145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61F2-62D9-4E7C-BF2C-9A599C163C1B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7D8F-7FB5-4D44-98D7-F1BD68F906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944BAA-7B86-470F-B1F1-E463F4639A13}" type="datetime1">
              <a:rPr lang="fr-FR" smtClean="0"/>
              <a:pPr>
                <a:defRPr/>
              </a:pPr>
              <a:t>14/04/2014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Комитет по финансам МР "Карымский район"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23FDFE-2103-42E8-B660-5EDAF453F88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E059A-1C2A-4395-88A4-F941AF7E38D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D7506-34C3-493E-9453-2DC2BCC84F4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E059A-1C2A-4395-88A4-F941AF7E38D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D7506-34C3-493E-9453-2DC2BCC84F4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4E059A-1C2A-4395-88A4-F941AF7E38D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14/04/2014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D7506-34C3-493E-9453-2DC2BCC84F4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376264"/>
          </a:xfrm>
          <a:ln w="76200"/>
        </p:spPr>
        <p:txBody>
          <a:bodyPr/>
          <a:lstStyle/>
          <a:p>
            <a:r>
              <a:rPr lang="ru-RU" b="1" dirty="0" smtClean="0">
                <a:solidFill>
                  <a:srgbClr val="996721"/>
                </a:solidFill>
              </a:rPr>
              <a:t>Отчет об исполнении бюджета муниципального района «</a:t>
            </a:r>
            <a:r>
              <a:rPr lang="ru-RU" b="1" dirty="0" err="1" smtClean="0">
                <a:solidFill>
                  <a:srgbClr val="996721"/>
                </a:solidFill>
              </a:rPr>
              <a:t>Карымский</a:t>
            </a:r>
            <a:r>
              <a:rPr lang="ru-RU" b="1" dirty="0" smtClean="0">
                <a:solidFill>
                  <a:srgbClr val="996721"/>
                </a:solidFill>
              </a:rPr>
              <a:t> район» за 2013 год</a:t>
            </a:r>
            <a:endParaRPr lang="ru-RU" b="1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6721"/>
                </a:solidFill>
              </a:rPr>
              <a:t>Динамика поступлений основных доходных источников бюджета района</a:t>
            </a:r>
            <a:endParaRPr lang="ru-RU" sz="2400" dirty="0">
              <a:solidFill>
                <a:srgbClr val="99672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908720"/>
          <a:ext cx="67322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572000" y="3284984"/>
          <a:ext cx="4572000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516216" y="1916832"/>
            <a:ext cx="2627784" cy="1408726"/>
          </a:xfrm>
          <a:prstGeom prst="wedgeRoundRectCallout">
            <a:avLst/>
          </a:prstGeom>
          <a:solidFill>
            <a:srgbClr val="E4A805"/>
          </a:solidFill>
          <a:ln>
            <a:solidFill>
              <a:srgbClr val="996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на 18,8 % за счет увеличения фонда оплаты труда и изменения норматива отчислений от налога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6721"/>
                </a:solidFill>
              </a:rPr>
              <a:t>Динамика поступлений основных доходных источников бюджета района</a:t>
            </a:r>
            <a:endParaRPr lang="ru-RU" sz="2400" dirty="0">
              <a:solidFill>
                <a:srgbClr val="99672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07504" y="1052736"/>
          <a:ext cx="9036496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572000" y="3645024"/>
          <a:ext cx="4572000" cy="3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6721"/>
                </a:solidFill>
              </a:rPr>
              <a:t>Динамика поступлений основных доходных источников бюджета района</a:t>
            </a:r>
            <a:endParaRPr lang="ru-RU" sz="2400" dirty="0">
              <a:solidFill>
                <a:srgbClr val="99672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9512" y="836712"/>
          <a:ext cx="4572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427984" y="908720"/>
          <a:ext cx="4572000" cy="555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6721"/>
                </a:solidFill>
              </a:rPr>
              <a:t>Динамика поступлений основных доходных источников бюджета района</a:t>
            </a:r>
            <a:endParaRPr lang="ru-RU" sz="2400" dirty="0">
              <a:solidFill>
                <a:srgbClr val="99672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9512" y="1196752"/>
          <a:ext cx="8640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3717032"/>
          <a:ext cx="8640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88644"/>
          <a:ext cx="8856985" cy="6064123"/>
        </p:xfrm>
        <a:graphic>
          <a:graphicData uri="http://schemas.openxmlformats.org/drawingml/2006/table">
            <a:tbl>
              <a:tblPr/>
              <a:tblGrid>
                <a:gridCol w="2945902"/>
                <a:gridCol w="1064227"/>
                <a:gridCol w="987108"/>
                <a:gridCol w="960116"/>
                <a:gridCol w="987108"/>
                <a:gridCol w="971686"/>
                <a:gridCol w="940838"/>
              </a:tblGrid>
              <a:tr h="5933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Анализ исполнения неналоговых доходов  бюджета муниципального </a:t>
                      </a:r>
                      <a:r>
                        <a:rPr lang="ru-RU" sz="2000" b="1" i="0" u="none" strike="noStrike" dirty="0" smtClean="0">
                          <a:solidFill>
                            <a:srgbClr val="996721"/>
                          </a:solidFill>
                          <a:latin typeface="Arial Cyr"/>
                        </a:rPr>
                        <a:t>района </a:t>
                      </a:r>
                      <a:r>
                        <a:rPr lang="ru-RU" sz="20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"</a:t>
                      </a:r>
                      <a:r>
                        <a:rPr lang="ru-RU" sz="2000" b="1" i="0" u="none" strike="noStrike" dirty="0" err="1">
                          <a:solidFill>
                            <a:srgbClr val="996721"/>
                          </a:solidFill>
                          <a:latin typeface="Arial Cyr"/>
                        </a:rPr>
                        <a:t>Карымский</a:t>
                      </a:r>
                      <a:r>
                        <a:rPr lang="ru-RU" sz="20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 район" за 2008- </a:t>
                      </a:r>
                      <a:r>
                        <a:rPr lang="ru-RU" sz="2000" b="1" i="0" u="none" strike="noStrike" dirty="0" smtClean="0">
                          <a:solidFill>
                            <a:srgbClr val="996721"/>
                          </a:solidFill>
                          <a:latin typeface="Arial Cyr"/>
                        </a:rPr>
                        <a:t>2013 </a:t>
                      </a:r>
                      <a:r>
                        <a:rPr lang="ru-RU" sz="20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годы.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98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тыс. руб.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2008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2009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2010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2011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2012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22226,6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29781,7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25444,1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26200,1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10723,2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11983,6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1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4094,4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4468,8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3310,2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3926,3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5088,6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1513,1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1174,2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924,2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1865,6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1370,2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1559,9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7384,3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11797,7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10418,5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1785,5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244,6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286,8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8204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2558,9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2342,1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2992,7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3527,1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2604,1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1733,8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2049,3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1815,2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1435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1595,5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3138,2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6816,6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4803,8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5832,4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151,8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-32,1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04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996721"/>
                          </a:solidFill>
                          <a:latin typeface="Times New Roman"/>
                        </a:rPr>
                        <a:t>Справочно</a:t>
                      </a:r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:  информация подготовлена без учета возврата остатков денежных средств в виде субсидий, субвенций и др. целевых средств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188640"/>
          <a:ext cx="878497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79512" y="188640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6634"/>
          <a:ext cx="8784976" cy="3779782"/>
        </p:xfrm>
        <a:graphic>
          <a:graphicData uri="http://schemas.openxmlformats.org/drawingml/2006/table">
            <a:tbl>
              <a:tblPr/>
              <a:tblGrid>
                <a:gridCol w="2980851"/>
                <a:gridCol w="1562649"/>
                <a:gridCol w="1457597"/>
                <a:gridCol w="1444466"/>
                <a:gridCol w="1339413"/>
              </a:tblGrid>
              <a:tr h="5040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Информация о недоимке по налогам, зачисляемым в консолидированный бюджет муниципального района "</a:t>
                      </a:r>
                      <a:r>
                        <a:rPr lang="ru-RU" sz="2000" b="0" i="0" u="none" strike="noStrike" dirty="0" err="1">
                          <a:solidFill>
                            <a:srgbClr val="996721"/>
                          </a:solidFill>
                          <a:latin typeface="Times New Roman"/>
                        </a:rPr>
                        <a:t>Карымский</a:t>
                      </a:r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 район"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99672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99672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99672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99672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99672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 01.01.2011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 01.01.2012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 01.01.2013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 01.01.2014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Всего по району: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12121,7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6226,7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14775,7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4356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2633,8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676,3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10603,7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734,1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налог на вмененный доход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507,3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409,3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404,4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331,2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569,2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768,7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813,9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6297,5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4266,8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3240,8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2448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платежи за пользование природными ресурсами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прочие налоги и сборы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2113,9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3933056"/>
          <a:ext cx="41399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95936" y="3933056"/>
          <a:ext cx="51480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88642"/>
          <a:ext cx="8856982" cy="6104983"/>
        </p:xfrm>
        <a:graphic>
          <a:graphicData uri="http://schemas.openxmlformats.org/drawingml/2006/table">
            <a:tbl>
              <a:tblPr/>
              <a:tblGrid>
                <a:gridCol w="1852869"/>
                <a:gridCol w="1212250"/>
                <a:gridCol w="1212250"/>
                <a:gridCol w="1291095"/>
                <a:gridCol w="1054560"/>
                <a:gridCol w="1116979"/>
                <a:gridCol w="1116979"/>
              </a:tblGrid>
              <a:tr h="40672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Безвозмездные поступления от других бюджетов бюджетной системы РФ в 2013 году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17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(тыс. рублей)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Исполнение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Исполнение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2013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Утвержденный план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Изменения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Уточненый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БЕЗВОЗМЕЗДНЫЕ ПОСТУПЛЕНИЯ ОТ ДРУГИХ БЮДЖЕТОВ БЮДЖЕТНОЙ СИСТЕМЫ РОССИЙСКОЙ ФЕДЕРАЦИИ всего, 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409245,8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355 700,50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295662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126 521,30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422 183,30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410 654,00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Безвозмездные поступления из краевого бюджета всего, 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408 960,70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354 975,50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295 662,00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125 921,30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421 583,30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410 054,00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Дотации бюджету муниципального района, 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94 675,10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71 995,00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45 467,00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15 382,30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60 849,30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60 849,30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Дотации на выравнивание  бюджетной обеспеченности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63556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62 995,00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45467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45 467,00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45 467,00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Дотации  на поддержку мер по обеспечению сбалансированности бюджетов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28375,1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9 000,00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15 382,30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15 382,30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15 382,30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Прочие дотации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2744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Субсидии  бюджету муниципального района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94385,4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61 008,80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5471,7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88 315,60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93 787,30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83 707,10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Субвенции бюджету муниципального района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219059,9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221 084,10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243673,3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23 086,10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266 759,40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265 310,30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840,3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887,60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1050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-862,70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187,30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187,30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188640"/>
          <a:ext cx="87849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51520" y="3645024"/>
          <a:ext cx="8568952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5" y="116634"/>
          <a:ext cx="8928992" cy="6336700"/>
        </p:xfrm>
        <a:graphic>
          <a:graphicData uri="http://schemas.openxmlformats.org/drawingml/2006/table">
            <a:tbl>
              <a:tblPr/>
              <a:tblGrid>
                <a:gridCol w="3547300"/>
                <a:gridCol w="1348460"/>
                <a:gridCol w="1360608"/>
                <a:gridCol w="1279620"/>
                <a:gridCol w="1393004"/>
              </a:tblGrid>
              <a:tr h="48255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8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Параметры бюджета района в 2013 году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Показатель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Первая редакция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Изменения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Уточненный план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Фактическое исполнение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4827</a:t>
                      </a:r>
                      <a:r>
                        <a:rPr lang="en-US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4</a:t>
                      </a:r>
                      <a:r>
                        <a:rPr lang="ru-RU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5</a:t>
                      </a:r>
                      <a:endParaRPr lang="ru-RU" sz="2000" b="1" i="0" u="sng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141991,8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624776,8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612167,1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3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Доходы (налоговые и неналоговые)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187083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15488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202571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201490,6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6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295</a:t>
                      </a:r>
                      <a:r>
                        <a:rPr lang="en-US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66</a:t>
                      </a:r>
                      <a:r>
                        <a:rPr lang="ru-RU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126503,8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422205,8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410676,5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4827</a:t>
                      </a:r>
                      <a:r>
                        <a:rPr lang="en-US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4</a:t>
                      </a:r>
                      <a:r>
                        <a:rPr lang="ru-RU" sz="2000" b="1" i="0" u="sng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5</a:t>
                      </a:r>
                      <a:endParaRPr lang="ru-RU" sz="2000" b="1" i="0" u="sng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151563,5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634348,5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606779,2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3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Расходы за счет средств федерального бюджета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1355,5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17317,1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18672,6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18041,8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3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Расходы за счет средств бюджета субъекта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2488</a:t>
                      </a:r>
                      <a:r>
                        <a:rPr lang="en-US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3</a:t>
                      </a:r>
                      <a:r>
                        <a:rPr lang="ru-RU" sz="2000" b="0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9,5</a:t>
                      </a:r>
                      <a:endParaRPr lang="ru-RU" sz="2000" b="0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93204,4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342083,9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330530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Прочие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232550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41042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273592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258207,4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5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Дефицит (профицит)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-6754,6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>
                          <a:solidFill>
                            <a:srgbClr val="996721"/>
                          </a:solidFill>
                          <a:latin typeface="Calibri"/>
                        </a:rPr>
                        <a:t>-9571,7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sng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5387,9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5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Источники погашения дефицита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9571,7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-5387,9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Бюджетные кредиты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2730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-5900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Изменение остатков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5506,7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-822,9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Прочие источники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1335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1335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51520" y="260648"/>
          <a:ext cx="871296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504" y="116632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51520" y="116632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9512" y="3573016"/>
          <a:ext cx="8712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8642"/>
          <a:ext cx="8856985" cy="60486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21489"/>
                <a:gridCol w="922828"/>
                <a:gridCol w="937247"/>
                <a:gridCol w="937247"/>
                <a:gridCol w="994924"/>
                <a:gridCol w="937247"/>
                <a:gridCol w="940851"/>
                <a:gridCol w="865152"/>
              </a:tblGrid>
              <a:tr h="33932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996721"/>
                          </a:solidFill>
                        </a:rPr>
                        <a:t>Функциональная </a:t>
                      </a:r>
                      <a:r>
                        <a:rPr lang="ru-RU" sz="2000" b="1" u="none" strike="noStrike" dirty="0" smtClean="0">
                          <a:solidFill>
                            <a:srgbClr val="996721"/>
                          </a:solidFill>
                        </a:rPr>
                        <a:t>структура  </a:t>
                      </a:r>
                      <a:r>
                        <a:rPr lang="ru-RU" sz="2000" b="1" u="none" strike="noStrike" dirty="0">
                          <a:solidFill>
                            <a:srgbClr val="996721"/>
                          </a:solidFill>
                        </a:rPr>
                        <a:t>расходов </a:t>
                      </a:r>
                      <a:r>
                        <a:rPr lang="ru-RU" sz="2000" b="1" u="none" strike="noStrike" dirty="0" smtClean="0">
                          <a:solidFill>
                            <a:srgbClr val="996721"/>
                          </a:solidFill>
                        </a:rPr>
                        <a:t>бюджета</a:t>
                      </a:r>
                      <a:r>
                        <a:rPr lang="ru-RU" sz="2000" b="1" u="none" strike="noStrike" baseline="0" dirty="0" smtClean="0">
                          <a:solidFill>
                            <a:srgbClr val="996721"/>
                          </a:solidFill>
                        </a:rPr>
                        <a:t> района</a:t>
                      </a:r>
                      <a:r>
                        <a:rPr lang="ru-RU" sz="2000" b="1" u="none" strike="noStrike" dirty="0" smtClean="0">
                          <a:solidFill>
                            <a:srgbClr val="996721"/>
                          </a:solidFill>
                        </a:rPr>
                        <a:t> </a:t>
                      </a:r>
                      <a:r>
                        <a:rPr lang="ru-RU" sz="2000" b="1" u="none" strike="noStrike" dirty="0">
                          <a:solidFill>
                            <a:srgbClr val="996721"/>
                          </a:solidFill>
                        </a:rPr>
                        <a:t>в  2013 году </a:t>
                      </a:r>
                      <a:endParaRPr lang="ru-RU" sz="2000" b="1" i="0" u="none" strike="noStrike" dirty="0">
                        <a:solidFill>
                          <a:srgbClr val="99672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Исполнено за 2010 год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Исполнено за 2011 год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Исполнено за 2012 год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2013 год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2013 год в % к 2012 году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668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Уточненные бюджетные назначения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996721"/>
                          </a:solidFill>
                        </a:rPr>
                        <a:t>Процент исполнения</a:t>
                      </a:r>
                      <a:endParaRPr lang="ru-RU" sz="12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996721"/>
                          </a:solidFill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37007,6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32989,9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37293,1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38 348,00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38 206,00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99,6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102,4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712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4139,5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1154,4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1518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1 453,20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1 388,40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95,5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91,5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996721"/>
                          </a:solidFill>
                        </a:rPr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841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1289,1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887,6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14 997,30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5 430,40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36,2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611,8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Образование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338874,8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369482,4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412366,3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471 300,90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456 697,60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96,9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110,8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Культура, кинематография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2475,8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1270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2063,5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2 463,80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2 255,50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91,5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109,3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Здравоохранение 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98560,7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103558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Социальная политика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17710,5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20728,5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20348,4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16 837,00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15 544,70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92,3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76,4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Физическая культура и спорт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1015,1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169,5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295,00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295,00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174,0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696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Обслуживание муниципального долга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315,7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385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1 047,10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345,40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33,0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89,7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Межбюджетные трансферты</a:t>
                      </a:r>
                      <a:endParaRPr lang="ru-RU" sz="14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49348,9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44329,2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56783,6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87 606,20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86 616,20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98,9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152,5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  <a:tr h="348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996721"/>
                          </a:solidFill>
                        </a:rPr>
                        <a:t>Итого расходов</a:t>
                      </a:r>
                      <a:endParaRPr lang="ru-RU" sz="1400" b="1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548958,8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576132,3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531815,0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634 348,5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996721"/>
                          </a:solidFill>
                        </a:rPr>
                        <a:t>606 779,2</a:t>
                      </a:r>
                      <a:endParaRPr lang="ru-RU" sz="1600" b="0" i="0" u="none" strike="noStrike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95,7</a:t>
                      </a:r>
                      <a:endParaRPr lang="ru-RU" sz="1600" b="0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rgbClr val="996721"/>
                          </a:solidFill>
                        </a:rPr>
                        <a:t>114,1</a:t>
                      </a:r>
                      <a:endParaRPr lang="ru-RU" sz="1600" b="1" i="0" u="none" strike="noStrike" dirty="0">
                        <a:solidFill>
                          <a:srgbClr val="996721"/>
                        </a:solidFill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88640"/>
          <a:ext cx="885698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260648"/>
          <a:ext cx="885698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88640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-31029"/>
          <a:ext cx="8784977" cy="6268341"/>
        </p:xfrm>
        <a:graphic>
          <a:graphicData uri="http://schemas.openxmlformats.org/drawingml/2006/table">
            <a:tbl>
              <a:tblPr/>
              <a:tblGrid>
                <a:gridCol w="2980987"/>
                <a:gridCol w="798257"/>
                <a:gridCol w="1080973"/>
                <a:gridCol w="1072657"/>
                <a:gridCol w="1031081"/>
                <a:gridCol w="1022765"/>
                <a:gridCol w="798257"/>
              </a:tblGrid>
              <a:tr h="60373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РАЗДЕЛ</a:t>
                      </a:r>
                      <a:r>
                        <a:rPr lang="ru-RU" sz="2400" b="1" i="0" u="none" strike="noStrike" baseline="0" dirty="0" smtClean="0">
                          <a:solidFill>
                            <a:srgbClr val="996721"/>
                          </a:solidFill>
                          <a:latin typeface="Calibri"/>
                        </a:rPr>
                        <a:t> «</a:t>
                      </a:r>
                      <a:r>
                        <a:rPr lang="ru-RU" sz="2400" b="1" i="0" u="none" strike="noStrike" dirty="0" smtClean="0">
                          <a:solidFill>
                            <a:srgbClr val="996721"/>
                          </a:solidFill>
                          <a:latin typeface="Calibri"/>
                        </a:rPr>
                        <a:t>ОБЩЕГОСУДАРСТВЕННЫЕ ВОПРОСЫ»</a:t>
                      </a:r>
                      <a:endParaRPr lang="ru-RU" sz="24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8194" marR="8194" marT="8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37 293,1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38 348,0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38 206,0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0102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1 379,3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1 392,5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1 392,5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101,0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0103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811,0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802,8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802,8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0104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14 556,7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16 029,9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16 029,9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110,1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0106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8 104,8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8 178,4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8 178,4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0107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1 200,0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0111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27,8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8194" marR="8194" marT="81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0113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11 241,3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11 916,6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11 802,4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105,0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332657"/>
          <a:ext cx="8856984" cy="5904655"/>
        </p:xfrm>
        <a:graphic>
          <a:graphicData uri="http://schemas.openxmlformats.org/drawingml/2006/table">
            <a:tbl>
              <a:tblPr/>
              <a:tblGrid>
                <a:gridCol w="3005422"/>
                <a:gridCol w="666985"/>
                <a:gridCol w="1227648"/>
                <a:gridCol w="1081449"/>
                <a:gridCol w="1039532"/>
                <a:gridCol w="1031148"/>
                <a:gridCol w="804800"/>
              </a:tblGrid>
              <a:tr h="98083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"НАЦИОНАЛЬНАЯ БЕЗОПАСНОСТЬ И ПРАВООХРАНИТЕЛЬНАЯ ДЕЯТЕЛЬНОСТЬ"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7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1 518,0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1 453,2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1 388,4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95,5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91,5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11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0309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1 518,0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1 453,2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1 388,4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95,5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91,5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332658"/>
          <a:ext cx="8712966" cy="5760638"/>
        </p:xfrm>
        <a:graphic>
          <a:graphicData uri="http://schemas.openxmlformats.org/drawingml/2006/table">
            <a:tbl>
              <a:tblPr/>
              <a:tblGrid>
                <a:gridCol w="2956553"/>
                <a:gridCol w="791713"/>
                <a:gridCol w="1072112"/>
                <a:gridCol w="1063864"/>
                <a:gridCol w="1022629"/>
                <a:gridCol w="1014382"/>
                <a:gridCol w="791713"/>
              </a:tblGrid>
              <a:tr h="85233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"НАЦИОНАЛЬНАЯ ЭКОНОМИКА"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33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887,6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14 997,3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5 430,4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36,2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611,8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33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Транспорт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0408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887,6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1 050,0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647,5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61,7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73,0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0409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13 947,3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4 782,9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1" y="188640"/>
          <a:ext cx="8928994" cy="1809272"/>
        </p:xfrm>
        <a:graphic>
          <a:graphicData uri="http://schemas.openxmlformats.org/drawingml/2006/table">
            <a:tbl>
              <a:tblPr/>
              <a:tblGrid>
                <a:gridCol w="1504887"/>
                <a:gridCol w="992110"/>
                <a:gridCol w="858342"/>
                <a:gridCol w="947523"/>
                <a:gridCol w="969816"/>
                <a:gridCol w="980963"/>
                <a:gridCol w="858342"/>
                <a:gridCol w="902932"/>
                <a:gridCol w="914079"/>
              </a:tblGrid>
              <a:tr h="34563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Динамика параметров бюджета района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99672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тыс. руб.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2006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2007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2008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2009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2010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2011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2012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2013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391830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439544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509496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507460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525827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569808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530402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612167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Calibri"/>
                        </a:rPr>
                        <a:t>378680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440385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 Cyr"/>
                        </a:rPr>
                        <a:t>495571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502003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548959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 Cyr"/>
                        </a:rPr>
                        <a:t>576132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531815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606779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7504" y="2060848"/>
          <a:ext cx="885698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0127"/>
          <a:ext cx="8784974" cy="6227185"/>
        </p:xfrm>
        <a:graphic>
          <a:graphicData uri="http://schemas.openxmlformats.org/drawingml/2006/table">
            <a:tbl>
              <a:tblPr/>
              <a:tblGrid>
                <a:gridCol w="2980987"/>
                <a:gridCol w="798256"/>
                <a:gridCol w="1080972"/>
                <a:gridCol w="1072657"/>
                <a:gridCol w="1031081"/>
                <a:gridCol w="1022765"/>
                <a:gridCol w="798256"/>
              </a:tblGrid>
              <a:tr h="6781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"ОБРАЗОВАНИЕ"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1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412 366,3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471 300,9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456 697,6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0701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63 613,5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84 299,1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82 665,2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129,9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0702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308 945,7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370 908,9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358 168,6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115,9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0707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2 074,1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3 359,1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3 359,1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162,0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0709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37 733,0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12 733,8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12 504,7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33,1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332654"/>
          <a:ext cx="8640958" cy="5688633"/>
        </p:xfrm>
        <a:graphic>
          <a:graphicData uri="http://schemas.openxmlformats.org/drawingml/2006/table">
            <a:tbl>
              <a:tblPr/>
              <a:tblGrid>
                <a:gridCol w="2932119"/>
                <a:gridCol w="785170"/>
                <a:gridCol w="1063252"/>
                <a:gridCol w="1055071"/>
                <a:gridCol w="1014177"/>
                <a:gridCol w="1005999"/>
                <a:gridCol w="785170"/>
              </a:tblGrid>
              <a:tr h="8819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"КУЛЬТУРА, КИНЕМАТОГРАФИЯ"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9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2 063,5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2 463,8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2 255,5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91,5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0804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2 063,5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2 463,8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2 255,5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91,5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332653"/>
          <a:ext cx="8784974" cy="5832651"/>
        </p:xfrm>
        <a:graphic>
          <a:graphicData uri="http://schemas.openxmlformats.org/drawingml/2006/table">
            <a:tbl>
              <a:tblPr/>
              <a:tblGrid>
                <a:gridCol w="2980987"/>
                <a:gridCol w="798256"/>
                <a:gridCol w="1080972"/>
                <a:gridCol w="1072657"/>
                <a:gridCol w="1031081"/>
                <a:gridCol w="1022765"/>
                <a:gridCol w="798256"/>
              </a:tblGrid>
              <a:tr h="785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"СОЦИАЛЬНАЯ ПОЛИТИКА"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5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20 348,4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16 837,0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15 544,7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92,3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76,4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652,0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823,8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823,8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126,3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2 526,9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1 798,8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1 143,6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45,3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17 169,5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14 214,4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13 577,3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95,5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79,1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332657"/>
          <a:ext cx="8712966" cy="5309641"/>
        </p:xfrm>
        <a:graphic>
          <a:graphicData uri="http://schemas.openxmlformats.org/drawingml/2006/table">
            <a:tbl>
              <a:tblPr/>
              <a:tblGrid>
                <a:gridCol w="2956553"/>
                <a:gridCol w="791713"/>
                <a:gridCol w="1072112"/>
                <a:gridCol w="1063864"/>
                <a:gridCol w="1022629"/>
                <a:gridCol w="1014382"/>
                <a:gridCol w="791713"/>
              </a:tblGrid>
              <a:tr h="10738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"ФИЗИЧЕСКАЯ КУЛЬТУРА И СПОРТ"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38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169,5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295,0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295,0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174,0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1102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169,5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295,0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295,0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174,0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332656"/>
          <a:ext cx="8856982" cy="5531909"/>
        </p:xfrm>
        <a:graphic>
          <a:graphicData uri="http://schemas.openxmlformats.org/drawingml/2006/table">
            <a:tbl>
              <a:tblPr/>
              <a:tblGrid>
                <a:gridCol w="3005422"/>
                <a:gridCol w="804799"/>
                <a:gridCol w="1089833"/>
                <a:gridCol w="1081449"/>
                <a:gridCol w="1039532"/>
                <a:gridCol w="1031148"/>
                <a:gridCol w="804799"/>
              </a:tblGrid>
              <a:tr h="81891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"ОБСЛУЖИВАНИЕ ГОСУДАРСТВЕННОГО И МУНИЦИПАЛЬНОГО ДОЛГА"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89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385,0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1 047,1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345,4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33,0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89,7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1301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385,0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1 047,1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345,4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89,7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60648"/>
          <a:ext cx="5040560" cy="3169920"/>
        </p:xfrm>
        <a:graphic>
          <a:graphicData uri="http://schemas.openxmlformats.org/drawingml/2006/table">
            <a:tbl>
              <a:tblPr/>
              <a:tblGrid>
                <a:gridCol w="2423149"/>
                <a:gridCol w="654353"/>
                <a:gridCol w="981529"/>
                <a:gridCol w="981529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Объем муниципального долга МР "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Карымский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район"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основной долг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проценты за пользование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94531,3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80770,1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84770,9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81782,6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78796,3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75732,6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58561,2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17543,9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16453,6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67544" y="3429000"/>
          <a:ext cx="7704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2654"/>
          <a:ext cx="8712966" cy="5832650"/>
        </p:xfrm>
        <a:graphic>
          <a:graphicData uri="http://schemas.openxmlformats.org/drawingml/2006/table">
            <a:tbl>
              <a:tblPr/>
              <a:tblGrid>
                <a:gridCol w="2956553"/>
                <a:gridCol w="791713"/>
                <a:gridCol w="1072112"/>
                <a:gridCol w="1063864"/>
                <a:gridCol w="1022629"/>
                <a:gridCol w="1014382"/>
                <a:gridCol w="791713"/>
              </a:tblGrid>
              <a:tr h="106346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>
                          <a:solidFill>
                            <a:srgbClr val="996721"/>
                          </a:solidFill>
                          <a:latin typeface="Calibri"/>
                        </a:rPr>
                        <a:t>РАЗДЕЛ "МЕЖБЮДЖЕТНЫЕ ТРАНСФЕРТЫ ОБЩЕГО ХАРАКТЕРА БЮДЖЕТАМ СУБЪЕКТОВ РОССИЙСКОЙ ФЕДЕРАЦИИ И МУНИЦИПАЛЬНЫХ ОБРАЗОВАНИЙ"</a:t>
                      </a:r>
                    </a:p>
                  </a:txBody>
                  <a:tcPr marL="8965" marR="8965" marT="8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3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Arial"/>
                        </a:rPr>
                        <a:t>2012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Arial"/>
                        </a:rPr>
                        <a:t>2013 год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2013/ 2012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56 783,6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87 606,2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86 616,2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152,5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1401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26 125,0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26 732,0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26 732,0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102,3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Иные дотации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1402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3 881,0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10 890,5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10 890,5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280,6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1403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26 777,6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49 983,7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48 993,7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996721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996721"/>
                          </a:solidFill>
                          <a:latin typeface="Times New Roman"/>
                        </a:rPr>
                        <a:t>183,0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908720"/>
          <a:ext cx="8928992" cy="531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996721"/>
                </a:solidFill>
              </a:rPr>
              <a:t>Целевые муниципальные программы</a:t>
            </a:r>
            <a:endParaRPr lang="ru-RU" sz="2800" b="1" u="sng" dirty="0">
              <a:solidFill>
                <a:srgbClr val="996721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69269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996721"/>
                </a:solidFill>
              </a:rPr>
              <a:t>Целевые краевые программы</a:t>
            </a:r>
            <a:endParaRPr lang="ru-RU" sz="2800" b="1" u="sng" dirty="0">
              <a:solidFill>
                <a:srgbClr val="996721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1628800"/>
          <a:ext cx="878497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rgbClr val="996721"/>
                </a:solidFill>
              </a:rPr>
              <a:t>Целевые федеральные программы</a:t>
            </a:r>
            <a:endParaRPr lang="ru-RU" sz="2800" b="1" u="sng" dirty="0">
              <a:solidFill>
                <a:srgbClr val="996721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188640"/>
          <a:ext cx="885698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116632"/>
          <a:ext cx="82809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899592" y="3789040"/>
          <a:ext cx="7200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996721"/>
                </a:solidFill>
              </a:rPr>
              <a:t>Спасибо за внимание!</a:t>
            </a:r>
            <a:endParaRPr lang="ru-RU" b="1" dirty="0">
              <a:solidFill>
                <a:srgbClr val="996721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504" y="116632"/>
          <a:ext cx="903649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188640"/>
          <a:ext cx="885698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79512" y="116632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188640"/>
          <a:ext cx="885698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84376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996721"/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rgbClr val="996721"/>
                </a:solidFill>
              </a:rPr>
              <a:t>Карымский</a:t>
            </a:r>
            <a:r>
              <a:rPr lang="ru-RU" dirty="0" smtClean="0">
                <a:solidFill>
                  <a:srgbClr val="996721"/>
                </a:solidFill>
              </a:rPr>
              <a:t> район"</a:t>
            </a:r>
            <a:endParaRPr lang="fr-CA" dirty="0">
              <a:solidFill>
                <a:srgbClr val="99672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51520" y="116632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5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159</Template>
  <TotalTime>2099</TotalTime>
  <Words>2426</Words>
  <Application>Microsoft Office PowerPoint</Application>
  <PresentationFormat>Экран (4:3)</PresentationFormat>
  <Paragraphs>884</Paragraphs>
  <Slides>41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159</vt:lpstr>
      <vt:lpstr>1_159</vt:lpstr>
      <vt:lpstr>2_159</vt:lpstr>
      <vt:lpstr>3_159</vt:lpstr>
      <vt:lpstr>Отчет об исполнении бюджета муниципального района «Карымский район» за 2013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Целевые муниципальные программы</vt:lpstr>
      <vt:lpstr>Целевые краевые программы</vt:lpstr>
      <vt:lpstr>Целевые федеральные программы</vt:lpstr>
      <vt:lpstr>Слайд 40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района «Карымский район» за 2013 год</dc:title>
  <dc:creator>Admin</dc:creator>
  <cp:lastModifiedBy>Admin</cp:lastModifiedBy>
  <cp:revision>153</cp:revision>
  <dcterms:created xsi:type="dcterms:W3CDTF">2014-03-27T06:30:51Z</dcterms:created>
  <dcterms:modified xsi:type="dcterms:W3CDTF">2014-04-14T07:57:29Z</dcterms:modified>
</cp:coreProperties>
</file>