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29A495A2-33C5-47E4-90FB-05F74392AD62}" type="presOf" srcId="{11CB86F8-31C1-4608-BCC5-247E331BAD1E}" destId="{5C3169FC-2904-40E9-BED3-B6AB9616B8F1}" srcOrd="1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916A2BF6-5CA2-482B-A495-001EF4B936CA}" type="presOf" srcId="{5E6F24EC-07DA-4409-8D2A-E1F358F0D53E}" destId="{42131694-B3C1-48DA-9A89-0ED8F63CDD47}" srcOrd="0" destOrd="0" presId="urn:microsoft.com/office/officeart/2005/8/layout/orgChart1"/>
    <dgm:cxn modelId="{4CC43560-8279-4DFE-A65F-8C8F312C7267}" type="presOf" srcId="{9F3D15E7-183E-4168-819E-A5AE67C70800}" destId="{E3D274F6-EF38-4457-99ED-3B36F1F9CCE6}" srcOrd="1" destOrd="0" presId="urn:microsoft.com/office/officeart/2005/8/layout/orgChart1"/>
    <dgm:cxn modelId="{61B64297-6FA5-43DE-8949-77EA0B3418DA}" type="presOf" srcId="{84644A64-B651-4593-8A15-954557571337}" destId="{E349FB01-D2F9-4802-9005-7EF140881356}" srcOrd="1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D8627099-AA28-443A-A053-3CE872A64A13}" type="presOf" srcId="{824CACDD-E03A-427C-8B7A-DB5388A5BD8D}" destId="{D7C56106-E809-407C-94C9-8E39E21EEBEA}" srcOrd="0" destOrd="0" presId="urn:microsoft.com/office/officeart/2005/8/layout/orgChart1"/>
    <dgm:cxn modelId="{5BCED59C-A298-489C-9D4B-6E9001690D3E}" type="presOf" srcId="{93FA7CE8-AEE6-43B9-836C-3F03118B3842}" destId="{8D16B8B8-EC00-4610-BCC6-ACE28551BF93}" srcOrd="0" destOrd="0" presId="urn:microsoft.com/office/officeart/2005/8/layout/orgChart1"/>
    <dgm:cxn modelId="{CD0CA15E-9462-4C10-958E-CE70FE84349C}" type="presOf" srcId="{81ED6989-DB09-4163-9FE8-4274D9FB393B}" destId="{91937533-898F-4FC5-A9E4-FE0BA78B0BED}" srcOrd="0" destOrd="0" presId="urn:microsoft.com/office/officeart/2005/8/layout/orgChart1"/>
    <dgm:cxn modelId="{1B33D14A-EFF9-49D8-8F53-75A5F2EB0BFA}" type="presOf" srcId="{31A4F4FA-6743-4237-978E-3C0F106CB502}" destId="{30FDE77F-0DE1-4507-9AB4-E4873006176F}" srcOrd="0" destOrd="0" presId="urn:microsoft.com/office/officeart/2005/8/layout/orgChart1"/>
    <dgm:cxn modelId="{8285EFB5-48AD-408A-A6BB-B168DD07C86D}" type="presOf" srcId="{824CACDD-E03A-427C-8B7A-DB5388A5BD8D}" destId="{520DCA23-E61E-4D60-8C01-FF734DB21588}" srcOrd="1" destOrd="0" presId="urn:microsoft.com/office/officeart/2005/8/layout/orgChart1"/>
    <dgm:cxn modelId="{36B90F56-848E-48AE-ABF7-F025628D32BF}" type="presOf" srcId="{9F3D15E7-183E-4168-819E-A5AE67C70800}" destId="{1C9FE83A-22D2-43B9-8B78-355219D6DADC}" srcOrd="0" destOrd="0" presId="urn:microsoft.com/office/officeart/2005/8/layout/orgChart1"/>
    <dgm:cxn modelId="{C12AE1D5-9B6C-4D48-B2FD-0068FDFB7046}" type="presOf" srcId="{81ED6989-DB09-4163-9FE8-4274D9FB393B}" destId="{F7736AB3-14FB-442A-8C59-ED1D80EA616A}" srcOrd="1" destOrd="0" presId="urn:microsoft.com/office/officeart/2005/8/layout/orgChart1"/>
    <dgm:cxn modelId="{10DF2930-E904-4CB7-AE8C-30BDF2B5FF71}" type="presOf" srcId="{01A86283-4B1C-4FDB-903B-896A03C158D5}" destId="{D4F812AF-0900-4CE7-AA23-35A4E46C6FD1}" srcOrd="1" destOrd="0" presId="urn:microsoft.com/office/officeart/2005/8/layout/orgChart1"/>
    <dgm:cxn modelId="{F7AEFC89-3B4C-4100-9C22-3BB6FE603588}" type="presOf" srcId="{11CB86F8-31C1-4608-BCC5-247E331BAD1E}" destId="{F495F80B-6FEE-4FC2-B820-6BD21D72101E}" srcOrd="0" destOrd="0" presId="urn:microsoft.com/office/officeart/2005/8/layout/orgChart1"/>
    <dgm:cxn modelId="{80461122-F0C5-4914-ABFB-3830EB6E5BFA}" type="presOf" srcId="{01A86283-4B1C-4FDB-903B-896A03C158D5}" destId="{5686F5E6-E730-4A4F-B86A-D334955A4BF3}" srcOrd="0" destOrd="0" presId="urn:microsoft.com/office/officeart/2005/8/layout/orgChart1"/>
    <dgm:cxn modelId="{4A49E423-8D03-49B0-9763-3FD302FEF428}" type="presOf" srcId="{84644A64-B651-4593-8A15-954557571337}" destId="{F9F59E84-68E7-4AB6-8042-6BADE1906BFB}" srcOrd="0" destOrd="0" presId="urn:microsoft.com/office/officeart/2005/8/layout/orgChart1"/>
    <dgm:cxn modelId="{33EA1611-DF14-4D6D-A578-7E3E29861214}" type="presOf" srcId="{195A0E0D-9849-4724-AEF3-DAF6E0352555}" destId="{398FFEDC-BFFB-4687-A7AC-A133982093F8}" srcOrd="0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FA82A7E9-5602-4045-A0F2-23301955F39E}" type="presOf" srcId="{EEC18031-8BE0-4AC6-8896-41712D10D7F6}" destId="{D98FBD44-D81E-49B1-AA21-CF1552747F22}" srcOrd="0" destOrd="0" presId="urn:microsoft.com/office/officeart/2005/8/layout/orgChart1"/>
    <dgm:cxn modelId="{AE25CFE0-DDC0-49E7-87C3-11ED95686E64}" type="presOf" srcId="{73D9929A-4AE6-4F97-BA74-8AFCD9A206B7}" destId="{E5FC38C0-F874-4D67-AF4E-5B61D8528333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4EF58EA8-6CEE-488B-85D2-3614DEE6846C}" type="presParOf" srcId="{398FFEDC-BFFB-4687-A7AC-A133982093F8}" destId="{5BD874B2-AFE1-40B2-848A-6C041981297C}" srcOrd="0" destOrd="0" presId="urn:microsoft.com/office/officeart/2005/8/layout/orgChart1"/>
    <dgm:cxn modelId="{91B42C76-CB99-4805-95B2-321BCA1B4FC7}" type="presParOf" srcId="{5BD874B2-AFE1-40B2-848A-6C041981297C}" destId="{A93F08A3-CEE2-4CEC-875D-F7FE952BE28D}" srcOrd="0" destOrd="0" presId="urn:microsoft.com/office/officeart/2005/8/layout/orgChart1"/>
    <dgm:cxn modelId="{23E9A336-0D4A-4BB2-B6CB-332A8EB824E7}" type="presParOf" srcId="{A93F08A3-CEE2-4CEC-875D-F7FE952BE28D}" destId="{D7C56106-E809-407C-94C9-8E39E21EEBEA}" srcOrd="0" destOrd="0" presId="urn:microsoft.com/office/officeart/2005/8/layout/orgChart1"/>
    <dgm:cxn modelId="{BFB9731A-67EA-4D03-98FE-C5522C7185C2}" type="presParOf" srcId="{A93F08A3-CEE2-4CEC-875D-F7FE952BE28D}" destId="{520DCA23-E61E-4D60-8C01-FF734DB21588}" srcOrd="1" destOrd="0" presId="urn:microsoft.com/office/officeart/2005/8/layout/orgChart1"/>
    <dgm:cxn modelId="{640AE753-C9CC-4443-83BB-2DE173AEF3DA}" type="presParOf" srcId="{5BD874B2-AFE1-40B2-848A-6C041981297C}" destId="{B7096D27-90B6-478D-8DB2-11220FD707AF}" srcOrd="1" destOrd="0" presId="urn:microsoft.com/office/officeart/2005/8/layout/orgChart1"/>
    <dgm:cxn modelId="{0AF74075-872C-4868-8EB6-48E63AD1E8FE}" type="presParOf" srcId="{B7096D27-90B6-478D-8DB2-11220FD707AF}" destId="{30FDE77F-0DE1-4507-9AB4-E4873006176F}" srcOrd="0" destOrd="0" presId="urn:microsoft.com/office/officeart/2005/8/layout/orgChart1"/>
    <dgm:cxn modelId="{E09C136E-9435-44B8-A9FE-3736294AA181}" type="presParOf" srcId="{B7096D27-90B6-478D-8DB2-11220FD707AF}" destId="{F9725548-D4CF-419F-A724-9207DF64A0B3}" srcOrd="1" destOrd="0" presId="urn:microsoft.com/office/officeart/2005/8/layout/orgChart1"/>
    <dgm:cxn modelId="{9F4615D1-61AC-4C7B-8313-9F4AEFB594F7}" type="presParOf" srcId="{F9725548-D4CF-419F-A724-9207DF64A0B3}" destId="{184D3D69-D2D7-4502-9191-669AAD37B54B}" srcOrd="0" destOrd="0" presId="urn:microsoft.com/office/officeart/2005/8/layout/orgChart1"/>
    <dgm:cxn modelId="{B87E418A-1474-44FA-9D51-2436BA84F4D5}" type="presParOf" srcId="{184D3D69-D2D7-4502-9191-669AAD37B54B}" destId="{91937533-898F-4FC5-A9E4-FE0BA78B0BED}" srcOrd="0" destOrd="0" presId="urn:microsoft.com/office/officeart/2005/8/layout/orgChart1"/>
    <dgm:cxn modelId="{D6E37172-1ECE-4CEB-A015-10A7D53D2526}" type="presParOf" srcId="{184D3D69-D2D7-4502-9191-669AAD37B54B}" destId="{F7736AB3-14FB-442A-8C59-ED1D80EA616A}" srcOrd="1" destOrd="0" presId="urn:microsoft.com/office/officeart/2005/8/layout/orgChart1"/>
    <dgm:cxn modelId="{9B4A4F66-3C23-475E-B5D1-56A2FC68B3F8}" type="presParOf" srcId="{F9725548-D4CF-419F-A724-9207DF64A0B3}" destId="{7BADFCDB-E98D-46F4-9C6A-0B18648C6962}" srcOrd="1" destOrd="0" presId="urn:microsoft.com/office/officeart/2005/8/layout/orgChart1"/>
    <dgm:cxn modelId="{0A3554D2-4064-4542-94A0-55968EEEF732}" type="presParOf" srcId="{F9725548-D4CF-419F-A724-9207DF64A0B3}" destId="{1E168AC0-FCF6-4950-AD56-E0162207CD4C}" srcOrd="2" destOrd="0" presId="urn:microsoft.com/office/officeart/2005/8/layout/orgChart1"/>
    <dgm:cxn modelId="{0921BFEE-394F-40A8-B4E6-80AA6BF5699F}" type="presParOf" srcId="{B7096D27-90B6-478D-8DB2-11220FD707AF}" destId="{42131694-B3C1-48DA-9A89-0ED8F63CDD47}" srcOrd="2" destOrd="0" presId="urn:microsoft.com/office/officeart/2005/8/layout/orgChart1"/>
    <dgm:cxn modelId="{388C9396-3C72-4395-9CDE-81951642158E}" type="presParOf" srcId="{B7096D27-90B6-478D-8DB2-11220FD707AF}" destId="{CE0DC93D-466F-45F6-AE6B-84553C0CB8AA}" srcOrd="3" destOrd="0" presId="urn:microsoft.com/office/officeart/2005/8/layout/orgChart1"/>
    <dgm:cxn modelId="{C3D346BB-B133-4DD3-B545-5446B49BBFE5}" type="presParOf" srcId="{CE0DC93D-466F-45F6-AE6B-84553C0CB8AA}" destId="{A544FF7E-3AA1-4012-A8F5-5B7E24307511}" srcOrd="0" destOrd="0" presId="urn:microsoft.com/office/officeart/2005/8/layout/orgChart1"/>
    <dgm:cxn modelId="{6733107D-9F5E-4B40-8E0D-04BBC4294510}" type="presParOf" srcId="{A544FF7E-3AA1-4012-A8F5-5B7E24307511}" destId="{F495F80B-6FEE-4FC2-B820-6BD21D72101E}" srcOrd="0" destOrd="0" presId="urn:microsoft.com/office/officeart/2005/8/layout/orgChart1"/>
    <dgm:cxn modelId="{B8326F51-E5A5-4B71-9A17-0048C7D60E72}" type="presParOf" srcId="{A544FF7E-3AA1-4012-A8F5-5B7E24307511}" destId="{5C3169FC-2904-40E9-BED3-B6AB9616B8F1}" srcOrd="1" destOrd="0" presId="urn:microsoft.com/office/officeart/2005/8/layout/orgChart1"/>
    <dgm:cxn modelId="{6BA56194-536C-497D-8E0B-5F45034EC7DF}" type="presParOf" srcId="{CE0DC93D-466F-45F6-AE6B-84553C0CB8AA}" destId="{06856941-3E6A-4767-9273-EB6AA5E571AF}" srcOrd="1" destOrd="0" presId="urn:microsoft.com/office/officeart/2005/8/layout/orgChart1"/>
    <dgm:cxn modelId="{7C873908-7377-47AA-AE54-302996741554}" type="presParOf" srcId="{CE0DC93D-466F-45F6-AE6B-84553C0CB8AA}" destId="{19D5C736-565F-4332-886E-AC2D16E7C748}" srcOrd="2" destOrd="0" presId="urn:microsoft.com/office/officeart/2005/8/layout/orgChart1"/>
    <dgm:cxn modelId="{FA45029A-94E6-4CB9-8784-9862CD13DAA1}" type="presParOf" srcId="{B7096D27-90B6-478D-8DB2-11220FD707AF}" destId="{8D16B8B8-EC00-4610-BCC6-ACE28551BF93}" srcOrd="4" destOrd="0" presId="urn:microsoft.com/office/officeart/2005/8/layout/orgChart1"/>
    <dgm:cxn modelId="{BC95BC77-48A3-4B28-94B2-D7EB279409A0}" type="presParOf" srcId="{B7096D27-90B6-478D-8DB2-11220FD707AF}" destId="{39F48156-34B2-44A6-A0ED-36EEA7E3C117}" srcOrd="5" destOrd="0" presId="urn:microsoft.com/office/officeart/2005/8/layout/orgChart1"/>
    <dgm:cxn modelId="{802D20B5-F0F4-4B74-9110-72967349EAF8}" type="presParOf" srcId="{39F48156-34B2-44A6-A0ED-36EEA7E3C117}" destId="{9C1F9B11-997D-425B-9961-764D120824B0}" srcOrd="0" destOrd="0" presId="urn:microsoft.com/office/officeart/2005/8/layout/orgChart1"/>
    <dgm:cxn modelId="{20497023-F819-43A7-BC07-3183F7433893}" type="presParOf" srcId="{9C1F9B11-997D-425B-9961-764D120824B0}" destId="{1C9FE83A-22D2-43B9-8B78-355219D6DADC}" srcOrd="0" destOrd="0" presId="urn:microsoft.com/office/officeart/2005/8/layout/orgChart1"/>
    <dgm:cxn modelId="{0F77F91B-1EAE-4911-A2EC-9C12DC03B237}" type="presParOf" srcId="{9C1F9B11-997D-425B-9961-764D120824B0}" destId="{E3D274F6-EF38-4457-99ED-3B36F1F9CCE6}" srcOrd="1" destOrd="0" presId="urn:microsoft.com/office/officeart/2005/8/layout/orgChart1"/>
    <dgm:cxn modelId="{0AFC964D-4695-4324-BF60-7CB8D9629EC0}" type="presParOf" srcId="{39F48156-34B2-44A6-A0ED-36EEA7E3C117}" destId="{3E639E93-6EE3-4003-9EA9-40BC73B6DF31}" srcOrd="1" destOrd="0" presId="urn:microsoft.com/office/officeart/2005/8/layout/orgChart1"/>
    <dgm:cxn modelId="{70471716-2117-4689-9791-548FA12CB65C}" type="presParOf" srcId="{39F48156-34B2-44A6-A0ED-36EEA7E3C117}" destId="{895A2713-0FF7-4BDB-AD57-36397676E0FA}" srcOrd="2" destOrd="0" presId="urn:microsoft.com/office/officeart/2005/8/layout/orgChart1"/>
    <dgm:cxn modelId="{9828ABCB-0E7A-40F6-814B-44253FE9E7B7}" type="presParOf" srcId="{B7096D27-90B6-478D-8DB2-11220FD707AF}" destId="{D98FBD44-D81E-49B1-AA21-CF1552747F22}" srcOrd="6" destOrd="0" presId="urn:microsoft.com/office/officeart/2005/8/layout/orgChart1"/>
    <dgm:cxn modelId="{29449215-43BD-4895-962E-B232B33D13D1}" type="presParOf" srcId="{B7096D27-90B6-478D-8DB2-11220FD707AF}" destId="{630FA468-577E-49F3-8128-284FFF68C963}" srcOrd="7" destOrd="0" presId="urn:microsoft.com/office/officeart/2005/8/layout/orgChart1"/>
    <dgm:cxn modelId="{FE1AABC7-930B-4F39-97E2-E8A8AAD7F689}" type="presParOf" srcId="{630FA468-577E-49F3-8128-284FFF68C963}" destId="{2F01E0E8-2CEE-4B16-BFED-2BD07B02FC55}" srcOrd="0" destOrd="0" presId="urn:microsoft.com/office/officeart/2005/8/layout/orgChart1"/>
    <dgm:cxn modelId="{EFB11BB6-5B99-4019-BD25-E03C2B83D1CE}" type="presParOf" srcId="{2F01E0E8-2CEE-4B16-BFED-2BD07B02FC55}" destId="{F9F59E84-68E7-4AB6-8042-6BADE1906BFB}" srcOrd="0" destOrd="0" presId="urn:microsoft.com/office/officeart/2005/8/layout/orgChart1"/>
    <dgm:cxn modelId="{90A08917-7CB7-4E6F-B632-308DE9143A89}" type="presParOf" srcId="{2F01E0E8-2CEE-4B16-BFED-2BD07B02FC55}" destId="{E349FB01-D2F9-4802-9005-7EF140881356}" srcOrd="1" destOrd="0" presId="urn:microsoft.com/office/officeart/2005/8/layout/orgChart1"/>
    <dgm:cxn modelId="{5EB2A495-813E-4BE9-B3E2-FF6497FAEEFF}" type="presParOf" srcId="{630FA468-577E-49F3-8128-284FFF68C963}" destId="{9DB0E78C-C0A9-40F5-B8EE-760CC3CF8B2C}" srcOrd="1" destOrd="0" presId="urn:microsoft.com/office/officeart/2005/8/layout/orgChart1"/>
    <dgm:cxn modelId="{DA611F4D-E1E8-43BC-842B-62D136E2A2DE}" type="presParOf" srcId="{630FA468-577E-49F3-8128-284FFF68C963}" destId="{53591C07-6F87-4036-80E9-8A6CBB625570}" srcOrd="2" destOrd="0" presId="urn:microsoft.com/office/officeart/2005/8/layout/orgChart1"/>
    <dgm:cxn modelId="{7D4ED675-3F5A-4CC8-BC32-9DE7DA2056CE}" type="presParOf" srcId="{B7096D27-90B6-478D-8DB2-11220FD707AF}" destId="{E5FC38C0-F874-4D67-AF4E-5B61D8528333}" srcOrd="8" destOrd="0" presId="urn:microsoft.com/office/officeart/2005/8/layout/orgChart1"/>
    <dgm:cxn modelId="{1F430B78-B09B-4B04-86E0-89C872F52CB4}" type="presParOf" srcId="{B7096D27-90B6-478D-8DB2-11220FD707AF}" destId="{C601FF54-F7D4-436A-82E3-B840E4E44607}" srcOrd="9" destOrd="0" presId="urn:microsoft.com/office/officeart/2005/8/layout/orgChart1"/>
    <dgm:cxn modelId="{5270A8F7-8768-4669-AA26-DAD333B179A1}" type="presParOf" srcId="{C601FF54-F7D4-436A-82E3-B840E4E44607}" destId="{829C3A4E-0144-4057-A9F7-199F2DDE7D64}" srcOrd="0" destOrd="0" presId="urn:microsoft.com/office/officeart/2005/8/layout/orgChart1"/>
    <dgm:cxn modelId="{3119C37C-0D4D-419C-BB03-9BFB63B136F6}" type="presParOf" srcId="{829C3A4E-0144-4057-A9F7-199F2DDE7D64}" destId="{5686F5E6-E730-4A4F-B86A-D334955A4BF3}" srcOrd="0" destOrd="0" presId="urn:microsoft.com/office/officeart/2005/8/layout/orgChart1"/>
    <dgm:cxn modelId="{B7AB5D5B-4494-487D-9C67-4D7AC8813DE8}" type="presParOf" srcId="{829C3A4E-0144-4057-A9F7-199F2DDE7D64}" destId="{D4F812AF-0900-4CE7-AA23-35A4E46C6FD1}" srcOrd="1" destOrd="0" presId="urn:microsoft.com/office/officeart/2005/8/layout/orgChart1"/>
    <dgm:cxn modelId="{3F56058F-8B4A-4FEC-92A2-1660BD362995}" type="presParOf" srcId="{C601FF54-F7D4-436A-82E3-B840E4E44607}" destId="{6E656727-FD91-4E1B-A5EE-84CEC1DE3C72}" srcOrd="1" destOrd="0" presId="urn:microsoft.com/office/officeart/2005/8/layout/orgChart1"/>
    <dgm:cxn modelId="{4E164ACB-638F-4FC5-9DD3-A856679B8AE1}" type="presParOf" srcId="{C601FF54-F7D4-436A-82E3-B840E4E44607}" destId="{27B82800-9DB5-4D0C-B8A5-0485EB0D8A11}" srcOrd="2" destOrd="0" presId="urn:microsoft.com/office/officeart/2005/8/layout/orgChart1"/>
    <dgm:cxn modelId="{7FC74EE8-9F3C-48E3-B6D1-D39BA539A117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7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7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7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A2B7-6A65-4AD7-8E60-32473320D8F6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F5448-EDA7-4E40-B6D5-90E16ED84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DE83-253C-4D9D-B635-B71257DE24B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D1A6-2EC2-4917-97A4-24A83EA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on.jpg"/>
          <p:cNvPicPr>
            <a:picLocks noChangeAspect="1"/>
          </p:cNvPicPr>
          <p:nvPr/>
        </p:nvPicPr>
        <p:blipFill>
          <a:blip r:embed="rId2" cstate="print"/>
          <a:srcRect l="14375" t="13750" r="20972" b="10000"/>
          <a:stretch>
            <a:fillRect/>
          </a:stretch>
        </p:blipFill>
        <p:spPr>
          <a:xfrm>
            <a:off x="179512" y="79568"/>
            <a:ext cx="8640960" cy="681689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87624" y="141277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Бюджет для граждан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75" y="332656"/>
            <a:ext cx="863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</a:rPr>
              <a:t>ОСНОВЫ СОСТАВЛЕНИЯ ПРОЕКТА БЮДЖЕТА</a:t>
            </a:r>
            <a:endParaRPr lang="ru-RU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5373216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Бюджет района составляется на</a:t>
            </a:r>
            <a:r>
              <a:rPr lang="ru-RU" sz="2000" dirty="0" smtClean="0"/>
              <a:t> </a:t>
            </a:r>
            <a:r>
              <a:rPr lang="ru-RU" sz="1600" dirty="0"/>
              <a:t>основе прогноза социально-экономического развития в целях финансового обеспечения расходных </a:t>
            </a:r>
            <a:r>
              <a:rPr lang="ru-RU" sz="1600" dirty="0" smtClean="0"/>
              <a:t>обязательств муниципального  района и утверждается сроком на три года – очередной финансовый год и на плановый период.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48301" y="2780928"/>
            <a:ext cx="2376263" cy="784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Составление проекта бюджета района основывается на:</a:t>
            </a:r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82701" y="1628800"/>
            <a:ext cx="314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Бюджетном Послании Президента Российской Федерации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18750" y="2996371"/>
            <a:ext cx="244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Прогнозе социально-экономического развития муниципального района «</a:t>
            </a:r>
            <a:r>
              <a:rPr lang="ru-RU" sz="1400" dirty="0" err="1" smtClean="0"/>
              <a:t>Карымский</a:t>
            </a:r>
            <a:r>
              <a:rPr lang="ru-RU" sz="1400" dirty="0" smtClean="0"/>
              <a:t> район»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69513" y="2780928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Основных направлениях бюджетной и налоговой политики муниципального района «</a:t>
            </a:r>
            <a:r>
              <a:rPr lang="ru-RU" sz="1400" dirty="0" err="1" smtClean="0"/>
              <a:t>Карымский</a:t>
            </a:r>
            <a:r>
              <a:rPr lang="ru-RU" sz="1400" dirty="0" smtClean="0"/>
              <a:t> район»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23559" y="4490360"/>
            <a:ext cx="2780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Муниципальных программах</a:t>
            </a:r>
            <a:endParaRPr lang="ru-RU" sz="1400" dirty="0"/>
          </a:p>
        </p:txBody>
      </p:sp>
      <p:pic>
        <p:nvPicPr>
          <p:cNvPr id="205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13" y="1124744"/>
            <a:ext cx="2258271" cy="13970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291511" cy="13635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5652117" y="3123387"/>
            <a:ext cx="504057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778957" y="3123387"/>
            <a:ext cx="489204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163478" y="2157812"/>
            <a:ext cx="484632" cy="43927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73189" y="3960703"/>
            <a:ext cx="484632" cy="42072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50478"/>
            <a:ext cx="2291510" cy="135849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Sample Pictures\voe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41" y="3960703"/>
            <a:ext cx="2210443" cy="134827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6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" y="2228850"/>
            <a:ext cx="9138804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  <a:endParaRPr lang="ru-RU" sz="3400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6551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20155119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64188" y="5229200"/>
            <a:ext cx="187220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Бюджетный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660511"/>
            <a:ext cx="259228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Бюджетный период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1520" y="5582068"/>
            <a:ext cx="0" cy="5104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1520" y="6091822"/>
            <a:ext cx="8640960" cy="7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2480" y="5588503"/>
            <a:ext cx="0" cy="5047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192" y="494116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0392" y="494116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192" y="5157192"/>
            <a:ext cx="1800200" cy="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18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929293"/>
            <a:ext cx="5832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Помогает формировать доходную часть бюджета</a:t>
            </a: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110721"/>
            <a:ext cx="52565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9047" y="1196752"/>
            <a:ext cx="4249177" cy="792088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ГРАЖДАНИН </a:t>
            </a:r>
          </a:p>
          <a:p>
            <a:pPr algn="ctr"/>
            <a:r>
              <a:rPr lang="ru-RU" sz="1500" dirty="0" smtClean="0"/>
              <a:t>как налогоплательщик</a:t>
            </a:r>
            <a:endParaRPr lang="ru-RU" sz="15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9046" y="3294458"/>
            <a:ext cx="4249177" cy="792088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ГРАЖДАНИН </a:t>
            </a:r>
          </a:p>
          <a:p>
            <a:pPr algn="ctr"/>
            <a:r>
              <a:rPr lang="ru-RU" sz="1500" dirty="0"/>
              <a:t>к</a:t>
            </a:r>
            <a:r>
              <a:rPr lang="ru-RU" sz="1500" dirty="0" smtClean="0"/>
              <a:t>ак получатель социальных гарантий</a:t>
            </a:r>
            <a:endParaRPr lang="ru-RU" sz="1500" dirty="0"/>
          </a:p>
        </p:txBody>
      </p:sp>
      <p:pic>
        <p:nvPicPr>
          <p:cNvPr id="1026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185" y="2252458"/>
            <a:ext cx="4242039" cy="10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08" y="3991285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08" y="5188158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509" y="3991285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340" y="5188157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17799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308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829241"/>
            <a:ext cx="86409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4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84784"/>
            <a:ext cx="8991946" cy="53732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 algn="ct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ФОРМИРОВАНИЕ БЮДЖЕТА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34422" y="1918726"/>
            <a:ext cx="4618227" cy="406021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 rot="21600000">
              <a:off x="1698809" y="1918726"/>
              <a:ext cx="4053840" cy="112877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57151" rIns="106680" bIns="571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Публичные обсуждения целевых муниципальных программ района (размещаются на сайте </a:t>
              </a:r>
              <a:r>
                <a:rPr lang="ru-RU" sz="1500" dirty="0" smtClean="0"/>
                <a:t>администрации района</a:t>
              </a:r>
              <a:r>
                <a:rPr lang="ru-RU" sz="1500" kern="1200" dirty="0" smtClean="0"/>
                <a:t>) </a:t>
              </a:r>
              <a:endParaRPr lang="ru-RU" sz="1500" kern="12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7"/>
              <a:ext cx="1128772" cy="1128772"/>
            </a:xfrm>
            <a:prstGeom prst="ellipse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698809" y="3212976"/>
              <a:ext cx="4053840" cy="151216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Публичные слушания по проекту бюджета муниципального района «</a:t>
              </a:r>
              <a:r>
                <a:rPr lang="ru-RU" sz="1500" kern="1200" dirty="0" err="1" smtClean="0"/>
                <a:t>Карымский</a:t>
              </a:r>
              <a:r>
                <a:rPr lang="ru-RU" sz="1500" kern="1200" dirty="0" smtClean="0"/>
                <a:t> район(проходят ежегодно, объявление о проведении публикуется в районной газете «Красное знамя»  и на сайте администрации)</a:t>
              </a:r>
              <a:endParaRPr lang="ru-RU" sz="1500" kern="12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445"/>
              <a:ext cx="1128772" cy="1128772"/>
            </a:xfrm>
            <a:prstGeom prst="ellipse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8809" y="4850163"/>
              <a:ext cx="4053840" cy="112877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Публичные слушания по отчету об исполнении бюджета муниципального района </a:t>
              </a:r>
              <a:endParaRPr lang="ru-RU" sz="1500" kern="12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50164"/>
              <a:ext cx="1128772" cy="1128772"/>
            </a:xfrm>
            <a:prstGeom prst="ellipse">
              <a:avLst/>
            </a:prstGeom>
            <a:blipFill rotWithShape="1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817" y="3370220"/>
            <a:ext cx="1168540" cy="1142997"/>
          </a:xfrm>
          <a:prstGeom prst="ellipse">
            <a:avLst/>
          </a:prstGeom>
          <a:ln w="158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223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6876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Уважаемые  жители </a:t>
            </a:r>
            <a:r>
              <a:rPr lang="ru-RU" sz="1400" b="1" dirty="0" err="1" smtClean="0"/>
              <a:t>Карымского</a:t>
            </a:r>
            <a:r>
              <a:rPr lang="ru-RU" sz="1400" b="1" dirty="0" smtClean="0"/>
              <a:t> района!   </a:t>
            </a:r>
          </a:p>
          <a:p>
            <a:pPr algn="ctr"/>
            <a:r>
              <a:rPr lang="ru-RU" sz="1400" b="1" dirty="0" smtClean="0"/>
              <a:t>       </a:t>
            </a:r>
          </a:p>
          <a:p>
            <a:pPr algn="just"/>
            <a:r>
              <a:rPr lang="ru-RU" sz="1400" dirty="0" smtClean="0"/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района, с учетом приоритетов, определяемых жителями района, недопустимость коррупции - важнейшие задачи, которые мы с вами можем решать, объединяя усилия. </a:t>
            </a:r>
          </a:p>
          <a:p>
            <a:pPr algn="just"/>
            <a:r>
              <a:rPr lang="ru-RU" sz="1400" dirty="0" smtClean="0"/>
              <a:t>Комитет по финансам муниципального района «</a:t>
            </a:r>
            <a:r>
              <a:rPr lang="ru-RU" sz="1400" dirty="0" err="1" smtClean="0"/>
              <a:t>Карымский</a:t>
            </a:r>
            <a:r>
              <a:rPr lang="ru-RU" sz="1400" dirty="0" smtClean="0"/>
              <a:t> район» представляет информационный ресурс «Бюджет для граждан», созданный для обеспечения открытости и прозрачности бюджета и бюджетного процесса для населения.</a:t>
            </a:r>
          </a:p>
          <a:p>
            <a:pPr algn="just"/>
            <a:r>
              <a:rPr lang="ru-RU" sz="1400" dirty="0" smtClean="0"/>
              <a:t>         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 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</a:p>
          <a:p>
            <a:pPr algn="just"/>
            <a:r>
              <a:rPr lang="ru-RU" sz="1400" dirty="0" smtClean="0"/>
              <a:t>         Эта информация позволит каждому жителю района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района, на улучшение качества жизни населения. </a:t>
            </a:r>
          </a:p>
          <a:p>
            <a:pPr algn="just"/>
            <a:r>
              <a:rPr lang="ru-RU" sz="1400" dirty="0" smtClean="0"/>
              <a:t>         Уже сегодня информация о всех стадиях бюджетного процесса, о плановых показателях бюджета </a:t>
            </a:r>
            <a:r>
              <a:rPr lang="ru-RU" sz="1400" dirty="0" err="1" smtClean="0"/>
              <a:t>Карымского</a:t>
            </a:r>
            <a:r>
              <a:rPr lang="ru-RU" sz="1400" dirty="0" smtClean="0"/>
              <a:t> района и его исполнении доступна для всех заинтересованных пользователей и размещается на официальном сайте Администрации муниципального района «</a:t>
            </a:r>
            <a:r>
              <a:rPr lang="ru-RU" sz="1400" dirty="0" err="1" smtClean="0"/>
              <a:t>Карымский</a:t>
            </a:r>
            <a:r>
              <a:rPr lang="ru-RU" sz="1400" dirty="0" smtClean="0"/>
              <a:t> район».</a:t>
            </a:r>
          </a:p>
          <a:p>
            <a:pPr algn="just"/>
            <a:r>
              <a:rPr lang="ru-RU" sz="1400" dirty="0" smtClean="0"/>
              <a:t>         Надеемся, что представление бюджета и бюджетного процесса в муниципальном районе «</a:t>
            </a:r>
            <a:r>
              <a:rPr lang="ru-RU" sz="1400" dirty="0" err="1" smtClean="0"/>
              <a:t>Карымский</a:t>
            </a:r>
            <a:r>
              <a:rPr lang="ru-RU" sz="1400" dirty="0" smtClean="0"/>
              <a:t> район» в понятной для жителей форме повысит уровень общественного участия граждан в бюджетном процессе района.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Что такое бюджет для граждан?</a:t>
            </a:r>
            <a:endParaRPr lang="ru-RU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infinkubani.ru/upload/slide/sl/bermbudg/TermBud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009"/>
            <a:ext cx="9027988" cy="6770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nfinkubani.ru/upload/slide/sl/bermbudg/TermBud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34" y="0"/>
            <a:ext cx="8961965" cy="6721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infinkubani.ru/upload/slide/sl/bermbudg/TermBudg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89"/>
            <a:ext cx="8955980" cy="6716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nfinkubani.ru/upload/slide/sl/bermbudg/TermBudg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8495"/>
            <a:ext cx="8883972" cy="6662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80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      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88424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 (государственных полномочий Российской Федерации, государственных полномочий Мурманской области и полномочий муниципального образования ЗАТО г. Североморск), исполнение которых должно происходить в очередном финансовом году за счет средств соответствующих бюджетов.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908" y="3703256"/>
            <a:ext cx="1656184" cy="138192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Классификация расходов </a:t>
            </a:r>
          </a:p>
          <a:p>
            <a:pPr algn="ctr"/>
            <a:r>
              <a:rPr lang="ru-RU" sz="1400" dirty="0" smtClean="0"/>
              <a:t>по признакам</a:t>
            </a:r>
            <a:endParaRPr lang="ru-RU" sz="14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123728" y="4151904"/>
            <a:ext cx="1582234" cy="484632"/>
          </a:xfrm>
          <a:prstGeom prst="leftArrow">
            <a:avLst>
              <a:gd name="adj1" fmla="val 50000"/>
              <a:gd name="adj2" fmla="val 3236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Функциональная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430678" y="4151904"/>
            <a:ext cx="1621709" cy="484632"/>
          </a:xfrm>
          <a:prstGeom prst="rightArrow">
            <a:avLst>
              <a:gd name="adj1" fmla="val 50000"/>
              <a:gd name="adj2" fmla="val 2707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Ведомственная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528" y="3647689"/>
            <a:ext cx="1800200" cy="265386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2387" y="3684018"/>
            <a:ext cx="1818460" cy="2617537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2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238031" y="5194191"/>
            <a:ext cx="2592288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Э</a:t>
            </a:r>
            <a:r>
              <a:rPr lang="ru-RU" sz="1200" dirty="0" smtClean="0"/>
              <a:t>кономическая</a:t>
            </a:r>
            <a:endParaRPr lang="ru-RU" sz="12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926" y="5642955"/>
            <a:ext cx="4704337" cy="658599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6717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minfinkubani.ru/upload/slide/sl/bermbudg/TermBudg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nfinkubani.ru/upload/slide/sl/bermbudg/TermBudg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704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53</cp:revision>
  <dcterms:created xsi:type="dcterms:W3CDTF">2015-10-21T07:38:07Z</dcterms:created>
  <dcterms:modified xsi:type="dcterms:W3CDTF">2017-05-25T04:22:33Z</dcterms:modified>
</cp:coreProperties>
</file>