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chart29.xml" ContentType="application/vnd.openxmlformats-officedocument.drawingml.char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61" r:id="rId3"/>
    <p:sldId id="266" r:id="rId4"/>
    <p:sldId id="265" r:id="rId5"/>
    <p:sldId id="264" r:id="rId6"/>
    <p:sldId id="263" r:id="rId7"/>
    <p:sldId id="262" r:id="rId8"/>
    <p:sldId id="271" r:id="rId9"/>
    <p:sldId id="270" r:id="rId10"/>
    <p:sldId id="267" r:id="rId11"/>
    <p:sldId id="269" r:id="rId12"/>
    <p:sldId id="268" r:id="rId13"/>
    <p:sldId id="275" r:id="rId14"/>
    <p:sldId id="272" r:id="rId15"/>
    <p:sldId id="273" r:id="rId16"/>
    <p:sldId id="274" r:id="rId17"/>
    <p:sldId id="279" r:id="rId18"/>
    <p:sldId id="276" r:id="rId19"/>
    <p:sldId id="278" r:id="rId20"/>
    <p:sldId id="277" r:id="rId21"/>
    <p:sldId id="283" r:id="rId22"/>
    <p:sldId id="282" r:id="rId23"/>
    <p:sldId id="281" r:id="rId24"/>
    <p:sldId id="286" r:id="rId25"/>
    <p:sldId id="285" r:id="rId26"/>
    <p:sldId id="284" r:id="rId27"/>
    <p:sldId id="280" r:id="rId28"/>
    <p:sldId id="291" r:id="rId29"/>
    <p:sldId id="290" r:id="rId30"/>
    <p:sldId id="287" r:id="rId31"/>
    <p:sldId id="289" r:id="rId32"/>
    <p:sldId id="295" r:id="rId33"/>
    <p:sldId id="296" r:id="rId34"/>
    <p:sldId id="294" r:id="rId35"/>
    <p:sldId id="288" r:id="rId36"/>
    <p:sldId id="293" r:id="rId37"/>
    <p:sldId id="298" r:id="rId38"/>
    <p:sldId id="297" r:id="rId39"/>
    <p:sldId id="300" r:id="rId40"/>
    <p:sldId id="301" r:id="rId41"/>
    <p:sldId id="302" r:id="rId42"/>
    <p:sldId id="307" r:id="rId43"/>
    <p:sldId id="308" r:id="rId44"/>
    <p:sldId id="309" r:id="rId45"/>
    <p:sldId id="304" r:id="rId46"/>
    <p:sldId id="306" r:id="rId47"/>
    <p:sldId id="310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0;&#1079;&#1084;&#1077;&#1085;&#1077;&#1085;&#1080;&#1103;%20&#1074;%20&#1073;&#1102;&#1076;&#1078;&#1077;&#1090;%20&#1074;%202015&#1075;&#1086;&#1076;&#1091;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0;&#1079;&#1084;&#1077;&#1085;&#1077;&#1085;&#1080;&#1103;%20&#1074;%20&#1073;&#1102;&#1076;&#1078;&#1077;&#1090;%20&#1074;%202015&#1075;&#1086;&#1076;&#1091;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Temp\_tc\&#1088;&#1077;&#1096;&#1077;&#1085;&#1080;&#1077;\&#1055;&#1088;&#1080;&#1083;.&#8470;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86;&#1080;%20&#1076;&#1086;&#1082;&#1091;&#1084;&#1077;&#1085;&#1090;&#1099;\&#1044;&#1091;&#1084;&#1072;\&#1080;&#1089;&#1087;&#1086;&#1083;&#1085;&#1077;&#1085;&#1080;&#1077;%20&#1079;&#1072;%202015%20&#1075;&#1086;&#1076;\&#1082;&#1085;&#1080;&#1075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7908017908017916E-2"/>
          <c:y val="0.25241276911655541"/>
          <c:w val="0.85901505901505903"/>
          <c:h val="0.66216275304117089"/>
        </c:manualLayout>
      </c:layout>
      <c:lineChart>
        <c:grouping val="standard"/>
        <c:ser>
          <c:idx val="0"/>
          <c:order val="0"/>
          <c:tx>
            <c:strRef>
              <c:f>'динамика параметров'!$A$7</c:f>
              <c:strCache>
                <c:ptCount val="1"/>
                <c:pt idx="0">
                  <c:v>Доходы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'динамика параметров'!$B$6:$K$6</c:f>
              <c:strCache>
                <c:ptCount val="10"/>
                <c:pt idx="0">
                  <c:v>2006 год</c:v>
                </c:pt>
                <c:pt idx="1">
                  <c:v>2007 год</c:v>
                </c:pt>
                <c:pt idx="2">
                  <c:v>2008 год</c:v>
                </c:pt>
                <c:pt idx="3">
                  <c:v>2009 год</c:v>
                </c:pt>
                <c:pt idx="4">
                  <c:v>2010 год</c:v>
                </c:pt>
                <c:pt idx="5">
                  <c:v>2011 год</c:v>
                </c:pt>
                <c:pt idx="6">
                  <c:v>2012 год</c:v>
                </c:pt>
                <c:pt idx="7">
                  <c:v>2013 год</c:v>
                </c:pt>
                <c:pt idx="8">
                  <c:v>2014 год</c:v>
                </c:pt>
                <c:pt idx="9">
                  <c:v>2015 год</c:v>
                </c:pt>
              </c:strCache>
            </c:strRef>
          </c:cat>
          <c:val>
            <c:numRef>
              <c:f>'динамика параметров'!$B$7:$K$7</c:f>
              <c:numCache>
                <c:formatCode>0</c:formatCode>
                <c:ptCount val="10"/>
                <c:pt idx="0">
                  <c:v>391829.5</c:v>
                </c:pt>
                <c:pt idx="1">
                  <c:v>439544</c:v>
                </c:pt>
                <c:pt idx="2">
                  <c:v>509496</c:v>
                </c:pt>
                <c:pt idx="3">
                  <c:v>507459.5</c:v>
                </c:pt>
                <c:pt idx="4">
                  <c:v>525827</c:v>
                </c:pt>
                <c:pt idx="5">
                  <c:v>569807.80000000005</c:v>
                </c:pt>
                <c:pt idx="6">
                  <c:v>530402.19999999949</c:v>
                </c:pt>
                <c:pt idx="7" formatCode="General">
                  <c:v>612167</c:v>
                </c:pt>
                <c:pt idx="8">
                  <c:v>564497</c:v>
                </c:pt>
                <c:pt idx="9" formatCode="General">
                  <c:v>602648.5</c:v>
                </c:pt>
              </c:numCache>
            </c:numRef>
          </c:val>
        </c:ser>
        <c:ser>
          <c:idx val="1"/>
          <c:order val="1"/>
          <c:tx>
            <c:strRef>
              <c:f>'динамика параметров'!$A$8</c:f>
              <c:strCache>
                <c:ptCount val="1"/>
                <c:pt idx="0">
                  <c:v>Расходы</c:v>
                </c:pt>
              </c:strCache>
            </c:strRef>
          </c:tx>
          <c:spPr>
            <a:ln w="57150">
              <a:prstDash val="dashDot"/>
            </a:ln>
          </c:spPr>
          <c:marker>
            <c:spPr>
              <a:ln w="57150">
                <a:prstDash val="dashDot"/>
              </a:ln>
            </c:spPr>
          </c:marker>
          <c:cat>
            <c:strRef>
              <c:f>'динамика параметров'!$B$6:$K$6</c:f>
              <c:strCache>
                <c:ptCount val="10"/>
                <c:pt idx="0">
                  <c:v>2006 год</c:v>
                </c:pt>
                <c:pt idx="1">
                  <c:v>2007 год</c:v>
                </c:pt>
                <c:pt idx="2">
                  <c:v>2008 год</c:v>
                </c:pt>
                <c:pt idx="3">
                  <c:v>2009 год</c:v>
                </c:pt>
                <c:pt idx="4">
                  <c:v>2010 год</c:v>
                </c:pt>
                <c:pt idx="5">
                  <c:v>2011 год</c:v>
                </c:pt>
                <c:pt idx="6">
                  <c:v>2012 год</c:v>
                </c:pt>
                <c:pt idx="7">
                  <c:v>2013 год</c:v>
                </c:pt>
                <c:pt idx="8">
                  <c:v>2014 год</c:v>
                </c:pt>
                <c:pt idx="9">
                  <c:v>2015 год</c:v>
                </c:pt>
              </c:strCache>
            </c:strRef>
          </c:cat>
          <c:val>
            <c:numRef>
              <c:f>'динамика параметров'!$B$8:$K$8</c:f>
              <c:numCache>
                <c:formatCode>0</c:formatCode>
                <c:ptCount val="10"/>
                <c:pt idx="0">
                  <c:v>378679.5</c:v>
                </c:pt>
                <c:pt idx="1">
                  <c:v>440385</c:v>
                </c:pt>
                <c:pt idx="2">
                  <c:v>495571</c:v>
                </c:pt>
                <c:pt idx="3">
                  <c:v>502003</c:v>
                </c:pt>
                <c:pt idx="4">
                  <c:v>548958.80000000005</c:v>
                </c:pt>
                <c:pt idx="5">
                  <c:v>576132.30000000005</c:v>
                </c:pt>
                <c:pt idx="6">
                  <c:v>531815</c:v>
                </c:pt>
                <c:pt idx="7" formatCode="General">
                  <c:v>606779</c:v>
                </c:pt>
                <c:pt idx="8">
                  <c:v>574824</c:v>
                </c:pt>
                <c:pt idx="9" formatCode="General">
                  <c:v>596597.9</c:v>
                </c:pt>
              </c:numCache>
            </c:numRef>
          </c:val>
        </c:ser>
        <c:marker val="1"/>
        <c:axId val="72782208"/>
        <c:axId val="72784512"/>
      </c:lineChart>
      <c:catAx>
        <c:axId val="727822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72784512"/>
        <c:crosses val="autoZero"/>
        <c:auto val="1"/>
        <c:lblAlgn val="ctr"/>
        <c:lblOffset val="100"/>
      </c:catAx>
      <c:valAx>
        <c:axId val="72784512"/>
        <c:scaling>
          <c:orientation val="minMax"/>
        </c:scaling>
        <c:delete val="1"/>
        <c:axPos val="l"/>
        <c:numFmt formatCode="0" sourceLinked="1"/>
        <c:tickLblPos val="none"/>
        <c:crossAx val="72782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accent4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4">
                    <a:lumMod val="75000"/>
                  </a:schemeClr>
                </a:solidFill>
              </a:rPr>
              <a:t>Дополнительный</a:t>
            </a:r>
            <a:r>
              <a:rPr lang="ru-RU" sz="1400" baseline="0">
                <a:solidFill>
                  <a:schemeClr val="accent4">
                    <a:lumMod val="75000"/>
                  </a:schemeClr>
                </a:solidFill>
              </a:rPr>
              <a:t> норматив отчислений от налога на доходы физических лиц</a:t>
            </a:r>
            <a:endParaRPr lang="ru-RU" sz="1400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3750000000000001"/>
          <c:y val="3.819444444444444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2.2222222222222251E-2"/>
          <c:y val="0.39780110819481018"/>
          <c:w val="0.93888888888888999"/>
          <c:h val="0.48621901428988107"/>
        </c:manualLayout>
      </c:layout>
      <c:bar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доходы!$A$112:$A$116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доходы!$B$112:$B$116</c:f>
              <c:numCache>
                <c:formatCode>0.00%</c:formatCode>
                <c:ptCount val="5"/>
                <c:pt idx="0">
                  <c:v>0.1</c:v>
                </c:pt>
                <c:pt idx="1">
                  <c:v>0.14900000000000005</c:v>
                </c:pt>
                <c:pt idx="2">
                  <c:v>0.17600000000000005</c:v>
                </c:pt>
                <c:pt idx="3">
                  <c:v>0.18700000000000006</c:v>
                </c:pt>
                <c:pt idx="4">
                  <c:v>0.16400000000000001</c:v>
                </c:pt>
              </c:numCache>
            </c:numRef>
          </c:val>
        </c:ser>
        <c:gapWidth val="55"/>
        <c:overlap val="100"/>
        <c:axId val="104656896"/>
        <c:axId val="104658432"/>
      </c:barChart>
      <c:catAx>
        <c:axId val="1046568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4658432"/>
        <c:crosses val="autoZero"/>
        <c:auto val="1"/>
        <c:lblAlgn val="ctr"/>
        <c:lblOffset val="100"/>
      </c:catAx>
      <c:valAx>
        <c:axId val="104658432"/>
        <c:scaling>
          <c:orientation val="minMax"/>
        </c:scaling>
        <c:delete val="1"/>
        <c:axPos val="l"/>
        <c:numFmt formatCode="0.00%" sourceLinked="1"/>
        <c:tickLblPos val="none"/>
        <c:crossAx val="10465689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25400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dLbl>
              <c:idx val="0"/>
              <c:layout>
                <c:manualLayout>
                  <c:x val="-2.7777777777778525E-3"/>
                  <c:y val="-6.018518518518514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доходы!$A$120:$A$121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доходы!$B$120:$B$121</c:f>
              <c:numCache>
                <c:formatCode>0.0</c:formatCode>
                <c:ptCount val="2"/>
                <c:pt idx="0" formatCode="General">
                  <c:v>109596.4</c:v>
                </c:pt>
                <c:pt idx="1">
                  <c:v>108201</c:v>
                </c:pt>
              </c:numCache>
            </c:numRef>
          </c:val>
        </c:ser>
        <c:shape val="cylinder"/>
        <c:axId val="104670720"/>
        <c:axId val="104672256"/>
        <c:axId val="0"/>
      </c:bar3DChart>
      <c:catAx>
        <c:axId val="1046707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4672256"/>
        <c:crosses val="autoZero"/>
        <c:auto val="1"/>
        <c:lblAlgn val="ctr"/>
        <c:lblOffset val="100"/>
      </c:catAx>
      <c:valAx>
        <c:axId val="104672256"/>
        <c:scaling>
          <c:orientation val="minMax"/>
        </c:scaling>
        <c:delete val="1"/>
        <c:axPos val="l"/>
        <c:numFmt formatCode="General" sourceLinked="1"/>
        <c:tickLblPos val="none"/>
        <c:crossAx val="104670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Налог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на добычу полезных ископаемых, тыс. руб.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8061693434330944"/>
          <c:y val="3.6764705882352942E-2"/>
        </c:manualLayout>
      </c:layout>
      <c:spPr>
        <a:noFill/>
        <a:ln w="25400">
          <a:noFill/>
        </a:ln>
      </c:spPr>
    </c:title>
    <c:plotArea>
      <c:layout/>
      <c:lineChart>
        <c:grouping val="standard"/>
        <c:ser>
          <c:idx val="0"/>
          <c:order val="0"/>
          <c:spPr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marker>
            <c:spPr>
              <a:gradFill rotWithShape="1">
                <a:gsLst>
                  <a:gs pos="0">
                    <a:schemeClr val="accent4">
                      <a:tint val="70000"/>
                      <a:satMod val="130000"/>
                    </a:schemeClr>
                  </a:gs>
                  <a:gs pos="43000">
                    <a:schemeClr val="accent4">
                      <a:tint val="44000"/>
                      <a:satMod val="165000"/>
                    </a:schemeClr>
                  </a:gs>
                  <a:gs pos="93000">
                    <a:schemeClr val="accent4">
                      <a:tint val="15000"/>
                      <a:satMod val="165000"/>
                    </a:schemeClr>
                  </a:gs>
                  <a:gs pos="100000">
                    <a:schemeClr val="accent4">
                      <a:tint val="5000"/>
                      <a:satMod val="25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 w="9525" cap="flat" cmpd="sng" algn="ctr">
                <a:solidFill>
                  <a:schemeClr val="accent4">
                    <a:shade val="50000"/>
                    <a:satMod val="103000"/>
                  </a:schemeClr>
                </a:solidFill>
                <a:prstDash val="solid"/>
              </a:ln>
              <a:effectLst>
                <a:outerShdw blurRad="57150" dist="38100" dir="5400000" algn="ctr" rotWithShape="0">
                  <a:schemeClr val="accent4">
                    <a:shade val="9000"/>
                    <a:satMod val="105000"/>
                    <a:alpha val="48000"/>
                  </a:schemeClr>
                </a:outerShdw>
              </a:effectLst>
            </c:spPr>
          </c:marker>
          <c:dLbls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15775,</a:t>
                    </a:r>
                    <a:r>
                      <a:rPr lang="ru-RU" smtClean="0"/>
                      <a:t>3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доходы!$B$131:$B$138</c:f>
              <c:strCache>
                <c:ptCount val="8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  <c:pt idx="6">
                  <c:v>2014 год</c:v>
                </c:pt>
                <c:pt idx="7">
                  <c:v>2015 год</c:v>
                </c:pt>
              </c:strCache>
            </c:strRef>
          </c:cat>
          <c:val>
            <c:numRef>
              <c:f>доходы!$C$131:$C$138</c:f>
              <c:numCache>
                <c:formatCode>0.0</c:formatCode>
                <c:ptCount val="8"/>
                <c:pt idx="0">
                  <c:v>2650.6</c:v>
                </c:pt>
                <c:pt idx="1">
                  <c:v>3737.7</c:v>
                </c:pt>
                <c:pt idx="2">
                  <c:v>6468.2</c:v>
                </c:pt>
                <c:pt idx="3">
                  <c:v>9239</c:v>
                </c:pt>
                <c:pt idx="4">
                  <c:v>11181.7</c:v>
                </c:pt>
                <c:pt idx="5">
                  <c:v>7447.3</c:v>
                </c:pt>
                <c:pt idx="6">
                  <c:v>9059.7000000000007</c:v>
                </c:pt>
                <c:pt idx="7">
                  <c:v>15775</c:v>
                </c:pt>
              </c:numCache>
            </c:numRef>
          </c:val>
        </c:ser>
        <c:marker val="1"/>
        <c:axId val="104947072"/>
        <c:axId val="104965248"/>
      </c:lineChart>
      <c:catAx>
        <c:axId val="1049470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4965248"/>
        <c:crosses val="autoZero"/>
        <c:auto val="1"/>
        <c:lblAlgn val="ctr"/>
        <c:lblOffset val="100"/>
      </c:catAx>
      <c:valAx>
        <c:axId val="104965248"/>
        <c:scaling>
          <c:orientation val="minMax"/>
        </c:scaling>
        <c:delete val="1"/>
        <c:axPos val="l"/>
        <c:numFmt formatCode="0.0" sourceLinked="1"/>
        <c:tickLblPos val="none"/>
        <c:crossAx val="10494707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Объем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добычи золота в 2008-2015 годах, кг.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2638888888888888"/>
          <c:y val="3.8194444444444448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доходы!$M$141:$T$141</c:f>
              <c:strCache>
                <c:ptCount val="8"/>
                <c:pt idx="0">
                  <c:v>Отчет 2008 год </c:v>
                </c:pt>
                <c:pt idx="1">
                  <c:v>Отчет 2009 год</c:v>
                </c:pt>
                <c:pt idx="2">
                  <c:v>Отчет 2010 год</c:v>
                </c:pt>
                <c:pt idx="3">
                  <c:v>Отчет 2011 год</c:v>
                </c:pt>
                <c:pt idx="4">
                  <c:v>Отчет 2012 год</c:v>
                </c:pt>
                <c:pt idx="5">
                  <c:v>Отчет 2013 год</c:v>
                </c:pt>
                <c:pt idx="6">
                  <c:v>Отчет 2014 год</c:v>
                </c:pt>
                <c:pt idx="7">
                  <c:v>Отчет 2015 год</c:v>
                </c:pt>
              </c:strCache>
            </c:strRef>
          </c:cat>
          <c:val>
            <c:numRef>
              <c:f>доходы!$M$142:$T$142</c:f>
              <c:numCache>
                <c:formatCode>General</c:formatCode>
                <c:ptCount val="8"/>
                <c:pt idx="0">
                  <c:v>143.6</c:v>
                </c:pt>
                <c:pt idx="1">
                  <c:v>159.9</c:v>
                </c:pt>
                <c:pt idx="2">
                  <c:v>231.6</c:v>
                </c:pt>
                <c:pt idx="3">
                  <c:v>344</c:v>
                </c:pt>
                <c:pt idx="4">
                  <c:v>427</c:v>
                </c:pt>
                <c:pt idx="5">
                  <c:v>357</c:v>
                </c:pt>
                <c:pt idx="6">
                  <c:v>369</c:v>
                </c:pt>
                <c:pt idx="7">
                  <c:v>502</c:v>
                </c:pt>
              </c:numCache>
            </c:numRef>
          </c:val>
        </c:ser>
        <c:axId val="107361024"/>
        <c:axId val="107362560"/>
      </c:barChart>
      <c:catAx>
        <c:axId val="1073610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7362560"/>
        <c:crosses val="autoZero"/>
        <c:auto val="1"/>
        <c:lblAlgn val="ctr"/>
        <c:lblOffset val="100"/>
      </c:catAx>
      <c:valAx>
        <c:axId val="107362560"/>
        <c:scaling>
          <c:orientation val="minMax"/>
        </c:scaling>
        <c:delete val="1"/>
        <c:axPos val="l"/>
        <c:numFmt formatCode="General" sourceLinked="1"/>
        <c:tickLblPos val="none"/>
        <c:crossAx val="10736102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Стоимость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1 кг золота, в рублях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5208333333333468"/>
          <c:y val="3.606557377049180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0555555555555582E-2"/>
          <c:y val="3.1864031701919612E-3"/>
          <c:w val="0.93888888888889288"/>
          <c:h val="0.7410730276362516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доходы!$M$135:$T$135</c:f>
              <c:strCache>
                <c:ptCount val="8"/>
                <c:pt idx="0">
                  <c:v>Отчет 2008 год </c:v>
                </c:pt>
                <c:pt idx="1">
                  <c:v>Отчет 2009 год</c:v>
                </c:pt>
                <c:pt idx="2">
                  <c:v>Отчет 2010 год</c:v>
                </c:pt>
                <c:pt idx="3">
                  <c:v>Отчет 2011 год</c:v>
                </c:pt>
                <c:pt idx="4">
                  <c:v>Отчет 2012 год</c:v>
                </c:pt>
                <c:pt idx="5">
                  <c:v>Отчет 2013 год</c:v>
                </c:pt>
                <c:pt idx="6">
                  <c:v>Отчет 2014 год</c:v>
                </c:pt>
                <c:pt idx="7">
                  <c:v>Отчет 2015 год</c:v>
                </c:pt>
              </c:strCache>
            </c:strRef>
          </c:cat>
          <c:val>
            <c:numRef>
              <c:f>доходы!$M$136:$T$136</c:f>
              <c:numCache>
                <c:formatCode>0</c:formatCode>
                <c:ptCount val="8"/>
                <c:pt idx="0">
                  <c:v>653.41225626740948</c:v>
                </c:pt>
                <c:pt idx="1">
                  <c:v>827.8298936835522</c:v>
                </c:pt>
                <c:pt idx="2">
                  <c:v>1099.5250431778929</c:v>
                </c:pt>
                <c:pt idx="3">
                  <c:v>1702.9651162790697</c:v>
                </c:pt>
                <c:pt idx="4">
                  <c:v>1923.5831381733012</c:v>
                </c:pt>
                <c:pt idx="5">
                  <c:v>1500</c:v>
                </c:pt>
                <c:pt idx="6">
                  <c:v>1447</c:v>
                </c:pt>
                <c:pt idx="7" formatCode="General">
                  <c:v>1847</c:v>
                </c:pt>
              </c:numCache>
            </c:numRef>
          </c:val>
        </c:ser>
        <c:axId val="107407232"/>
        <c:axId val="107408768"/>
      </c:barChart>
      <c:catAx>
        <c:axId val="1074072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7408768"/>
        <c:crosses val="autoZero"/>
        <c:auto val="1"/>
        <c:lblAlgn val="ctr"/>
        <c:lblOffset val="100"/>
      </c:catAx>
      <c:valAx>
        <c:axId val="107408768"/>
        <c:scaling>
          <c:orientation val="minMax"/>
        </c:scaling>
        <c:delete val="1"/>
        <c:axPos val="l"/>
        <c:numFmt formatCode="0" sourceLinked="1"/>
        <c:tickLblPos val="none"/>
        <c:crossAx val="10740723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Налоги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на совокупный доход, тыс.руб.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7500000000000004"/>
          <c:y val="3.437500000000001E-2"/>
        </c:manualLayout>
      </c:layout>
      <c:spPr>
        <a:noFill/>
        <a:ln w="25400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1238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,0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доходы!$B$165:$B$166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доходы!$C$165:$C$166</c:f>
              <c:numCache>
                <c:formatCode>0.0</c:formatCode>
                <c:ptCount val="2"/>
                <c:pt idx="0" formatCode="0.00">
                  <c:v>11448.199999999995</c:v>
                </c:pt>
                <c:pt idx="1">
                  <c:v>12388</c:v>
                </c:pt>
              </c:numCache>
            </c:numRef>
          </c:val>
        </c:ser>
        <c:gapWidth val="55"/>
        <c:gapDepth val="55"/>
        <c:shape val="cylinder"/>
        <c:axId val="107514496"/>
        <c:axId val="107536768"/>
        <c:axId val="0"/>
      </c:bar3DChart>
      <c:catAx>
        <c:axId val="1075144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7536768"/>
        <c:crosses val="autoZero"/>
        <c:auto val="1"/>
        <c:lblAlgn val="ctr"/>
        <c:lblOffset val="100"/>
      </c:catAx>
      <c:valAx>
        <c:axId val="107536768"/>
        <c:scaling>
          <c:orientation val="minMax"/>
        </c:scaling>
        <c:delete val="1"/>
        <c:axPos val="l"/>
        <c:numFmt formatCode="0.00" sourceLinked="1"/>
        <c:tickLblPos val="none"/>
        <c:crossAx val="107514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Структура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налогов на совокупный доход в 2015 году, %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8.0555555555555602E-2"/>
          <c:y val="4.0607354829884416E-2"/>
        </c:manualLayout>
      </c:layout>
      <c:spPr>
        <a:noFill/>
        <a:ln w="25400">
          <a:noFill/>
        </a:ln>
      </c:spPr>
    </c:title>
    <c:plotArea>
      <c:layout/>
      <c:pieChart>
        <c:varyColors val="1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explosion val="26"/>
          <c:dLbls>
            <c:dLbl>
              <c:idx val="0"/>
              <c:layout>
                <c:manualLayout>
                  <c:x val="-0.41051902887139097"/>
                  <c:y val="-7.87121828144118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>
                      <a:solidFill>
                        <a:schemeClr val="accent4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-0.12905205599300087"/>
                  <c:y val="0.1559021787866583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4501006124234476"/>
                  <c:y val="0.1646771717570884"/>
                </c:manualLayout>
              </c:layout>
              <c:showCatName val="1"/>
              <c:showPercent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доходы!$A$173:$A$175</c:f>
              <c:strCache>
                <c:ptCount val="3"/>
                <c:pt idx="0">
                  <c:v>Единый налог на вмененный доход для отдельных видов деятельности</c:v>
                </c:pt>
                <c:pt idx="1">
                  <c:v>Единый сельскохозяйственный налог</c:v>
                </c:pt>
                <c:pt idx="2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доходы!$B$173:$B$175</c:f>
              <c:numCache>
                <c:formatCode>0.0</c:formatCode>
                <c:ptCount val="3"/>
                <c:pt idx="0">
                  <c:v>12004</c:v>
                </c:pt>
                <c:pt idx="1">
                  <c:v>142</c:v>
                </c:pt>
                <c:pt idx="2">
                  <c:v>242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Единый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налог на вмененнный доход для отдельных видов деятельности, тыс. руб.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6176470588235409"/>
          <c:y val="3.8194444444444448E-2"/>
        </c:manualLayout>
      </c:layout>
      <c:spPr>
        <a:noFill/>
        <a:ln w="25400">
          <a:noFill/>
        </a:ln>
      </c:spPr>
    </c:title>
    <c:plotArea>
      <c:layout/>
      <c:lineChart>
        <c:grouping val="standard"/>
        <c:ser>
          <c:idx val="0"/>
          <c:order val="0"/>
          <c:spPr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marker>
            <c:symbol val="diamond"/>
            <c:size val="7"/>
            <c:spPr>
              <a:gradFill rotWithShape="1">
                <a:gsLst>
                  <a:gs pos="0">
                    <a:schemeClr val="accent4">
                      <a:tint val="70000"/>
                      <a:satMod val="130000"/>
                    </a:schemeClr>
                  </a:gs>
                  <a:gs pos="43000">
                    <a:schemeClr val="accent4">
                      <a:tint val="44000"/>
                      <a:satMod val="165000"/>
                    </a:schemeClr>
                  </a:gs>
                  <a:gs pos="93000">
                    <a:schemeClr val="accent4">
                      <a:tint val="15000"/>
                      <a:satMod val="165000"/>
                    </a:schemeClr>
                  </a:gs>
                  <a:gs pos="100000">
                    <a:schemeClr val="accent4">
                      <a:tint val="5000"/>
                      <a:satMod val="250000"/>
                    </a:schemeClr>
                  </a:gs>
                </a:gsLst>
                <a:path path="circle">
                  <a:fillToRect l="50000" t="130000" r="50000" b="-30000"/>
                </a:path>
              </a:gradFill>
              <a:ln w="9525" cap="flat" cmpd="sng" algn="ctr">
                <a:solidFill>
                  <a:schemeClr val="accent4">
                    <a:shade val="50000"/>
                    <a:satMod val="103000"/>
                  </a:schemeClr>
                </a:solidFill>
                <a:prstDash val="solid"/>
              </a:ln>
              <a:effectLst>
                <a:outerShdw blurRad="57150" dist="38100" dir="5400000" algn="ctr" rotWithShape="0">
                  <a:schemeClr val="accent4">
                    <a:shade val="9000"/>
                    <a:satMod val="105000"/>
                    <a:alpha val="48000"/>
                  </a:schemeClr>
                </a:outerShdw>
              </a:effectLst>
            </c:spPr>
          </c:marker>
          <c:dLbls>
            <c:dLbl>
              <c:idx val="0"/>
              <c:layout>
                <c:manualLayout>
                  <c:x val="-2.1863961855477957E-2"/>
                  <c:y val="0.12037037037037036"/>
                </c:manualLayout>
              </c:layout>
              <c:showVal val="1"/>
            </c:dLbl>
            <c:dLbl>
              <c:idx val="1"/>
              <c:layout>
                <c:manualLayout>
                  <c:x val="-1.8948766941414251E-2"/>
                  <c:y val="0.11574074074074087"/>
                </c:manualLayout>
              </c:layout>
              <c:showVal val="1"/>
            </c:dLbl>
            <c:dLbl>
              <c:idx val="2"/>
              <c:layout>
                <c:manualLayout>
                  <c:x val="-2.477915676954168E-2"/>
                  <c:y val="0.13425925925925916"/>
                </c:manualLayout>
              </c:layout>
              <c:showVal val="1"/>
            </c:dLbl>
            <c:dLbl>
              <c:idx val="3"/>
              <c:layout>
                <c:manualLayout>
                  <c:x val="-4.6643118625019596E-2"/>
                  <c:y val="0.1111111111111111"/>
                </c:manualLayout>
              </c:layout>
              <c:showVal val="1"/>
            </c:dLbl>
            <c:dLbl>
              <c:idx val="4"/>
              <c:layout>
                <c:manualLayout>
                  <c:x val="-2.6236754226573553E-2"/>
                  <c:y val="9.7222222222222168E-2"/>
                </c:manualLayout>
              </c:layout>
              <c:showVal val="1"/>
            </c:dLbl>
            <c:dLbl>
              <c:idx val="5"/>
              <c:layout>
                <c:manualLayout>
                  <c:x val="-2.3321559312509798E-2"/>
                  <c:y val="7.8703703703703734E-2"/>
                </c:manualLayout>
              </c:layout>
              <c:showVal val="1"/>
            </c:dLbl>
            <c:dLbl>
              <c:idx val="6"/>
              <c:layout>
                <c:manualLayout>
                  <c:x val="-2.9151949140637266E-2"/>
                  <c:y val="9.7222222222222224E-2"/>
                </c:manualLayout>
              </c:layout>
              <c:showVal val="1"/>
            </c:dLbl>
            <c:dLbl>
              <c:idx val="7"/>
              <c:layout>
                <c:manualLayout>
                  <c:x val="-1.6033572027350503E-2"/>
                  <c:y val="0.111111111111111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12004,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доходы!$B$187:$B$194</c:f>
              <c:strCache>
                <c:ptCount val="8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  <c:pt idx="6">
                  <c:v>2014 год</c:v>
                </c:pt>
                <c:pt idx="7">
                  <c:v>2015 год</c:v>
                </c:pt>
              </c:strCache>
            </c:strRef>
          </c:cat>
          <c:val>
            <c:numRef>
              <c:f>доходы!$C$187:$C$194</c:f>
              <c:numCache>
                <c:formatCode>0.0</c:formatCode>
                <c:ptCount val="8"/>
                <c:pt idx="0">
                  <c:v>5316</c:v>
                </c:pt>
                <c:pt idx="1">
                  <c:v>5244.3</c:v>
                </c:pt>
                <c:pt idx="2">
                  <c:v>6276.6</c:v>
                </c:pt>
                <c:pt idx="3">
                  <c:v>6968.7</c:v>
                </c:pt>
                <c:pt idx="4">
                  <c:v>7926.4</c:v>
                </c:pt>
                <c:pt idx="5">
                  <c:v>9980.99</c:v>
                </c:pt>
                <c:pt idx="6">
                  <c:v>11075.4</c:v>
                </c:pt>
                <c:pt idx="7">
                  <c:v>12004</c:v>
                </c:pt>
              </c:numCache>
            </c:numRef>
          </c:val>
        </c:ser>
        <c:marker val="1"/>
        <c:axId val="48632192"/>
        <c:axId val="109702144"/>
      </c:lineChart>
      <c:catAx>
        <c:axId val="48632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9702144"/>
        <c:crosses val="autoZero"/>
        <c:auto val="1"/>
        <c:lblAlgn val="ctr"/>
        <c:lblOffset val="100"/>
      </c:catAx>
      <c:valAx>
        <c:axId val="109702144"/>
        <c:scaling>
          <c:orientation val="minMax"/>
        </c:scaling>
        <c:delete val="1"/>
        <c:axPos val="l"/>
        <c:numFmt formatCode="0.0" sourceLinked="1"/>
        <c:tickLblPos val="none"/>
        <c:crossAx val="48632192"/>
        <c:crosses val="autoZero"/>
        <c:crossBetween val="between"/>
      </c:valAx>
      <c:spPr>
        <a:ln w="57150"/>
      </c:spPr>
    </c:plotArea>
    <c:plotVisOnly val="1"/>
    <c:dispBlanksAs val="gap"/>
  </c:chart>
  <c:spPr>
    <a:ln>
      <a:noFill/>
    </a:ln>
  </c:sp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percentStacked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12004,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доходы!$B$193:$B$194</c:f>
              <c:strCache>
                <c:ptCount val="2"/>
                <c:pt idx="0">
                  <c:v>2014 год</c:v>
                </c:pt>
                <c:pt idx="1">
                  <c:v>2015 год</c:v>
                </c:pt>
              </c:strCache>
            </c:strRef>
          </c:cat>
          <c:val>
            <c:numRef>
              <c:f>доходы!$C$193:$C$194</c:f>
              <c:numCache>
                <c:formatCode>0.0</c:formatCode>
                <c:ptCount val="2"/>
                <c:pt idx="0">
                  <c:v>11075.4</c:v>
                </c:pt>
                <c:pt idx="1">
                  <c:v>12004</c:v>
                </c:pt>
              </c:numCache>
            </c:numRef>
          </c:val>
        </c:ser>
        <c:shape val="cylinder"/>
        <c:axId val="48674304"/>
        <c:axId val="48675840"/>
        <c:axId val="0"/>
      </c:bar3DChart>
      <c:catAx>
        <c:axId val="48674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48675840"/>
        <c:crosses val="autoZero"/>
        <c:auto val="1"/>
        <c:lblAlgn val="ctr"/>
        <c:lblOffset val="100"/>
      </c:catAx>
      <c:valAx>
        <c:axId val="48675840"/>
        <c:scaling>
          <c:orientation val="minMax"/>
        </c:scaling>
        <c:delete val="1"/>
        <c:axPos val="l"/>
        <c:numFmt formatCode="0%" sourceLinked="1"/>
        <c:tickLblPos val="none"/>
        <c:crossAx val="48674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000">
                <a:solidFill>
                  <a:schemeClr val="accent4">
                    <a:lumMod val="75000"/>
                  </a:schemeClr>
                </a:solidFill>
              </a:rPr>
              <a:t>Структура</a:t>
            </a:r>
            <a:r>
              <a:rPr lang="ru-RU" sz="2000" baseline="0">
                <a:solidFill>
                  <a:schemeClr val="accent4">
                    <a:lumMod val="75000"/>
                  </a:schemeClr>
                </a:solidFill>
              </a:rPr>
              <a:t> неналоговых доходов бюджета района в 2015 году, %</a:t>
            </a:r>
            <a:endParaRPr lang="ru-RU" sz="2000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4890282131661442"/>
          <c:y val="3.1674208144796392E-2"/>
        </c:manualLayout>
      </c:layout>
      <c:spPr>
        <a:noFill/>
        <a:ln w="25400">
          <a:noFill/>
        </a:ln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8784680490046558E-4"/>
                  <c:y val="0.3548354177875368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6.2315160574444902E-4"/>
                  <c:y val="-0.28925765426812738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3.4020611575756976E-2"/>
                  <c:y val="-4.420935127058289E-2"/>
                </c:manualLayout>
              </c:layout>
              <c:showCatName val="1"/>
              <c:showPercent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неналоговые!$A$18:$A$23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неналоговые!$B$18:$B$23</c:f>
              <c:numCache>
                <c:formatCode>0.00</c:formatCode>
                <c:ptCount val="6"/>
                <c:pt idx="0">
                  <c:v>5728</c:v>
                </c:pt>
                <c:pt idx="1">
                  <c:v>1160</c:v>
                </c:pt>
                <c:pt idx="2">
                  <c:v>186</c:v>
                </c:pt>
                <c:pt idx="3">
                  <c:v>2594</c:v>
                </c:pt>
                <c:pt idx="4">
                  <c:v>1634</c:v>
                </c:pt>
                <c:pt idx="5">
                  <c:v>-240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Объем</a:t>
            </a:r>
            <a:r>
              <a:rPr lang="ru-RU" sz="2400" baseline="0" dirty="0">
                <a:solidFill>
                  <a:schemeClr val="accent3">
                    <a:lumMod val="50000"/>
                  </a:schemeClr>
                </a:solidFill>
              </a:rPr>
              <a:t> доходов бюджета в 2015 году, тыс. руб.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5384615384615549"/>
          <c:y val="3.282828282828283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3524741511732847E-2"/>
          <c:y val="0.1201153168573455"/>
          <c:w val="0.95044168646091665"/>
          <c:h val="0.83133146988551943"/>
        </c:manualLayout>
      </c:layout>
      <c:barChart>
        <c:barDir val="col"/>
        <c:grouping val="clustered"/>
        <c:ser>
          <c:idx val="0"/>
          <c:order val="0"/>
          <c:tx>
            <c:strRef>
              <c:f>параметры!$A$24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shade val="25000"/>
                    <a:satMod val="250000"/>
                  </a:schemeClr>
                </a:gs>
                <a:gs pos="68000">
                  <a:schemeClr val="accent4">
                    <a:tint val="86000"/>
                    <a:satMod val="115000"/>
                  </a:schemeClr>
                </a:gs>
                <a:gs pos="100000">
                  <a:schemeClr val="accent4">
                    <a:tint val="50000"/>
                    <a:satMod val="15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  <a:scene3d>
              <a:camera prst="orthographicFront" fov="0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000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параметры!$B$23:$D$23</c:f>
              <c:strCache>
                <c:ptCount val="3"/>
                <c:pt idx="0">
                  <c:v>Утвержденный бюджет</c:v>
                </c:pt>
                <c:pt idx="1">
                  <c:v>Уточненный бюджет</c:v>
                </c:pt>
                <c:pt idx="2">
                  <c:v>Исполнение</c:v>
                </c:pt>
              </c:strCache>
            </c:strRef>
          </c:cat>
          <c:val>
            <c:numRef>
              <c:f>параметры!$B$24:$D$24</c:f>
              <c:numCache>
                <c:formatCode>General</c:formatCode>
                <c:ptCount val="3"/>
                <c:pt idx="0" formatCode="0.0">
                  <c:v>558343.5</c:v>
                </c:pt>
                <c:pt idx="1">
                  <c:v>615680.5</c:v>
                </c:pt>
                <c:pt idx="2">
                  <c:v>602648.5</c:v>
                </c:pt>
              </c:numCache>
            </c:numRef>
          </c:val>
        </c:ser>
        <c:axId val="76315264"/>
        <c:axId val="83890560"/>
      </c:barChart>
      <c:catAx>
        <c:axId val="763152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  <c:crossAx val="83890560"/>
        <c:crosses val="autoZero"/>
        <c:auto val="1"/>
        <c:lblAlgn val="ctr"/>
        <c:lblOffset val="100"/>
      </c:catAx>
      <c:valAx>
        <c:axId val="83890560"/>
        <c:scaling>
          <c:orientation val="minMax"/>
        </c:scaling>
        <c:delete val="1"/>
        <c:axPos val="l"/>
        <c:numFmt formatCode="0.0" sourceLinked="1"/>
        <c:tickLblPos val="none"/>
        <c:crossAx val="76315264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</a:rPr>
              <a:t>Динамика</a:t>
            </a:r>
            <a:r>
              <a:rPr lang="ru-RU" sz="2400" baseline="0">
                <a:solidFill>
                  <a:schemeClr val="accent4">
                    <a:lumMod val="75000"/>
                  </a:schemeClr>
                </a:solidFill>
              </a:rPr>
              <a:t> поступления неналоговых доходов в 2008-2015 годах, тыс. руб.</a:t>
            </a:r>
            <a:endParaRPr lang="ru-RU" sz="2400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2083333333333333"/>
          <c:y val="3.8194444444444448E-2"/>
        </c:manualLayout>
      </c:layout>
      <c:spPr>
        <a:noFill/>
        <a:ln w="25400">
          <a:noFill/>
        </a:ln>
      </c:spPr>
    </c:title>
    <c:plotArea>
      <c:layout/>
      <c:lineChart>
        <c:grouping val="standard"/>
        <c:ser>
          <c:idx val="0"/>
          <c:order val="0"/>
          <c:tx>
            <c:strRef>
              <c:f>неналоговые!$A$7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ln w="57150">
              <a:solidFill>
                <a:schemeClr val="accent4">
                  <a:lumMod val="75000"/>
                </a:schemeClr>
              </a:solidFill>
            </a:ln>
          </c:spPr>
          <c:marker>
            <c:spPr>
              <a:ln w="57150">
                <a:solidFill>
                  <a:schemeClr val="accent4">
                    <a:lumMod val="75000"/>
                  </a:schemeClr>
                </a:solidFill>
              </a:ln>
            </c:spPr>
          </c:marker>
          <c:dLbls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11062,</a:t>
                    </a:r>
                    <a:r>
                      <a:rPr lang="ru-RU" smtClean="0"/>
                      <a:t>1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неналоговые!$B$6:$I$6</c:f>
              <c:strCache>
                <c:ptCount val="8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  <c:pt idx="6">
                  <c:v>2014 год</c:v>
                </c:pt>
                <c:pt idx="7">
                  <c:v>2015 год</c:v>
                </c:pt>
              </c:strCache>
            </c:strRef>
          </c:cat>
          <c:val>
            <c:numRef>
              <c:f>неналоговые!$B$7:$I$7</c:f>
              <c:numCache>
                <c:formatCode>General</c:formatCode>
                <c:ptCount val="8"/>
                <c:pt idx="0">
                  <c:v>22226.6</c:v>
                </c:pt>
                <c:pt idx="1">
                  <c:v>29781.69999999999</c:v>
                </c:pt>
                <c:pt idx="2">
                  <c:v>25444.1</c:v>
                </c:pt>
                <c:pt idx="3">
                  <c:v>26200.1</c:v>
                </c:pt>
                <c:pt idx="4">
                  <c:v>10723.199999999995</c:v>
                </c:pt>
                <c:pt idx="5" formatCode="0.0">
                  <c:v>11983.61</c:v>
                </c:pt>
                <c:pt idx="6" formatCode="0.0">
                  <c:v>12351.599999999995</c:v>
                </c:pt>
                <c:pt idx="7" formatCode="0.0">
                  <c:v>11062</c:v>
                </c:pt>
              </c:numCache>
            </c:numRef>
          </c:val>
        </c:ser>
        <c:marker val="1"/>
        <c:axId val="46256128"/>
        <c:axId val="46257664"/>
      </c:lineChart>
      <c:catAx>
        <c:axId val="46256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46257664"/>
        <c:crosses val="autoZero"/>
        <c:auto val="1"/>
        <c:lblAlgn val="ctr"/>
        <c:lblOffset val="100"/>
      </c:catAx>
      <c:valAx>
        <c:axId val="46257664"/>
        <c:scaling>
          <c:orientation val="minMax"/>
        </c:scaling>
        <c:delete val="1"/>
        <c:axPos val="l"/>
        <c:numFmt formatCode="General" sourceLinked="1"/>
        <c:tickLblPos val="none"/>
        <c:crossAx val="46256128"/>
        <c:crosses val="autoZero"/>
        <c:crossBetween val="between"/>
      </c:valAx>
    </c:plotArea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недоимка!$A$7</c:f>
              <c:strCache>
                <c:ptCount val="1"/>
                <c:pt idx="0">
                  <c:v>Всего по району:</c:v>
                </c:pt>
              </c:strCache>
            </c:strRef>
          </c:tx>
          <c:spPr>
            <a:ln w="57150">
              <a:solidFill>
                <a:schemeClr val="accent5">
                  <a:lumMod val="50000"/>
                </a:schemeClr>
              </a:solidFill>
            </a:ln>
          </c:spPr>
          <c:marker>
            <c:spPr>
              <a:ln w="57150">
                <a:solidFill>
                  <a:schemeClr val="accent5">
                    <a:lumMod val="50000"/>
                  </a:schemeClr>
                </a:solidFill>
              </a:ln>
            </c:spPr>
          </c:marker>
          <c:dLbls>
            <c:txPr>
              <a:bodyPr/>
              <a:lstStyle/>
              <a:p>
                <a:pPr>
                  <a:defRPr sz="12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недоимка!$B$6:$G$6</c:f>
              <c:strCache>
                <c:ptCount val="6"/>
                <c:pt idx="0">
                  <c:v>на 01.01.2011</c:v>
                </c:pt>
                <c:pt idx="1">
                  <c:v>на 01.01.2012</c:v>
                </c:pt>
                <c:pt idx="2">
                  <c:v>на 01.01.2013</c:v>
                </c:pt>
                <c:pt idx="3">
                  <c:v>на 01.01.2014</c:v>
                </c:pt>
                <c:pt idx="4">
                  <c:v>на 01.01.2015</c:v>
                </c:pt>
                <c:pt idx="5">
                  <c:v>на 01.01.2016</c:v>
                </c:pt>
              </c:strCache>
            </c:strRef>
          </c:cat>
          <c:val>
            <c:numRef>
              <c:f>недоимка!$B$7:$G$7</c:f>
              <c:numCache>
                <c:formatCode>General</c:formatCode>
                <c:ptCount val="6"/>
                <c:pt idx="0">
                  <c:v>12121.7</c:v>
                </c:pt>
                <c:pt idx="1">
                  <c:v>6226.7</c:v>
                </c:pt>
                <c:pt idx="2">
                  <c:v>14775.7</c:v>
                </c:pt>
                <c:pt idx="3">
                  <c:v>4356</c:v>
                </c:pt>
                <c:pt idx="4">
                  <c:v>14371.499999999993</c:v>
                </c:pt>
                <c:pt idx="5">
                  <c:v>14927.4</c:v>
                </c:pt>
              </c:numCache>
            </c:numRef>
          </c:val>
        </c:ser>
        <c:marker val="1"/>
        <c:axId val="49010176"/>
        <c:axId val="49011712"/>
      </c:lineChart>
      <c:catAx>
        <c:axId val="49010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49011712"/>
        <c:crosses val="autoZero"/>
        <c:auto val="1"/>
        <c:lblAlgn val="ctr"/>
        <c:lblOffset val="100"/>
      </c:catAx>
      <c:valAx>
        <c:axId val="490117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9010176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недоимка!$B$6</c:f>
              <c:strCache>
                <c:ptCount val="1"/>
                <c:pt idx="0">
                  <c:v>на 01.01.2011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недоимка!$B$7:$B$14</c:f>
              <c:numCache>
                <c:formatCode>General</c:formatCode>
                <c:ptCount val="8"/>
                <c:pt idx="0">
                  <c:v>12121.7</c:v>
                </c:pt>
                <c:pt idx="2">
                  <c:v>2633.8</c:v>
                </c:pt>
                <c:pt idx="3">
                  <c:v>507.3</c:v>
                </c:pt>
                <c:pt idx="4">
                  <c:v>569.20000000000005</c:v>
                </c:pt>
                <c:pt idx="5">
                  <c:v>6297.5</c:v>
                </c:pt>
                <c:pt idx="7">
                  <c:v>2113.9</c:v>
                </c:pt>
              </c:numCache>
            </c:numRef>
          </c:val>
        </c:ser>
        <c:ser>
          <c:idx val="1"/>
          <c:order val="1"/>
          <c:tx>
            <c:strRef>
              <c:f>недоимка!$C$6</c:f>
              <c:strCache>
                <c:ptCount val="1"/>
                <c:pt idx="0">
                  <c:v>на 01.01.2012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недоимка!$C$7:$C$14</c:f>
              <c:numCache>
                <c:formatCode>General</c:formatCode>
                <c:ptCount val="8"/>
                <c:pt idx="0">
                  <c:v>6226.7</c:v>
                </c:pt>
                <c:pt idx="2">
                  <c:v>676.3</c:v>
                </c:pt>
                <c:pt idx="3">
                  <c:v>409.3</c:v>
                </c:pt>
                <c:pt idx="4">
                  <c:v>768.7</c:v>
                </c:pt>
                <c:pt idx="5">
                  <c:v>4266.8</c:v>
                </c:pt>
                <c:pt idx="7">
                  <c:v>105.6</c:v>
                </c:pt>
              </c:numCache>
            </c:numRef>
          </c:val>
        </c:ser>
        <c:ser>
          <c:idx val="2"/>
          <c:order val="2"/>
          <c:tx>
            <c:strRef>
              <c:f>недоимка!$D$6</c:f>
              <c:strCache>
                <c:ptCount val="1"/>
                <c:pt idx="0">
                  <c:v>на 01.01.2013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недоимка!$D$7:$D$14</c:f>
              <c:numCache>
                <c:formatCode>General</c:formatCode>
                <c:ptCount val="8"/>
                <c:pt idx="0">
                  <c:v>14775.7</c:v>
                </c:pt>
                <c:pt idx="2">
                  <c:v>10603.7</c:v>
                </c:pt>
                <c:pt idx="3">
                  <c:v>404.4</c:v>
                </c:pt>
                <c:pt idx="4">
                  <c:v>498.1</c:v>
                </c:pt>
                <c:pt idx="5">
                  <c:v>3240.8</c:v>
                </c:pt>
                <c:pt idx="6">
                  <c:v>17.899999999999999</c:v>
                </c:pt>
                <c:pt idx="7">
                  <c:v>10.8</c:v>
                </c:pt>
              </c:numCache>
            </c:numRef>
          </c:val>
        </c:ser>
        <c:ser>
          <c:idx val="3"/>
          <c:order val="3"/>
          <c:tx>
            <c:strRef>
              <c:f>недоимка!$E$6</c:f>
              <c:strCache>
                <c:ptCount val="1"/>
                <c:pt idx="0">
                  <c:v>на 01.01.2014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недоимка!$E$7:$E$14</c:f>
              <c:numCache>
                <c:formatCode>General</c:formatCode>
                <c:ptCount val="8"/>
                <c:pt idx="0">
                  <c:v>4356</c:v>
                </c:pt>
                <c:pt idx="2">
                  <c:v>734.1</c:v>
                </c:pt>
                <c:pt idx="3">
                  <c:v>331.2</c:v>
                </c:pt>
                <c:pt idx="4">
                  <c:v>813.9</c:v>
                </c:pt>
                <c:pt idx="5">
                  <c:v>2448</c:v>
                </c:pt>
                <c:pt idx="6">
                  <c:v>4.5</c:v>
                </c:pt>
                <c:pt idx="7">
                  <c:v>24.3</c:v>
                </c:pt>
              </c:numCache>
            </c:numRef>
          </c:val>
        </c:ser>
        <c:ser>
          <c:idx val="4"/>
          <c:order val="4"/>
          <c:tx>
            <c:strRef>
              <c:f>недоимка!$F$6</c:f>
              <c:strCache>
                <c:ptCount val="1"/>
                <c:pt idx="0">
                  <c:v>на 01.01.2015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недоимка!$F$7:$F$14</c:f>
              <c:numCache>
                <c:formatCode>General</c:formatCode>
                <c:ptCount val="8"/>
                <c:pt idx="0">
                  <c:v>14371.499999999993</c:v>
                </c:pt>
                <c:pt idx="2">
                  <c:v>9217.2999999999956</c:v>
                </c:pt>
                <c:pt idx="3">
                  <c:v>469</c:v>
                </c:pt>
                <c:pt idx="4">
                  <c:v>1447.9</c:v>
                </c:pt>
                <c:pt idx="5">
                  <c:v>3146.5</c:v>
                </c:pt>
                <c:pt idx="6">
                  <c:v>81</c:v>
                </c:pt>
                <c:pt idx="7">
                  <c:v>9.8000000000000007</c:v>
                </c:pt>
              </c:numCache>
            </c:numRef>
          </c:val>
        </c:ser>
        <c:ser>
          <c:idx val="5"/>
          <c:order val="5"/>
          <c:tx>
            <c:strRef>
              <c:f>недоимка!$G$6</c:f>
              <c:strCache>
                <c:ptCount val="1"/>
                <c:pt idx="0">
                  <c:v>на 01.01.2016</c:v>
                </c:pt>
              </c:strCache>
            </c:strRef>
          </c:tx>
          <c:cat>
            <c:strRef>
              <c:f>недоимка!$A$7:$A$14</c:f>
              <c:strCache>
                <c:ptCount val="8"/>
                <c:pt idx="0">
                  <c:v>Всего по району:</c:v>
                </c:pt>
                <c:pt idx="1">
                  <c:v>в том числе:</c:v>
                </c:pt>
                <c:pt idx="2">
                  <c:v>налог на доходы физических лиц</c:v>
                </c:pt>
                <c:pt idx="3">
                  <c:v>налог на вмененный доход</c:v>
                </c:pt>
                <c:pt idx="4">
                  <c:v>налог на имущество физических лиц</c:v>
                </c:pt>
                <c:pt idx="5">
                  <c:v>земельный налог </c:v>
                </c:pt>
                <c:pt idx="6">
                  <c:v>платежи за пользование природными ресурсами</c:v>
                </c:pt>
                <c:pt idx="7">
                  <c:v>прочие налоги и сборы</c:v>
                </c:pt>
              </c:strCache>
            </c:strRef>
          </c:cat>
          <c:val>
            <c:numRef>
              <c:f>недоимка!$G$7:$G$14</c:f>
              <c:numCache>
                <c:formatCode>General</c:formatCode>
                <c:ptCount val="8"/>
                <c:pt idx="0">
                  <c:v>14927.4</c:v>
                </c:pt>
                <c:pt idx="2">
                  <c:v>8579.7999999999956</c:v>
                </c:pt>
                <c:pt idx="3">
                  <c:v>432.4</c:v>
                </c:pt>
                <c:pt idx="4">
                  <c:v>1577.5</c:v>
                </c:pt>
                <c:pt idx="5">
                  <c:v>4263.8</c:v>
                </c:pt>
                <c:pt idx="6">
                  <c:v>61.8</c:v>
                </c:pt>
                <c:pt idx="7">
                  <c:v>12.1</c:v>
                </c:pt>
              </c:numCache>
            </c:numRef>
          </c:val>
        </c:ser>
        <c:shape val="box"/>
        <c:axId val="70351104"/>
        <c:axId val="70373376"/>
        <c:axId val="0"/>
      </c:bar3DChart>
      <c:catAx>
        <c:axId val="703511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70373376"/>
        <c:crosses val="autoZero"/>
        <c:auto val="1"/>
        <c:lblAlgn val="ctr"/>
        <c:lblOffset val="100"/>
      </c:catAx>
      <c:valAx>
        <c:axId val="70373376"/>
        <c:scaling>
          <c:orientation val="minMax"/>
        </c:scaling>
        <c:delete val="1"/>
        <c:axPos val="l"/>
        <c:numFmt formatCode="General" sourceLinked="1"/>
        <c:tickLblPos val="none"/>
        <c:crossAx val="70351104"/>
        <c:crosses val="autoZero"/>
        <c:crossBetween val="between"/>
      </c:valAx>
    </c:plotArea>
    <c:legend>
      <c:legendPos val="r"/>
      <c:txPr>
        <a:bodyPr/>
        <a:lstStyle/>
        <a:p>
          <a:pPr>
            <a:defRPr>
              <a:solidFill>
                <a:schemeClr val="accent4">
                  <a:lumMod val="75000"/>
                </a:schemeClr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Безвозмездные поступления из краевого бюджета,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тыс. руб.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</c:title>
    <c:view3D>
      <c:rotX val="0"/>
      <c:rotY val="0"/>
      <c:perspective val="10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безвозмездные!$A$21</c:f>
              <c:strCache>
                <c:ptCount val="1"/>
                <c:pt idx="0">
                  <c:v>Безвозмездные поступления из краевого бюджета всего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безвозмездные!$B$19:$F$20</c:f>
              <c:strCache>
                <c:ptCount val="5"/>
                <c:pt idx="0">
                  <c:v>Исполнение 2011</c:v>
                </c:pt>
                <c:pt idx="1">
                  <c:v>Исполнение 2012</c:v>
                </c:pt>
                <c:pt idx="2">
                  <c:v>Исполнение 2013</c:v>
                </c:pt>
                <c:pt idx="3">
                  <c:v>Исполнение 2014</c:v>
                </c:pt>
                <c:pt idx="4">
                  <c:v>Исполнение 2015</c:v>
                </c:pt>
              </c:strCache>
            </c:strRef>
          </c:cat>
          <c:val>
            <c:numRef>
              <c:f>безвозмездные!$B$21:$F$21</c:f>
              <c:numCache>
                <c:formatCode>#,##0.00</c:formatCode>
                <c:ptCount val="5"/>
                <c:pt idx="0">
                  <c:v>408960.7</c:v>
                </c:pt>
                <c:pt idx="1">
                  <c:v>354975.5</c:v>
                </c:pt>
                <c:pt idx="2">
                  <c:v>410054</c:v>
                </c:pt>
                <c:pt idx="3">
                  <c:v>417680.4</c:v>
                </c:pt>
                <c:pt idx="4">
                  <c:v>440455.8</c:v>
                </c:pt>
              </c:numCache>
            </c:numRef>
          </c:val>
        </c:ser>
        <c:shape val="cylinder"/>
        <c:axId val="49086848"/>
        <c:axId val="49088384"/>
        <c:axId val="0"/>
      </c:bar3DChart>
      <c:catAx>
        <c:axId val="4908684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49088384"/>
        <c:crosses val="autoZero"/>
        <c:auto val="1"/>
        <c:lblAlgn val="ctr"/>
        <c:lblOffset val="100"/>
      </c:catAx>
      <c:valAx>
        <c:axId val="49088384"/>
        <c:scaling>
          <c:orientation val="minMax"/>
        </c:scaling>
        <c:delete val="1"/>
        <c:axPos val="l"/>
        <c:numFmt formatCode="#,##0.00" sourceLinked="1"/>
        <c:tickLblPos val="none"/>
        <c:crossAx val="49086848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Структура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безвозмездных перечислений из краевого бюджета в 2015 году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безвозмездные!$B$27</c:f>
              <c:strCache>
                <c:ptCount val="1"/>
                <c:pt idx="0">
                  <c:v>2015 год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explosion val="25"/>
          <c:dLbls>
            <c:txPr>
              <a:bodyPr/>
              <a:lstStyle/>
              <a:p>
                <a:pPr>
                  <a:defRPr sz="12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безвозмездные!$A$28:$A$31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</c:v>
                </c:pt>
              </c:strCache>
            </c:strRef>
          </c:cat>
          <c:val>
            <c:numRef>
              <c:f>безвозмездные!$B$28:$B$31</c:f>
              <c:numCache>
                <c:formatCode>General</c:formatCode>
                <c:ptCount val="4"/>
                <c:pt idx="0" formatCode="0.0">
                  <c:v>54854.7</c:v>
                </c:pt>
                <c:pt idx="1">
                  <c:v>32656.1</c:v>
                </c:pt>
                <c:pt idx="2">
                  <c:v>349303.8</c:v>
                </c:pt>
                <c:pt idx="3">
                  <c:v>3641.2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noFill/>
    <a:ln>
      <a:noFill/>
    </a:ln>
  </c:sp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</a:rPr>
              <a:t>Объем</a:t>
            </a:r>
            <a:r>
              <a:rPr lang="ru-RU" sz="2400" baseline="0">
                <a:solidFill>
                  <a:schemeClr val="accent4">
                    <a:lumMod val="75000"/>
                  </a:schemeClr>
                </a:solidFill>
              </a:rPr>
              <a:t> расходов бюджета в 2015 году, тыс. руб.</a:t>
            </a:r>
            <a:endParaRPr lang="ru-RU" sz="2400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3541666666666671"/>
          <c:y val="3.8194444444444448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параметры!$A$28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параметры!$B$27:$D$27</c:f>
              <c:strCache>
                <c:ptCount val="3"/>
                <c:pt idx="0">
                  <c:v>Утвержденный бюджет</c:v>
                </c:pt>
                <c:pt idx="1">
                  <c:v>Уточненный бюджет</c:v>
                </c:pt>
                <c:pt idx="2">
                  <c:v>Исполнение</c:v>
                </c:pt>
              </c:strCache>
            </c:strRef>
          </c:cat>
          <c:val>
            <c:numRef>
              <c:f>параметры!$B$28:$D$28</c:f>
              <c:numCache>
                <c:formatCode>0.0</c:formatCode>
                <c:ptCount val="3"/>
                <c:pt idx="0">
                  <c:v>558343.5</c:v>
                </c:pt>
                <c:pt idx="1">
                  <c:v>615023</c:v>
                </c:pt>
                <c:pt idx="2">
                  <c:v>596597.80000000005</c:v>
                </c:pt>
              </c:numCache>
            </c:numRef>
          </c:val>
        </c:ser>
        <c:axId val="49168384"/>
        <c:axId val="49169920"/>
      </c:barChart>
      <c:catAx>
        <c:axId val="49168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49169920"/>
        <c:crosses val="autoZero"/>
        <c:auto val="1"/>
        <c:lblAlgn val="ctr"/>
        <c:lblOffset val="100"/>
      </c:catAx>
      <c:valAx>
        <c:axId val="49169920"/>
        <c:scaling>
          <c:orientation val="minMax"/>
        </c:scaling>
        <c:delete val="1"/>
        <c:axPos val="l"/>
        <c:numFmt formatCode="0.0" sourceLinked="1"/>
        <c:tickLblPos val="none"/>
        <c:crossAx val="49168384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 sz="20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000">
                <a:solidFill>
                  <a:schemeClr val="accent4">
                    <a:lumMod val="75000"/>
                  </a:schemeClr>
                </a:solidFill>
              </a:rPr>
              <a:t>Уточнение плана по расходам бюджета муниципального района "Карымский район" в 2015году</a:t>
            </a:r>
          </a:p>
        </c:rich>
      </c:tx>
      <c:layout>
        <c:manualLayout>
          <c:xMode val="edge"/>
          <c:yMode val="edge"/>
          <c:x val="0.13041312934515858"/>
          <c:y val="1.1628744547309154E-2"/>
        </c:manualLayout>
      </c:layout>
    </c:title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clustered"/>
        <c:ser>
          <c:idx val="0"/>
          <c:order val="0"/>
          <c:tx>
            <c:strRef>
              <c:f>Лист3!$B$36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Лист3!$C$35:$H$35</c:f>
              <c:strCache>
                <c:ptCount val="5"/>
                <c:pt idx="0">
                  <c:v>Решение о бюджете №189 от 24.12.2014</c:v>
                </c:pt>
                <c:pt idx="1">
                  <c:v>Решение о внесении изменений №216 от 23.04.2015</c:v>
                </c:pt>
                <c:pt idx="2">
                  <c:v>Решение о внесении изменений №229 от 18.06.2015</c:v>
                </c:pt>
                <c:pt idx="3">
                  <c:v>Решение о внесении изменений №244 от 15.10.2015</c:v>
                </c:pt>
                <c:pt idx="4">
                  <c:v>Решение о внесении изменений №264 от 24.12.2015</c:v>
                </c:pt>
              </c:strCache>
            </c:strRef>
          </c:cat>
          <c:val>
            <c:numRef>
              <c:f>Лист3!$C$36:$H$36</c:f>
              <c:numCache>
                <c:formatCode>#,##0.0</c:formatCode>
                <c:ptCount val="6"/>
                <c:pt idx="0">
                  <c:v>558343.5</c:v>
                </c:pt>
                <c:pt idx="1">
                  <c:v>578850.5</c:v>
                </c:pt>
                <c:pt idx="2">
                  <c:v>565556.6</c:v>
                </c:pt>
                <c:pt idx="3">
                  <c:v>568336.6</c:v>
                </c:pt>
                <c:pt idx="4">
                  <c:v>611246.69999999949</c:v>
                </c:pt>
              </c:numCache>
            </c:numRef>
          </c:val>
        </c:ser>
        <c:shape val="cylinder"/>
        <c:axId val="49203072"/>
        <c:axId val="49204608"/>
        <c:axId val="0"/>
      </c:bar3DChart>
      <c:catAx>
        <c:axId val="492030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49204608"/>
        <c:crosses val="autoZero"/>
        <c:auto val="1"/>
        <c:lblAlgn val="ctr"/>
        <c:lblOffset val="100"/>
      </c:catAx>
      <c:valAx>
        <c:axId val="49204608"/>
        <c:scaling>
          <c:orientation val="minMax"/>
        </c:scaling>
        <c:delete val="1"/>
        <c:axPos val="b"/>
        <c:numFmt formatCode="#,##0.0" sourceLinked="1"/>
        <c:tickLblPos val="none"/>
        <c:crossAx val="49203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tx>
            <c:strRef>
              <c:f>Лист1!$F$24</c:f>
              <c:strCache>
                <c:ptCount val="1"/>
                <c:pt idx="0">
                  <c:v>федеральный бюджет</c:v>
                </c:pt>
              </c:strCache>
            </c:strRef>
          </c:tx>
          <c:spPr>
            <a:ln w="57150">
              <a:solidFill>
                <a:schemeClr val="accent6">
                  <a:lumMod val="75000"/>
                </a:schemeClr>
              </a:solidFill>
            </a:ln>
          </c:spPr>
          <c:marker>
            <c:spPr>
              <a:ln w="57150"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strRef>
              <c:f>Лист1!$G$23:$L$23</c:f>
              <c:strCache>
                <c:ptCount val="6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</c:strCache>
            </c:strRef>
          </c:cat>
          <c:val>
            <c:numRef>
              <c:f>Лист1!$G$24:$L$24</c:f>
              <c:numCache>
                <c:formatCode>0.0</c:formatCode>
                <c:ptCount val="6"/>
                <c:pt idx="0">
                  <c:v>32420.6</c:v>
                </c:pt>
                <c:pt idx="1">
                  <c:v>19538.5</c:v>
                </c:pt>
                <c:pt idx="2">
                  <c:v>38173.300000000003</c:v>
                </c:pt>
                <c:pt idx="3">
                  <c:v>18041.8</c:v>
                </c:pt>
                <c:pt idx="4" formatCode="General">
                  <c:v>3653.6</c:v>
                </c:pt>
                <c:pt idx="5">
                  <c:v>3653.6</c:v>
                </c:pt>
              </c:numCache>
            </c:numRef>
          </c:val>
        </c:ser>
        <c:ser>
          <c:idx val="1"/>
          <c:order val="1"/>
          <c:tx>
            <c:strRef>
              <c:f>Лист1!$F$25</c:f>
              <c:strCache>
                <c:ptCount val="1"/>
                <c:pt idx="0">
                  <c:v>краевой бюджет</c:v>
                </c:pt>
              </c:strCache>
            </c:strRef>
          </c:tx>
          <c:spPr>
            <a:ln w="57150" cmpd="thinThick">
              <a:solidFill>
                <a:schemeClr val="accent5">
                  <a:lumMod val="50000"/>
                </a:schemeClr>
              </a:solidFill>
            </a:ln>
          </c:spPr>
          <c:marker>
            <c:spPr>
              <a:ln w="57150">
                <a:solidFill>
                  <a:schemeClr val="accent5">
                    <a:lumMod val="50000"/>
                  </a:schemeClr>
                </a:solidFill>
              </a:ln>
            </c:spPr>
          </c:marker>
          <c:cat>
            <c:strRef>
              <c:f>Лист1!$G$23:$L$23</c:f>
              <c:strCache>
                <c:ptCount val="6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</c:strCache>
            </c:strRef>
          </c:cat>
          <c:val>
            <c:numRef>
              <c:f>Лист1!$G$25:$L$25</c:f>
              <c:numCache>
                <c:formatCode>0.0</c:formatCode>
                <c:ptCount val="6"/>
                <c:pt idx="0">
                  <c:v>220554.8</c:v>
                </c:pt>
                <c:pt idx="1">
                  <c:v>230933.6</c:v>
                </c:pt>
                <c:pt idx="2">
                  <c:v>244807.3</c:v>
                </c:pt>
                <c:pt idx="3">
                  <c:v>330530</c:v>
                </c:pt>
                <c:pt idx="4" formatCode="General">
                  <c:v>378254.9</c:v>
                </c:pt>
                <c:pt idx="5">
                  <c:v>378254.9</c:v>
                </c:pt>
              </c:numCache>
            </c:numRef>
          </c:val>
        </c:ser>
        <c:ser>
          <c:idx val="2"/>
          <c:order val="2"/>
          <c:tx>
            <c:strRef>
              <c:f>Лист1!$F$26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ln w="57150">
              <a:solidFill>
                <a:schemeClr val="accent4">
                  <a:lumMod val="75000"/>
                </a:schemeClr>
              </a:solidFill>
              <a:prstDash val="lgDash"/>
            </a:ln>
          </c:spPr>
          <c:marker>
            <c:spPr>
              <a:ln w="57150">
                <a:solidFill>
                  <a:schemeClr val="accent4">
                    <a:lumMod val="75000"/>
                  </a:schemeClr>
                </a:solidFill>
                <a:prstDash val="lgDash"/>
              </a:ln>
            </c:spPr>
          </c:marker>
          <c:cat>
            <c:strRef>
              <c:f>Лист1!$G$23:$L$23</c:f>
              <c:strCache>
                <c:ptCount val="6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</c:strCache>
            </c:strRef>
          </c:cat>
          <c:val>
            <c:numRef>
              <c:f>Лист1!$G$26:$L$26</c:f>
              <c:numCache>
                <c:formatCode>0.0</c:formatCode>
                <c:ptCount val="6"/>
                <c:pt idx="0">
                  <c:v>295983.40000000002</c:v>
                </c:pt>
                <c:pt idx="1">
                  <c:v>325660.2</c:v>
                </c:pt>
                <c:pt idx="2">
                  <c:v>248834.4</c:v>
                </c:pt>
                <c:pt idx="3">
                  <c:v>258207.4</c:v>
                </c:pt>
                <c:pt idx="4" formatCode="General">
                  <c:v>214689.30000000005</c:v>
                </c:pt>
                <c:pt idx="5">
                  <c:v>214689.4</c:v>
                </c:pt>
              </c:numCache>
            </c:numRef>
          </c:val>
        </c:ser>
        <c:marker val="1"/>
        <c:axId val="49267072"/>
        <c:axId val="49268992"/>
      </c:lineChart>
      <c:catAx>
        <c:axId val="49267072"/>
        <c:scaling>
          <c:orientation val="minMax"/>
        </c:scaling>
        <c:axPos val="b"/>
        <c:tickLblPos val="nextTo"/>
        <c:crossAx val="49268992"/>
        <c:crosses val="autoZero"/>
        <c:auto val="1"/>
        <c:lblAlgn val="ctr"/>
        <c:lblOffset val="100"/>
      </c:catAx>
      <c:valAx>
        <c:axId val="49268992"/>
        <c:scaling>
          <c:orientation val="minMax"/>
        </c:scaling>
        <c:delete val="1"/>
        <c:axPos val="l"/>
        <c:numFmt formatCode="0.0" sourceLinked="1"/>
        <c:tickLblPos val="none"/>
        <c:crossAx val="49267072"/>
        <c:crosses val="autoZero"/>
        <c:crossBetween val="between"/>
      </c:valAx>
    </c:plotArea>
    <c:legend>
      <c:legendPos val="r"/>
      <c:txPr>
        <a:bodyPr/>
        <a:lstStyle/>
        <a:p>
          <a:pPr>
            <a:defRPr sz="1100">
              <a:solidFill>
                <a:schemeClr val="accent4">
                  <a:lumMod val="75000"/>
                </a:schemeClr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/>
              <a:t>Сравнительный анализ расходов бюджета в разрезе источников финансирования за 2010-2015 годы</a:t>
            </a:r>
          </a:p>
        </c:rich>
      </c:tx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Лист1!$F$24</c:f>
              <c:strCache>
                <c:ptCount val="1"/>
                <c:pt idx="0">
                  <c:v>федеральный бюджет</c:v>
                </c:pt>
              </c:strCache>
            </c:strRef>
          </c:tx>
          <c:cat>
            <c:strRef>
              <c:f>Лист1!$G$23:$L$23</c:f>
              <c:strCache>
                <c:ptCount val="6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</c:strCache>
            </c:strRef>
          </c:cat>
          <c:val>
            <c:numRef>
              <c:f>Лист1!$G$24:$L$24</c:f>
              <c:numCache>
                <c:formatCode>0.0</c:formatCode>
                <c:ptCount val="6"/>
                <c:pt idx="0">
                  <c:v>32420.6</c:v>
                </c:pt>
                <c:pt idx="1">
                  <c:v>19538.5</c:v>
                </c:pt>
                <c:pt idx="2">
                  <c:v>38173.300000000003</c:v>
                </c:pt>
                <c:pt idx="3">
                  <c:v>18041.8</c:v>
                </c:pt>
                <c:pt idx="4" formatCode="General">
                  <c:v>18143.5</c:v>
                </c:pt>
                <c:pt idx="5">
                  <c:v>3653.6</c:v>
                </c:pt>
              </c:numCache>
            </c:numRef>
          </c:val>
        </c:ser>
        <c:ser>
          <c:idx val="1"/>
          <c:order val="1"/>
          <c:tx>
            <c:strRef>
              <c:f>Лист1!$F$25</c:f>
              <c:strCache>
                <c:ptCount val="1"/>
                <c:pt idx="0">
                  <c:v>краевой бюджет</c:v>
                </c:pt>
              </c:strCache>
            </c:strRef>
          </c:tx>
          <c:cat>
            <c:strRef>
              <c:f>Лист1!$G$23:$L$23</c:f>
              <c:strCache>
                <c:ptCount val="6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</c:strCache>
            </c:strRef>
          </c:cat>
          <c:val>
            <c:numRef>
              <c:f>Лист1!$G$25:$L$25</c:f>
              <c:numCache>
                <c:formatCode>0.0</c:formatCode>
                <c:ptCount val="6"/>
                <c:pt idx="0">
                  <c:v>220554.8</c:v>
                </c:pt>
                <c:pt idx="1">
                  <c:v>230933.6</c:v>
                </c:pt>
                <c:pt idx="2">
                  <c:v>244807.3</c:v>
                </c:pt>
                <c:pt idx="3">
                  <c:v>330530</c:v>
                </c:pt>
                <c:pt idx="4" formatCode="General">
                  <c:v>362930</c:v>
                </c:pt>
                <c:pt idx="5">
                  <c:v>378254.9</c:v>
                </c:pt>
              </c:numCache>
            </c:numRef>
          </c:val>
        </c:ser>
        <c:ser>
          <c:idx val="2"/>
          <c:order val="2"/>
          <c:tx>
            <c:strRef>
              <c:f>Лист1!$F$26</c:f>
              <c:strCache>
                <c:ptCount val="1"/>
                <c:pt idx="0">
                  <c:v>местный бюджет</c:v>
                </c:pt>
              </c:strCache>
            </c:strRef>
          </c:tx>
          <c:cat>
            <c:strRef>
              <c:f>Лист1!$G$23:$L$23</c:f>
              <c:strCache>
                <c:ptCount val="6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  <c:pt idx="5">
                  <c:v>2015 год</c:v>
                </c:pt>
              </c:strCache>
            </c:strRef>
          </c:cat>
          <c:val>
            <c:numRef>
              <c:f>Лист1!$G$26:$L$26</c:f>
              <c:numCache>
                <c:formatCode>0.0</c:formatCode>
                <c:ptCount val="6"/>
                <c:pt idx="0">
                  <c:v>295983.40000000002</c:v>
                </c:pt>
                <c:pt idx="1">
                  <c:v>325660.2</c:v>
                </c:pt>
                <c:pt idx="2">
                  <c:v>248834.4</c:v>
                </c:pt>
                <c:pt idx="3">
                  <c:v>258207.4</c:v>
                </c:pt>
                <c:pt idx="4" formatCode="General">
                  <c:v>193750.40000000002</c:v>
                </c:pt>
                <c:pt idx="5">
                  <c:v>214689.4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49356160"/>
        <c:axId val="49366144"/>
        <c:axId val="0"/>
      </c:bar3DChart>
      <c:catAx>
        <c:axId val="49356160"/>
        <c:scaling>
          <c:orientation val="minMax"/>
        </c:scaling>
        <c:axPos val="b"/>
        <c:numFmt formatCode="General" sourceLinked="1"/>
        <c:majorTickMark val="none"/>
        <c:tickLblPos val="nextTo"/>
        <c:crossAx val="49366144"/>
        <c:crosses val="autoZero"/>
        <c:auto val="1"/>
        <c:lblAlgn val="ctr"/>
        <c:lblOffset val="100"/>
      </c:catAx>
      <c:valAx>
        <c:axId val="4936614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49356160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700" dirty="0"/>
              <a:t>Функциональная</a:t>
            </a:r>
            <a:r>
              <a:rPr lang="ru-RU" sz="1700" baseline="0" dirty="0"/>
              <a:t> структура расходов бюджета района за 2015 год</a:t>
            </a:r>
            <a:endParaRPr lang="ru-RU" sz="1700" dirty="0"/>
          </a:p>
        </c:rich>
      </c:tx>
    </c:title>
    <c:plotArea>
      <c:layout>
        <c:manualLayout>
          <c:layoutTarget val="inner"/>
          <c:xMode val="edge"/>
          <c:yMode val="edge"/>
          <c:x val="0.17914540660793796"/>
          <c:y val="0.12670174599825987"/>
          <c:w val="0.61735010473091056"/>
          <c:h val="0.85319171777418035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4.1583116781062184E-2"/>
                  <c:y val="0.15258916300186381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1651839949129417"/>
                  <c:y val="-3.7651871390070278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8.0298101475626465E-2"/>
                  <c:y val="3.963354883165291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12044732157131592"/>
                  <c:y val="0.10304722696229759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0.18927436246921081"/>
                  <c:y val="-5.9450323247479389E-3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.33553182437723733"/>
                  <c:y val="-0.15853419532661173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8784046578383798"/>
                  <c:y val="-8.1248775104888468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3.4580846030657843E-2"/>
                  <c:y val="-7.506328884805561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функциональная!$A$23:$A$31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Обслуживание муниципального долга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функциональная!$B$23:$B$31</c:f>
              <c:numCache>
                <c:formatCode>#,##0.00</c:formatCode>
                <c:ptCount val="9"/>
                <c:pt idx="0">
                  <c:v>42577.8</c:v>
                </c:pt>
                <c:pt idx="1">
                  <c:v>1455.5</c:v>
                </c:pt>
                <c:pt idx="2">
                  <c:v>8915.7999999999956</c:v>
                </c:pt>
                <c:pt idx="3">
                  <c:v>457245.5</c:v>
                </c:pt>
                <c:pt idx="4">
                  <c:v>1738.9</c:v>
                </c:pt>
                <c:pt idx="5">
                  <c:v>16909</c:v>
                </c:pt>
                <c:pt idx="6">
                  <c:v>218.8</c:v>
                </c:pt>
                <c:pt idx="7">
                  <c:v>1081.7</c:v>
                </c:pt>
                <c:pt idx="8">
                  <c:v>66454.8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</a:rPr>
              <a:t>Уточнение</a:t>
            </a:r>
            <a:r>
              <a:rPr lang="ru-RU" sz="2400" baseline="0">
                <a:solidFill>
                  <a:schemeClr val="accent4">
                    <a:lumMod val="75000"/>
                  </a:schemeClr>
                </a:solidFill>
              </a:rPr>
              <a:t> плана по доходам бюджета муниципального района "Карымский</a:t>
            </a:r>
            <a:r>
              <a:rPr lang="en-US" sz="2400" baseline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aseline="0">
                <a:solidFill>
                  <a:schemeClr val="accent4">
                    <a:lumMod val="75000"/>
                  </a:schemeClr>
                </a:solidFill>
              </a:rPr>
              <a:t>район" в 2015 году</a:t>
            </a:r>
            <a:endParaRPr lang="ru-RU" sz="2400">
              <a:solidFill>
                <a:schemeClr val="accent4">
                  <a:lumMod val="75000"/>
                </a:schemeClr>
              </a:solidFill>
            </a:endParaRPr>
          </a:p>
        </c:rich>
      </c:tx>
      <c:layout/>
    </c:title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Лист3!$B$4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Лист3!$C$3:$H$3</c:f>
              <c:strCache>
                <c:ptCount val="5"/>
                <c:pt idx="0">
                  <c:v>Решение о бюджете №189 от 24.12.2014</c:v>
                </c:pt>
                <c:pt idx="1">
                  <c:v>Решение о внесении изменений №216 от 23.04.2015</c:v>
                </c:pt>
                <c:pt idx="2">
                  <c:v>Решение о внесении изменений №229 от 18.06.2015</c:v>
                </c:pt>
                <c:pt idx="3">
                  <c:v>Решение о внесении изменений №244 от 15.10.2015</c:v>
                </c:pt>
                <c:pt idx="4">
                  <c:v>Решение о внесении изменений №264 от 24.12.2015</c:v>
                </c:pt>
              </c:strCache>
            </c:strRef>
          </c:cat>
          <c:val>
            <c:numRef>
              <c:f>Лист3!$C$4:$H$4</c:f>
              <c:numCache>
                <c:formatCode>#,##0.0</c:formatCode>
                <c:ptCount val="6"/>
                <c:pt idx="0">
                  <c:v>558343.5</c:v>
                </c:pt>
                <c:pt idx="1">
                  <c:v>578850.5</c:v>
                </c:pt>
                <c:pt idx="2">
                  <c:v>565656.6</c:v>
                </c:pt>
                <c:pt idx="3">
                  <c:v>564814.1</c:v>
                </c:pt>
                <c:pt idx="4">
                  <c:v>611904.19999999949</c:v>
                </c:pt>
              </c:numCache>
            </c:numRef>
          </c:val>
        </c:ser>
        <c:shape val="cylinder"/>
        <c:axId val="88820352"/>
        <c:axId val="89040768"/>
        <c:axId val="0"/>
      </c:bar3DChart>
      <c:catAx>
        <c:axId val="888203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89040768"/>
        <c:crosses val="autoZero"/>
        <c:auto val="1"/>
        <c:lblAlgn val="ctr"/>
        <c:lblOffset val="100"/>
      </c:catAx>
      <c:valAx>
        <c:axId val="89040768"/>
        <c:scaling>
          <c:orientation val="minMax"/>
        </c:scaling>
        <c:delete val="1"/>
        <c:axPos val="b"/>
        <c:numFmt formatCode="#,##0.0" sourceLinked="1"/>
        <c:tickLblPos val="none"/>
        <c:crossAx val="88820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2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200">
                <a:solidFill>
                  <a:schemeClr val="accent4">
                    <a:lumMod val="75000"/>
                  </a:schemeClr>
                </a:solidFill>
              </a:rPr>
              <a:t>Структура</a:t>
            </a:r>
            <a:r>
              <a:rPr lang="ru-RU" sz="2200" baseline="0">
                <a:solidFill>
                  <a:schemeClr val="accent4">
                    <a:lumMod val="75000"/>
                  </a:schemeClr>
                </a:solidFill>
              </a:rPr>
              <a:t> расходов бюджета района в 2015 году, %</a:t>
            </a:r>
            <a:endParaRPr lang="ru-RU" sz="2200">
              <a:solidFill>
                <a:schemeClr val="accent4">
                  <a:lumMod val="75000"/>
                </a:schemeClr>
              </a:solidFill>
            </a:endParaRPr>
          </a:p>
        </c:rich>
      </c:tx>
    </c:title>
    <c:plotArea>
      <c:layout/>
      <c:pieChart>
        <c:varyColors val="1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explosion val="25"/>
          <c:dLbls>
            <c:txPr>
              <a:bodyPr/>
              <a:lstStyle/>
              <a:p>
                <a:pPr>
                  <a:defRPr sz="18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функциональная!$A$44:$A$45</c:f>
              <c:strCache>
                <c:ptCount val="2"/>
                <c:pt idx="0">
                  <c:v>Социальная сфера</c:v>
                </c:pt>
                <c:pt idx="1">
                  <c:v>Прочие расходы</c:v>
                </c:pt>
              </c:strCache>
            </c:strRef>
          </c:cat>
          <c:val>
            <c:numRef>
              <c:f>функциональная!$B$44:$B$45</c:f>
              <c:numCache>
                <c:formatCode>#,##0.00</c:formatCode>
                <c:ptCount val="2"/>
                <c:pt idx="0">
                  <c:v>476112.2</c:v>
                </c:pt>
                <c:pt idx="1">
                  <c:v>120485.6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Расходы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бюджета района по КОСГУ за 2015 год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</c:title>
    <c:plotArea>
      <c:layout>
        <c:manualLayout>
          <c:layoutTarget val="inner"/>
          <c:xMode val="edge"/>
          <c:yMode val="edge"/>
          <c:x val="0.19462725407607645"/>
          <c:y val="0.18849825021872274"/>
          <c:w val="0.56380849751108542"/>
          <c:h val="0.73406838728492252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4.2728176117547895E-2"/>
                  <c:y val="-0.1711309223217622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5.5948650860998761E-2"/>
                  <c:y val="0.17194522578299395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КОСГУ!$A$47:$A$55</c:f>
              <c:strCache>
                <c:ptCount val="9"/>
                <c:pt idx="0">
                  <c:v>Оплата труда и начисления на выплаты по оплате труда</c:v>
                </c:pt>
                <c:pt idx="1">
                  <c:v>Оплата работ, услуг</c:v>
                </c:pt>
                <c:pt idx="2">
                  <c:v>Обслуживание государственного (муниципального) долга</c:v>
                </c:pt>
                <c:pt idx="3">
                  <c:v>Безвозмездные перечисления организациям</c:v>
                </c:pt>
                <c:pt idx="4">
                  <c:v>Безвозмездные перечисления бюджетам</c:v>
                </c:pt>
                <c:pt idx="5">
                  <c:v>Социальное обеспечение</c:v>
                </c:pt>
                <c:pt idx="6">
                  <c:v>Прочие расходы</c:v>
                </c:pt>
                <c:pt idx="7">
                  <c:v>Увеличение стоимости основных средств</c:v>
                </c:pt>
                <c:pt idx="8">
                  <c:v>Увеличение стоимости материальных запасов</c:v>
                </c:pt>
              </c:strCache>
            </c:strRef>
          </c:cat>
          <c:val>
            <c:numRef>
              <c:f>КОСГУ!$B$47:$B$55</c:f>
              <c:numCache>
                <c:formatCode>0.00</c:formatCode>
                <c:ptCount val="9"/>
                <c:pt idx="0">
                  <c:v>412472.2</c:v>
                </c:pt>
                <c:pt idx="1">
                  <c:v>70046</c:v>
                </c:pt>
                <c:pt idx="2">
                  <c:v>1081.8</c:v>
                </c:pt>
                <c:pt idx="3">
                  <c:v>312.39999999999986</c:v>
                </c:pt>
                <c:pt idx="4">
                  <c:v>66454.8</c:v>
                </c:pt>
                <c:pt idx="5">
                  <c:v>15951.8</c:v>
                </c:pt>
                <c:pt idx="6">
                  <c:v>4019.1</c:v>
                </c:pt>
                <c:pt idx="7">
                  <c:v>10706.1</c:v>
                </c:pt>
                <c:pt idx="8">
                  <c:v>15553.6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Расходы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по разделу "Образование"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0094444444444576"/>
          <c:y val="5.5555555555555455E-2"/>
        </c:manualLayout>
      </c:layout>
    </c:title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1736070043078649"/>
                  <c:y val="0.20669172785108306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3982377682677005E-2"/>
                  <c:y val="-8.311161770133299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29681156280044857"/>
                  <c:y val="0.1370663936459187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29766654021647332"/>
                  <c:y val="7.8181461092170015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'по подразделам'!$H$72:$H$75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'по подразделам'!$I$72:$I$75</c:f>
              <c:numCache>
                <c:formatCode>#,##0.0</c:formatCode>
                <c:ptCount val="4"/>
                <c:pt idx="0">
                  <c:v>106298.8</c:v>
                </c:pt>
                <c:pt idx="1">
                  <c:v>334551.59999999998</c:v>
                </c:pt>
                <c:pt idx="2">
                  <c:v>2834.4</c:v>
                </c:pt>
                <c:pt idx="3">
                  <c:v>13560.7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noFill/>
    </a:ln>
  </c:sp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</a:rPr>
              <a:t>Расходы</a:t>
            </a:r>
            <a:r>
              <a:rPr lang="ru-RU" sz="2400" baseline="0">
                <a:solidFill>
                  <a:schemeClr val="accent4">
                    <a:lumMod val="75000"/>
                  </a:schemeClr>
                </a:solidFill>
              </a:rPr>
              <a:t> по разделу "Социальная политика"</a:t>
            </a:r>
            <a:endParaRPr lang="ru-RU" sz="2400">
              <a:solidFill>
                <a:schemeClr val="accent4">
                  <a:lumMod val="75000"/>
                </a:schemeClr>
              </a:solidFill>
            </a:endParaRP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2"/>
              <c:layout>
                <c:manualLayout>
                  <c:x val="-9.5168728975469088E-2"/>
                  <c:y val="-3.7779127322525662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'по подразделам'!$H$87:$H$89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'по подразделам'!$I$87:$I$89</c:f>
              <c:numCache>
                <c:formatCode>#,##0.0</c:formatCode>
                <c:ptCount val="3"/>
                <c:pt idx="0">
                  <c:v>990.9</c:v>
                </c:pt>
                <c:pt idx="1">
                  <c:v>1177.5</c:v>
                </c:pt>
                <c:pt idx="2">
                  <c:v>14740.6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spPr>
            <a:ln w="38100">
              <a:solidFill>
                <a:schemeClr val="accent4">
                  <a:lumMod val="50000"/>
                </a:schemeClr>
              </a:solidFill>
            </a:ln>
          </c:spPr>
          <c:marker>
            <c:spPr>
              <a:ln w="38100">
                <a:solidFill>
                  <a:schemeClr val="accent4">
                    <a:lumMod val="50000"/>
                  </a:schemeClr>
                </a:solidFill>
              </a:ln>
            </c:spPr>
          </c:marker>
          <c:dLbls>
            <c:dLbl>
              <c:idx val="9"/>
              <c:layout>
                <c:manualLayout>
                  <c:x val="-4.6457607433217476E-3"/>
                  <c:y val="-5.555555555555545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мундолг!$A$6:$A$16</c:f>
              <c:strCache>
                <c:ptCount val="11"/>
                <c:pt idx="0">
                  <c:v>на 01.01.2006</c:v>
                </c:pt>
                <c:pt idx="1">
                  <c:v>на 01.01.2007</c:v>
                </c:pt>
                <c:pt idx="2">
                  <c:v>на 01.01.2008</c:v>
                </c:pt>
                <c:pt idx="3">
                  <c:v>на 01.01.2009</c:v>
                </c:pt>
                <c:pt idx="4">
                  <c:v>на 01.01.2010</c:v>
                </c:pt>
                <c:pt idx="5">
                  <c:v>на 01.01.2011</c:v>
                </c:pt>
                <c:pt idx="6">
                  <c:v>на 01.01.2012</c:v>
                </c:pt>
                <c:pt idx="7">
                  <c:v>на 01.01.2013</c:v>
                </c:pt>
                <c:pt idx="8">
                  <c:v>на 01.01.2014</c:v>
                </c:pt>
                <c:pt idx="9">
                  <c:v>на 01.01.2015</c:v>
                </c:pt>
                <c:pt idx="10">
                  <c:v>на 01.01.2016</c:v>
                </c:pt>
              </c:strCache>
            </c:strRef>
          </c:cat>
          <c:val>
            <c:numRef>
              <c:f>мундолг!$B$6:$B$16</c:f>
              <c:numCache>
                <c:formatCode>0.0</c:formatCode>
                <c:ptCount val="11"/>
                <c:pt idx="0">
                  <c:v>94531.3</c:v>
                </c:pt>
                <c:pt idx="1">
                  <c:v>80770.100000000006</c:v>
                </c:pt>
                <c:pt idx="2">
                  <c:v>84770.900000000009</c:v>
                </c:pt>
                <c:pt idx="3">
                  <c:v>78796.3</c:v>
                </c:pt>
                <c:pt idx="4">
                  <c:v>61698.7</c:v>
                </c:pt>
                <c:pt idx="5">
                  <c:v>17476</c:v>
                </c:pt>
                <c:pt idx="6">
                  <c:v>19640</c:v>
                </c:pt>
                <c:pt idx="7">
                  <c:v>21816</c:v>
                </c:pt>
                <c:pt idx="8">
                  <c:v>16453.599999999991</c:v>
                </c:pt>
                <c:pt idx="9">
                  <c:v>30336</c:v>
                </c:pt>
                <c:pt idx="10">
                  <c:v>24320.3</c:v>
                </c:pt>
              </c:numCache>
            </c:numRef>
          </c:val>
        </c:ser>
        <c:marker val="1"/>
        <c:axId val="50010752"/>
        <c:axId val="50012544"/>
      </c:lineChart>
      <c:catAx>
        <c:axId val="50010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50012544"/>
        <c:crosses val="autoZero"/>
        <c:auto val="1"/>
        <c:lblAlgn val="ctr"/>
        <c:lblOffset val="100"/>
      </c:catAx>
      <c:valAx>
        <c:axId val="50012544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50010752"/>
        <c:crosses val="autoZero"/>
        <c:crossBetween val="between"/>
      </c:valAx>
    </c:plotArea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20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000">
                <a:solidFill>
                  <a:schemeClr val="accent4">
                    <a:lumMod val="75000"/>
                  </a:schemeClr>
                </a:solidFill>
              </a:rPr>
              <a:t>Целевые программы в разрезе источников, тыс. руб.</a:t>
            </a:r>
          </a:p>
        </c:rich>
      </c:tx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Лист1!$E$6:$E$8</c:f>
              <c:strCache>
                <c:ptCount val="3"/>
                <c:pt idx="0">
                  <c:v>районный бюджет</c:v>
                </c:pt>
                <c:pt idx="1">
                  <c:v>краевой бюджет</c:v>
                </c:pt>
                <c:pt idx="2">
                  <c:v>федеральный бюджет</c:v>
                </c:pt>
              </c:strCache>
            </c:strRef>
          </c:cat>
          <c:val>
            <c:numRef>
              <c:f>Лист1!$F$6:$F$8</c:f>
              <c:numCache>
                <c:formatCode>0.00</c:formatCode>
                <c:ptCount val="3"/>
                <c:pt idx="0">
                  <c:v>8191.5</c:v>
                </c:pt>
                <c:pt idx="1">
                  <c:v>15536.7</c:v>
                </c:pt>
                <c:pt idx="2">
                  <c:v>2195.8000000000002</c:v>
                </c:pt>
              </c:numCache>
            </c:numRef>
          </c:val>
        </c:ser>
        <c:gapWidth val="55"/>
        <c:gapDepth val="55"/>
        <c:shape val="cylinder"/>
        <c:axId val="50041216"/>
        <c:axId val="50042752"/>
        <c:axId val="0"/>
      </c:bar3DChart>
      <c:catAx>
        <c:axId val="500412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50042752"/>
        <c:crosses val="autoZero"/>
        <c:auto val="1"/>
        <c:lblAlgn val="ctr"/>
        <c:lblOffset val="100"/>
      </c:catAx>
      <c:valAx>
        <c:axId val="50042752"/>
        <c:scaling>
          <c:orientation val="minMax"/>
        </c:scaling>
        <c:delete val="1"/>
        <c:axPos val="l"/>
        <c:numFmt formatCode="0.00" sourceLinked="1"/>
        <c:majorTickMark val="none"/>
        <c:tickLblPos val="none"/>
        <c:crossAx val="50041216"/>
        <c:crosses val="autoZero"/>
        <c:crossBetween val="between"/>
      </c:val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>
                <a:solidFill>
                  <a:schemeClr val="accent5">
                    <a:lumMod val="50000"/>
                  </a:schemeClr>
                </a:solidFill>
              </a:rPr>
              <a:t>Кредиторская</a:t>
            </a:r>
            <a:r>
              <a:rPr lang="ru-RU" baseline="0">
                <a:solidFill>
                  <a:schemeClr val="accent5">
                    <a:lumMod val="50000"/>
                  </a:schemeClr>
                </a:solidFill>
              </a:rPr>
              <a:t> задолженность в разрезе КОСГУ</a:t>
            </a:r>
            <a:endParaRPr lang="ru-RU">
              <a:solidFill>
                <a:schemeClr val="accent5">
                  <a:lumMod val="50000"/>
                </a:schemeClr>
              </a:solidFill>
            </a:endParaRP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'кред задл'!$B$3</c:f>
              <c:strCache>
                <c:ptCount val="1"/>
                <c:pt idx="0">
                  <c:v>на 01.01.2015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txPr>
              <a:bodyPr/>
              <a:lstStyle/>
              <a:p>
                <a:pPr>
                  <a:defRPr sz="1200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'кред задл'!$A$4:$A$9</c:f>
              <c:strCache>
                <c:ptCount val="6"/>
                <c:pt idx="0">
                  <c:v>Оплата труда и начисления на выплаты по оплате труда</c:v>
                </c:pt>
                <c:pt idx="1">
                  <c:v>Приобретение услуг</c:v>
                </c:pt>
                <c:pt idx="2">
                  <c:v>Безвозмездные перечисления организациям</c:v>
                </c:pt>
                <c:pt idx="3">
                  <c:v>Прочие расходы</c:v>
                </c:pt>
                <c:pt idx="4">
                  <c:v>Поступление нефинансовых активов</c:v>
                </c:pt>
                <c:pt idx="5">
                  <c:v>Итого</c:v>
                </c:pt>
              </c:strCache>
            </c:strRef>
          </c:cat>
          <c:val>
            <c:numRef>
              <c:f>'кред задл'!$B$4:$B$9</c:f>
              <c:numCache>
                <c:formatCode>General</c:formatCode>
                <c:ptCount val="6"/>
                <c:pt idx="0">
                  <c:v>14020.1</c:v>
                </c:pt>
                <c:pt idx="1">
                  <c:v>5470</c:v>
                </c:pt>
                <c:pt idx="2">
                  <c:v>619.5</c:v>
                </c:pt>
                <c:pt idx="3">
                  <c:v>1186.5</c:v>
                </c:pt>
                <c:pt idx="4">
                  <c:v>119.3</c:v>
                </c:pt>
                <c:pt idx="5">
                  <c:v>21415.399999999994</c:v>
                </c:pt>
              </c:numCache>
            </c:numRef>
          </c:val>
        </c:ser>
        <c:ser>
          <c:idx val="1"/>
          <c:order val="1"/>
          <c:tx>
            <c:strRef>
              <c:f>'кред задл'!$C$3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chemeClr val="accent6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7150" dist="38100" dir="5400000" algn="ctr" rotWithShape="0">
                <a:schemeClr val="accent6">
                  <a:shade val="9000"/>
                  <a:satMod val="105000"/>
                  <a:alpha val="48000"/>
                </a:schemeClr>
              </a:outerShdw>
            </a:effectLst>
          </c:spPr>
          <c:dLbls>
            <c:txPr>
              <a:bodyPr/>
              <a:lstStyle/>
              <a:p>
                <a:pPr>
                  <a:defRPr sz="1200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'кред задл'!$A$4:$A$9</c:f>
              <c:strCache>
                <c:ptCount val="6"/>
                <c:pt idx="0">
                  <c:v>Оплата труда и начисления на выплаты по оплате труда</c:v>
                </c:pt>
                <c:pt idx="1">
                  <c:v>Приобретение услуг</c:v>
                </c:pt>
                <c:pt idx="2">
                  <c:v>Безвозмездные перечисления организациям</c:v>
                </c:pt>
                <c:pt idx="3">
                  <c:v>Прочие расходы</c:v>
                </c:pt>
                <c:pt idx="4">
                  <c:v>Поступление нефинансовых активов</c:v>
                </c:pt>
                <c:pt idx="5">
                  <c:v>Итого</c:v>
                </c:pt>
              </c:strCache>
            </c:strRef>
          </c:cat>
          <c:val>
            <c:numRef>
              <c:f>'кред задл'!$C$4:$C$9</c:f>
              <c:numCache>
                <c:formatCode>General</c:formatCode>
                <c:ptCount val="6"/>
                <c:pt idx="0">
                  <c:v>18426</c:v>
                </c:pt>
                <c:pt idx="1">
                  <c:v>10997.9</c:v>
                </c:pt>
                <c:pt idx="2">
                  <c:v>575</c:v>
                </c:pt>
                <c:pt idx="3">
                  <c:v>2198.3000000000002</c:v>
                </c:pt>
                <c:pt idx="4">
                  <c:v>46.3</c:v>
                </c:pt>
                <c:pt idx="5">
                  <c:v>32243.5</c:v>
                </c:pt>
              </c:numCache>
            </c:numRef>
          </c:val>
        </c:ser>
        <c:dLbls>
          <c:showVal val="1"/>
        </c:dLbls>
        <c:overlap val="-25"/>
        <c:axId val="50127616"/>
        <c:axId val="50129152"/>
      </c:barChart>
      <c:catAx>
        <c:axId val="501276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</a:defRPr>
            </a:pPr>
            <a:endParaRPr lang="ru-RU"/>
          </a:p>
        </c:txPr>
        <c:crossAx val="50129152"/>
        <c:crosses val="autoZero"/>
        <c:auto val="1"/>
        <c:lblAlgn val="ctr"/>
        <c:lblOffset val="100"/>
      </c:catAx>
      <c:valAx>
        <c:axId val="501291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0127616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>
                <a:solidFill>
                  <a:schemeClr val="accent5">
                    <a:lumMod val="50000"/>
                  </a:schemeClr>
                </a:solidFill>
              </a:rPr>
              <a:t>Кредиторская</a:t>
            </a:r>
            <a:r>
              <a:rPr lang="ru-RU" baseline="0">
                <a:solidFill>
                  <a:schemeClr val="accent5">
                    <a:lumMod val="50000"/>
                  </a:schemeClr>
                </a:solidFill>
              </a:rPr>
              <a:t> задолженность в разрезе источников образования</a:t>
            </a:r>
            <a:endParaRPr lang="ru-RU">
              <a:solidFill>
                <a:schemeClr val="accent5">
                  <a:lumMod val="50000"/>
                </a:schemeClr>
              </a:solidFill>
            </a:endParaRP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'кред задл'!$A$12</c:f>
              <c:strCache>
                <c:ptCount val="1"/>
                <c:pt idx="0">
                  <c:v>средства краевого бюджета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txPr>
              <a:bodyPr/>
              <a:lstStyle/>
              <a:p>
                <a:pPr>
                  <a:defRPr sz="1200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'кред задл'!$B$11:$C$11</c:f>
              <c:strCache>
                <c:ptCount val="2"/>
                <c:pt idx="0">
                  <c:v>на 01.01.2015</c:v>
                </c:pt>
                <c:pt idx="1">
                  <c:v>на 01.01.2016</c:v>
                </c:pt>
              </c:strCache>
            </c:strRef>
          </c:cat>
          <c:val>
            <c:numRef>
              <c:f>'кред задл'!$B$12:$C$12</c:f>
              <c:numCache>
                <c:formatCode>General</c:formatCode>
                <c:ptCount val="2"/>
                <c:pt idx="0">
                  <c:v>13209.9</c:v>
                </c:pt>
                <c:pt idx="1">
                  <c:v>18040.900000000001</c:v>
                </c:pt>
              </c:numCache>
            </c:numRef>
          </c:val>
        </c:ser>
        <c:ser>
          <c:idx val="1"/>
          <c:order val="1"/>
          <c:tx>
            <c:strRef>
              <c:f>'кред задл'!$A$13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dLbls>
            <c:txPr>
              <a:bodyPr/>
              <a:lstStyle/>
              <a:p>
                <a:pPr>
                  <a:defRPr sz="1200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'кред задл'!$B$11:$C$11</c:f>
              <c:strCache>
                <c:ptCount val="2"/>
                <c:pt idx="0">
                  <c:v>на 01.01.2015</c:v>
                </c:pt>
                <c:pt idx="1">
                  <c:v>на 01.01.2016</c:v>
                </c:pt>
              </c:strCache>
            </c:strRef>
          </c:cat>
          <c:val>
            <c:numRef>
              <c:f>'кред задл'!$B$13:$C$13</c:f>
              <c:numCache>
                <c:formatCode>General</c:formatCode>
                <c:ptCount val="2"/>
                <c:pt idx="0">
                  <c:v>8205.5</c:v>
                </c:pt>
                <c:pt idx="1">
                  <c:v>14202.6</c:v>
                </c:pt>
              </c:numCache>
            </c:numRef>
          </c:val>
        </c:ser>
        <c:dLbls>
          <c:showVal val="1"/>
        </c:dLbls>
        <c:overlap val="-25"/>
        <c:axId val="50158976"/>
        <c:axId val="50160768"/>
      </c:barChart>
      <c:catAx>
        <c:axId val="50158976"/>
        <c:scaling>
          <c:orientation val="minMax"/>
        </c:scaling>
        <c:axPos val="b"/>
        <c:majorTickMark val="none"/>
        <c:tickLblPos val="nextTo"/>
        <c:crossAx val="50160768"/>
        <c:crosses val="autoZero"/>
        <c:auto val="1"/>
        <c:lblAlgn val="ctr"/>
        <c:lblOffset val="100"/>
      </c:catAx>
      <c:valAx>
        <c:axId val="50160768"/>
        <c:scaling>
          <c:orientation val="minMax"/>
        </c:scaling>
        <c:delete val="1"/>
        <c:axPos val="l"/>
        <c:numFmt formatCode="General" sourceLinked="1"/>
        <c:tickLblPos val="none"/>
        <c:crossAx val="50158976"/>
        <c:crosses val="autoZero"/>
        <c:crossBetween val="between"/>
      </c:valAx>
    </c:plotArea>
    <c:legend>
      <c:legendPos val="t"/>
      <c:txPr>
        <a:bodyPr/>
        <a:lstStyle/>
        <a:p>
          <a:pPr>
            <a:defRPr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</a:rPr>
              <a:t>Динамика</a:t>
            </a:r>
            <a:r>
              <a:rPr lang="ru-RU" sz="2400" baseline="0">
                <a:solidFill>
                  <a:schemeClr val="accent4">
                    <a:lumMod val="75000"/>
                  </a:schemeClr>
                </a:solidFill>
              </a:rPr>
              <a:t> поступления налоговых и неналоговых доходов в бюджет района, тыс.руб.</a:t>
            </a:r>
            <a:endParaRPr lang="ru-RU" sz="2400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1499272197962256"/>
          <c:y val="3.2911392405063772E-2"/>
        </c:manualLayout>
      </c:layout>
      <c:spPr>
        <a:noFill/>
        <a:ln w="25400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16307</a:t>
                    </a:r>
                    <a:r>
                      <a:rPr lang="ru-RU" smtClean="0"/>
                      <a:t>2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доходы!$I$5:$I$13</c:f>
              <c:strCache>
                <c:ptCount val="8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  <c:pt idx="6">
                  <c:v>2014 год</c:v>
                </c:pt>
                <c:pt idx="7">
                  <c:v>2015 год</c:v>
                </c:pt>
              </c:strCache>
            </c:strRef>
          </c:cat>
          <c:val>
            <c:numRef>
              <c:f>доходы!$J$5:$J$13</c:f>
              <c:numCache>
                <c:formatCode>0.0</c:formatCode>
                <c:ptCount val="8"/>
                <c:pt idx="0">
                  <c:v>120811</c:v>
                </c:pt>
                <c:pt idx="1">
                  <c:v>127661</c:v>
                </c:pt>
                <c:pt idx="2">
                  <c:v>147088.5</c:v>
                </c:pt>
                <c:pt idx="3">
                  <c:v>157797.1</c:v>
                </c:pt>
                <c:pt idx="4">
                  <c:v>175060.3</c:v>
                </c:pt>
                <c:pt idx="5" formatCode="0.00">
                  <c:v>201490.6</c:v>
                </c:pt>
                <c:pt idx="6">
                  <c:v>147081.60000000001</c:v>
                </c:pt>
                <c:pt idx="7">
                  <c:v>163073</c:v>
                </c:pt>
              </c:numCache>
            </c:numRef>
          </c:val>
        </c:ser>
        <c:shape val="cylinder"/>
        <c:axId val="95574656"/>
        <c:axId val="97472896"/>
        <c:axId val="0"/>
      </c:bar3DChart>
      <c:catAx>
        <c:axId val="955746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97472896"/>
        <c:crosses val="autoZero"/>
        <c:auto val="1"/>
        <c:lblAlgn val="ctr"/>
        <c:lblOffset val="100"/>
      </c:catAx>
      <c:valAx>
        <c:axId val="97472896"/>
        <c:scaling>
          <c:orientation val="minMax"/>
        </c:scaling>
        <c:delete val="1"/>
        <c:axPos val="l"/>
        <c:numFmt formatCode="0.0" sourceLinked="1"/>
        <c:tickLblPos val="none"/>
        <c:crossAx val="95574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 sz="24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2400">
                <a:solidFill>
                  <a:schemeClr val="accent4">
                    <a:lumMod val="75000"/>
                  </a:schemeClr>
                </a:solidFill>
              </a:rPr>
              <a:t>Доходы</a:t>
            </a:r>
            <a:r>
              <a:rPr lang="ru-RU" sz="2400" baseline="0">
                <a:solidFill>
                  <a:schemeClr val="accent4">
                    <a:lumMod val="75000"/>
                  </a:schemeClr>
                </a:solidFill>
              </a:rPr>
              <a:t> бюджета района в 2011-2015 годах</a:t>
            </a:r>
            <a:endParaRPr lang="ru-RU" sz="2400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8122791223381057"/>
          <c:y val="3.423105922063592E-2"/>
        </c:manualLayout>
      </c:layout>
      <c:spPr>
        <a:noFill/>
        <a:ln w="25400">
          <a:noFill/>
        </a:ln>
      </c:spPr>
    </c:title>
    <c:view3D>
      <c:depthPercent val="100"/>
      <c:rAngAx val="1"/>
    </c:view3D>
    <c:floor>
      <c:spPr>
        <a:noFill/>
        <a:ln w="9525">
          <a:noFill/>
        </a:ln>
      </c:spPr>
    </c:floor>
    <c:plotArea>
      <c:layout/>
      <c:bar3DChart>
        <c:barDir val="bar"/>
        <c:grouping val="clustered"/>
        <c:ser>
          <c:idx val="0"/>
          <c:order val="0"/>
          <c:tx>
            <c:strRef>
              <c:f>доходы!$A$42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cat>
            <c:strRef>
              <c:f>доходы!$B$41:$F$41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доходы!$B$42:$F$42</c:f>
              <c:numCache>
                <c:formatCode>0.0</c:formatCode>
                <c:ptCount val="5"/>
                <c:pt idx="0">
                  <c:v>569807.79999999946</c:v>
                </c:pt>
                <c:pt idx="1">
                  <c:v>530402.1</c:v>
                </c:pt>
                <c:pt idx="2" formatCode="General">
                  <c:v>612167.1</c:v>
                </c:pt>
                <c:pt idx="3" formatCode="0.00">
                  <c:v>564496.69999999949</c:v>
                </c:pt>
                <c:pt idx="4" formatCode="General">
                  <c:v>602648.5</c:v>
                </c:pt>
              </c:numCache>
            </c:numRef>
          </c:val>
        </c:ser>
        <c:ser>
          <c:idx val="1"/>
          <c:order val="1"/>
          <c:tx>
            <c:strRef>
              <c:f>доходы!$A$43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cat>
            <c:strRef>
              <c:f>доходы!$B$41:$F$41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доходы!$B$43:$F$43</c:f>
              <c:numCache>
                <c:formatCode>0.0</c:formatCode>
                <c:ptCount val="5"/>
                <c:pt idx="0">
                  <c:v>157797.1</c:v>
                </c:pt>
                <c:pt idx="1">
                  <c:v>175060.30000000002</c:v>
                </c:pt>
                <c:pt idx="2" formatCode="General">
                  <c:v>201490.6</c:v>
                </c:pt>
                <c:pt idx="3" formatCode="General">
                  <c:v>147081.60000000001</c:v>
                </c:pt>
                <c:pt idx="4" formatCode="General">
                  <c:v>163072.6</c:v>
                </c:pt>
              </c:numCache>
            </c:numRef>
          </c:val>
        </c:ser>
        <c:ser>
          <c:idx val="2"/>
          <c:order val="2"/>
          <c:tx>
            <c:strRef>
              <c:f>доходы!$A$44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доходы!$B$41:$F$41</c:f>
              <c:strCache>
                <c:ptCount val="5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</c:strCache>
            </c:strRef>
          </c:cat>
          <c:val>
            <c:numRef>
              <c:f>доходы!$B$44:$F$44</c:f>
              <c:numCache>
                <c:formatCode>0.0</c:formatCode>
                <c:ptCount val="5"/>
                <c:pt idx="0">
                  <c:v>412010.69999999995</c:v>
                </c:pt>
                <c:pt idx="1">
                  <c:v>355341.8</c:v>
                </c:pt>
                <c:pt idx="2" formatCode="General">
                  <c:v>410676.5</c:v>
                </c:pt>
                <c:pt idx="3" formatCode="General">
                  <c:v>417415.1</c:v>
                </c:pt>
                <c:pt idx="4" formatCode="General">
                  <c:v>439575.9</c:v>
                </c:pt>
              </c:numCache>
            </c:numRef>
          </c:val>
        </c:ser>
        <c:shape val="cylinder"/>
        <c:axId val="97413760"/>
        <c:axId val="97419648"/>
        <c:axId val="0"/>
      </c:bar3DChart>
      <c:catAx>
        <c:axId val="9741376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20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97419648"/>
        <c:crosses val="autoZero"/>
        <c:auto val="1"/>
        <c:lblAlgn val="ctr"/>
        <c:lblOffset val="100"/>
      </c:catAx>
      <c:valAx>
        <c:axId val="97419648"/>
        <c:scaling>
          <c:orientation val="minMax"/>
        </c:scaling>
        <c:delete val="1"/>
        <c:axPos val="b"/>
        <c:numFmt formatCode="0.0" sourceLinked="1"/>
        <c:tickLblPos val="none"/>
        <c:crossAx val="974137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>
              <a:solidFill>
                <a:schemeClr val="accent4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налоговых доходов в 2015 году</a:t>
            </a:r>
            <a:endParaRPr lang="ru-RU"/>
          </a:p>
        </c:rich>
      </c:tx>
      <c:layout>
        <c:manualLayout>
          <c:xMode val="edge"/>
          <c:yMode val="edge"/>
          <c:x val="0.20505992010652471"/>
          <c:y val="2.809917355371927E-2"/>
        </c:manualLayout>
      </c:layout>
      <c:spPr>
        <a:noFill/>
        <a:ln w="25400">
          <a:noFill/>
        </a:ln>
      </c:spPr>
    </c:title>
    <c:view3D>
      <c:rotX val="30"/>
      <c:rotY val="210"/>
      <c:perspective val="50"/>
    </c:view3D>
    <c:plotArea>
      <c:layout>
        <c:manualLayout>
          <c:layoutTarget val="inner"/>
          <c:xMode val="edge"/>
          <c:yMode val="edge"/>
          <c:x val="9.6202880918513645E-3"/>
          <c:y val="0.10325179224780269"/>
          <c:w val="0.97327790081612053"/>
          <c:h val="0.893611227965931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3.7223721499068413E-2"/>
                  <c:y val="2.383521056961214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6836954363904934E-2"/>
                  <c:y val="-0.5136309760838061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7.7939882818120422E-4"/>
                  <c:y val="-0.4918142678279195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14146549745838816"/>
                  <c:y val="3.00258460670412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7.6892071190632766E-2"/>
                  <c:y val="2.972516162373968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16055513412899483"/>
                  <c:y val="-9.254262010837746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-0.36277105367163209"/>
                  <c:y val="-3.937515057627805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0.26323236398141558"/>
                  <c:y val="9.23389910484353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CatName val="1"/>
              <c:showPercent val="1"/>
            </c:dLbl>
            <c:spPr>
              <a:noFill/>
              <a:ln w="25400">
                <a:noFill/>
              </a:ln>
            </c:spPr>
            <c:showCatName val="1"/>
            <c:showPercent val="1"/>
            <c:showLeaderLines val="1"/>
          </c:dLbls>
          <c:cat>
            <c:strRef>
              <c:f>доходы!$A$72:$A$79</c:f>
              <c:strCache>
                <c:ptCount val="8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Налоги на товары (работы, услуги), реализуемые на территории РФ</c:v>
                </c:pt>
                <c:pt idx="3">
                  <c:v>Единый сельскохозяйственный налог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добычу общераспространенных полезных ископаемых </c:v>
                </c:pt>
                <c:pt idx="6">
                  <c:v>Налог на добычу  полезных  ископаемых</c:v>
                </c:pt>
                <c:pt idx="7">
                  <c:v>Государственная пошлина</c:v>
                </c:pt>
              </c:strCache>
            </c:strRef>
          </c:cat>
          <c:val>
            <c:numRef>
              <c:f>доходы!$B$72:$B$79</c:f>
              <c:numCache>
                <c:formatCode>0.00</c:formatCode>
                <c:ptCount val="8"/>
                <c:pt idx="0">
                  <c:v>108201</c:v>
                </c:pt>
                <c:pt idx="1">
                  <c:v>12004</c:v>
                </c:pt>
                <c:pt idx="2">
                  <c:v>11550</c:v>
                </c:pt>
                <c:pt idx="3">
                  <c:v>142</c:v>
                </c:pt>
                <c:pt idx="4">
                  <c:v>242</c:v>
                </c:pt>
                <c:pt idx="5">
                  <c:v>186</c:v>
                </c:pt>
                <c:pt idx="6">
                  <c:v>15589</c:v>
                </c:pt>
                <c:pt idx="7">
                  <c:v>4096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Структура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налоговых и неналоговых доходов бюджета по администраторам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explosion val="25"/>
          <c:dLbls>
            <c:dLbl>
              <c:idx val="0"/>
              <c:layout>
                <c:manualLayout>
                  <c:x val="2.5589597512844668E-2"/>
                  <c:y val="-2.1964007744457857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Лист1!$A$21:$A$24</c:f>
              <c:strCache>
                <c:ptCount val="4"/>
                <c:pt idx="0">
                  <c:v>Федеральное казначейство</c:v>
                </c:pt>
                <c:pt idx="1">
                  <c:v>Межрайонная инспекция Федеральной налоговой службы №3 по Забайкальскому краю</c:v>
                </c:pt>
                <c:pt idx="2">
                  <c:v>Комитет по имуществу администрации муниципального района "Карымский район"</c:v>
                </c:pt>
                <c:pt idx="3">
                  <c:v>Прочие администраторы </c:v>
                </c:pt>
              </c:strCache>
            </c:strRef>
          </c:cat>
          <c:val>
            <c:numRef>
              <c:f>Лист1!$B$21:$B$24</c:f>
              <c:numCache>
                <c:formatCode>#,##0.0</c:formatCode>
                <c:ptCount val="4"/>
                <c:pt idx="0">
                  <c:v>11550.2</c:v>
                </c:pt>
                <c:pt idx="1">
                  <c:v>140674.5</c:v>
                </c:pt>
                <c:pt idx="2">
                  <c:v>7780.4</c:v>
                </c:pt>
                <c:pt idx="3">
                  <c:v>3067.5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>
                <a:solidFill>
                  <a:schemeClr val="accent4">
                    <a:lumMod val="75000"/>
                  </a:schemeClr>
                </a:solidFill>
              </a:rPr>
              <a:t>Налог</a:t>
            </a:r>
            <a:r>
              <a:rPr lang="ru-RU" baseline="0">
                <a:solidFill>
                  <a:schemeClr val="accent4">
                    <a:lumMod val="75000"/>
                  </a:schemeClr>
                </a:solidFill>
              </a:rPr>
              <a:t> на доходы физических лиц</a:t>
            </a:r>
            <a:endParaRPr lang="ru-RU">
              <a:solidFill>
                <a:schemeClr val="accent4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2916666666666668"/>
          <c:y val="3.819444444444444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888888888888889E-2"/>
          <c:y val="0.2636574074074074"/>
          <c:w val="0.93888888888888911"/>
          <c:h val="0.58795530766987492"/>
        </c:manualLayout>
      </c:layout>
      <c:lineChart>
        <c:grouping val="stacked"/>
        <c:ser>
          <c:idx val="0"/>
          <c:order val="0"/>
          <c:spPr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marker>
            <c:symbol val="diamond"/>
            <c:size val="15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57150" dist="38100" dir="5400000" algn="ctr" rotWithShape="0">
                  <a:schemeClr val="accent4">
                    <a:shade val="9000"/>
                    <a:satMod val="105000"/>
                    <a:alpha val="48000"/>
                  </a:schemeClr>
                </a:outerShdw>
              </a:effectLst>
            </c:spPr>
          </c:marker>
          <c:dLbls>
            <c:dLbl>
              <c:idx val="6"/>
              <c:layout>
                <c:manualLayout>
                  <c:x val="-7.4571181829021907E-2"/>
                  <c:y val="0.11170055179054178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8.81846461504278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10820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доходы!$B$96:$B$103</c:f>
              <c:strCache>
                <c:ptCount val="8"/>
                <c:pt idx="0">
                  <c:v>2008 год</c:v>
                </c:pt>
                <c:pt idx="1">
                  <c:v>2009 год</c:v>
                </c:pt>
                <c:pt idx="2">
                  <c:v>2010 год</c:v>
                </c:pt>
                <c:pt idx="3">
                  <c:v>2011 год</c:v>
                </c:pt>
                <c:pt idx="4">
                  <c:v>2012 год</c:v>
                </c:pt>
                <c:pt idx="5">
                  <c:v>2013 год</c:v>
                </c:pt>
                <c:pt idx="6">
                  <c:v>2014 год</c:v>
                </c:pt>
                <c:pt idx="7">
                  <c:v>2015 год</c:v>
                </c:pt>
              </c:strCache>
            </c:strRef>
          </c:cat>
          <c:val>
            <c:numRef>
              <c:f>доходы!$C$96:$C$103</c:f>
              <c:numCache>
                <c:formatCode>General</c:formatCode>
                <c:ptCount val="8"/>
                <c:pt idx="0">
                  <c:v>86392</c:v>
                </c:pt>
                <c:pt idx="1">
                  <c:v>86942</c:v>
                </c:pt>
                <c:pt idx="2">
                  <c:v>102643.7</c:v>
                </c:pt>
                <c:pt idx="3">
                  <c:v>108819.5</c:v>
                </c:pt>
                <c:pt idx="4">
                  <c:v>142162.9</c:v>
                </c:pt>
                <c:pt idx="5">
                  <c:v>168882.9</c:v>
                </c:pt>
                <c:pt idx="6" formatCode="0.00">
                  <c:v>109596.4</c:v>
                </c:pt>
                <c:pt idx="7" formatCode="0.00">
                  <c:v>108201</c:v>
                </c:pt>
              </c:numCache>
            </c:numRef>
          </c:val>
        </c:ser>
        <c:marker val="1"/>
        <c:axId val="104551936"/>
        <c:axId val="104553472"/>
      </c:lineChart>
      <c:catAx>
        <c:axId val="1045519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4553472"/>
        <c:crosses val="autoZero"/>
        <c:auto val="1"/>
        <c:lblAlgn val="ctr"/>
        <c:lblOffset val="100"/>
      </c:catAx>
      <c:valAx>
        <c:axId val="104553472"/>
        <c:scaling>
          <c:orientation val="minMax"/>
        </c:scaling>
        <c:delete val="1"/>
        <c:axPos val="l"/>
        <c:numFmt formatCode="General" sourceLinked="1"/>
        <c:tickLblPos val="none"/>
        <c:crossAx val="104551936"/>
        <c:crosses val="autoZero"/>
        <c:crossBetween val="between"/>
      </c:valAx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solidFill>
                  <a:schemeClr val="accent4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4">
                    <a:lumMod val="75000"/>
                  </a:schemeClr>
                </a:solidFill>
              </a:rPr>
              <a:t>Норматив</a:t>
            </a:r>
            <a:r>
              <a:rPr lang="ru-RU" sz="1400" baseline="0">
                <a:solidFill>
                  <a:schemeClr val="accent4">
                    <a:lumMod val="75000"/>
                  </a:schemeClr>
                </a:solidFill>
              </a:rPr>
              <a:t> отчислений НДФЛ установленный БК РФ в бюджет муниципального района</a:t>
            </a:r>
            <a:endParaRPr lang="ru-RU" sz="1400">
              <a:solidFill>
                <a:schemeClr val="accent4">
                  <a:lumMod val="75000"/>
                </a:schemeClr>
              </a:solidFill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4">
                    <a:tint val="70000"/>
                    <a:satMod val="130000"/>
                  </a:schemeClr>
                </a:gs>
                <a:gs pos="43000">
                  <a:schemeClr val="accent4">
                    <a:tint val="44000"/>
                    <a:satMod val="165000"/>
                  </a:schemeClr>
                </a:gs>
                <a:gs pos="93000">
                  <a:schemeClr val="accent4">
                    <a:tint val="15000"/>
                    <a:satMod val="165000"/>
                  </a:schemeClr>
                </a:gs>
                <a:gs pos="100000">
                  <a:schemeClr val="accent4">
                    <a:tint val="5000"/>
                    <a:satMod val="250000"/>
                  </a:scheme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chemeClr val="accent4">
                  <a:shade val="50000"/>
                  <a:satMod val="103000"/>
                </a:schemeClr>
              </a:solidFill>
              <a:prstDash val="solid"/>
            </a:ln>
            <a:effectLst>
              <a:outerShdw blurRad="57150" dist="38100" dir="5400000" algn="ctr" rotWithShape="0">
                <a:schemeClr val="accent4">
                  <a:shade val="9000"/>
                  <a:satMod val="105000"/>
                  <a:alpha val="48000"/>
                </a:schemeClr>
              </a:outerShdw>
            </a:effectLst>
          </c:spPr>
          <c:dLbls>
            <c:txPr>
              <a:bodyPr/>
              <a:lstStyle/>
              <a:p>
                <a:pPr>
                  <a:defRPr>
                    <a:solidFill>
                      <a:schemeClr val="accent4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доходы!$A$122:$A$124</c:f>
              <c:strCache>
                <c:ptCount val="3"/>
                <c:pt idx="0">
                  <c:v>2011-2013 годы</c:v>
                </c:pt>
                <c:pt idx="1">
                  <c:v>2014-2015 годы взимаемый на территориях городских поселений</c:v>
                </c:pt>
                <c:pt idx="2">
                  <c:v>2014-2015 годы взимаемый на территориях сельских поселений</c:v>
                </c:pt>
              </c:strCache>
            </c:strRef>
          </c:cat>
          <c:val>
            <c:numRef>
              <c:f>доходы!$B$122:$B$124</c:f>
              <c:numCache>
                <c:formatCode>0.00%</c:formatCode>
                <c:ptCount val="3"/>
                <c:pt idx="0">
                  <c:v>0.1</c:v>
                </c:pt>
                <c:pt idx="1">
                  <c:v>0.05</c:v>
                </c:pt>
                <c:pt idx="2" formatCode="0%">
                  <c:v>0.13</c:v>
                </c:pt>
              </c:numCache>
            </c:numRef>
          </c:val>
        </c:ser>
        <c:dLbls>
          <c:showVal val="1"/>
        </c:dLbls>
        <c:overlap val="-25"/>
        <c:axId val="104606336"/>
        <c:axId val="104612224"/>
      </c:barChart>
      <c:catAx>
        <c:axId val="104606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104612224"/>
        <c:crosses val="autoZero"/>
        <c:auto val="1"/>
        <c:lblAlgn val="ctr"/>
        <c:lblOffset val="100"/>
      </c:catAx>
      <c:valAx>
        <c:axId val="104612224"/>
        <c:scaling>
          <c:orientation val="minMax"/>
        </c:scaling>
        <c:delete val="1"/>
        <c:axPos val="l"/>
        <c:numFmt formatCode="0.00%" sourceLinked="1"/>
        <c:tickLblPos val="none"/>
        <c:crossAx val="104606336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BA599-487B-41AF-8EA5-1F2A583304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4EDF71-D83F-4461-8424-F4211EBE4F3B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Муниципальная долгосрочная программа "Развитие системы дошкольного образования в муниципальном районе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на 2011-2015 годы</a:t>
          </a:r>
          <a:endParaRPr lang="ru-RU" dirty="0"/>
        </a:p>
      </dgm:t>
    </dgm:pt>
    <dgm:pt modelId="{2A5487A6-E091-4E14-AA85-DF6668E006F8}" type="parTrans" cxnId="{16ECCE51-D805-44E7-A4B0-EAC429A0EC6B}">
      <dgm:prSet/>
      <dgm:spPr/>
      <dgm:t>
        <a:bodyPr/>
        <a:lstStyle/>
        <a:p>
          <a:endParaRPr lang="ru-RU"/>
        </a:p>
      </dgm:t>
    </dgm:pt>
    <dgm:pt modelId="{10B0A089-6D36-47DA-BD2B-2F37AF9BCB6D}" type="sibTrans" cxnId="{16ECCE51-D805-44E7-A4B0-EAC429A0EC6B}">
      <dgm:prSet/>
      <dgm:spPr/>
      <dgm:t>
        <a:bodyPr/>
        <a:lstStyle/>
        <a:p>
          <a:endParaRPr lang="ru-RU"/>
        </a:p>
      </dgm:t>
    </dgm:pt>
    <dgm:pt modelId="{1A881A0D-3C65-4D3B-9DD5-5F6FD604E71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Муниципальная долгосрочная программа "Муниципальная поддержка развития станичного казачьего общества "</a:t>
          </a:r>
          <a:r>
            <a:rPr lang="ru-RU" b="0" i="0" u="none" dirty="0" err="1"/>
            <a:t>Карымская</a:t>
          </a:r>
          <a:r>
            <a:rPr lang="ru-RU" b="0" i="0" u="none" dirty="0"/>
            <a:t> станица" на территории муниципального района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на 2012-2016 годы"</a:t>
          </a:r>
          <a:endParaRPr lang="ru-RU" dirty="0"/>
        </a:p>
      </dgm:t>
    </dgm:pt>
    <dgm:pt modelId="{1EFC9D3B-FD71-4E16-8FA1-9A1E7F189A48}" type="parTrans" cxnId="{CCDDFFD5-1DFD-4993-B8FE-A3FF05ED3A1A}">
      <dgm:prSet/>
      <dgm:spPr/>
      <dgm:t>
        <a:bodyPr/>
        <a:lstStyle/>
        <a:p>
          <a:endParaRPr lang="ru-RU"/>
        </a:p>
      </dgm:t>
    </dgm:pt>
    <dgm:pt modelId="{9EA44007-16A5-4462-8F40-44C514541130}" type="sibTrans" cxnId="{CCDDFFD5-1DFD-4993-B8FE-A3FF05ED3A1A}">
      <dgm:prSet/>
      <dgm:spPr/>
      <dgm:t>
        <a:bodyPr/>
        <a:lstStyle/>
        <a:p>
          <a:endParaRPr lang="ru-RU"/>
        </a:p>
      </dgm:t>
    </dgm:pt>
    <dgm:pt modelId="{DA02CF7E-B080-4888-8D2B-34CBEE96A39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Долгосрочная муниципальная целевая программа по реализации национальной образовательной инициативы "Наша новая школа" в образовательных учреждениях муниципального района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на 2011-2015 годы"</a:t>
          </a:r>
          <a:endParaRPr lang="ru-RU" dirty="0"/>
        </a:p>
      </dgm:t>
    </dgm:pt>
    <dgm:pt modelId="{6149DF12-1B3A-4043-8D31-1AA8295C41FD}" type="parTrans" cxnId="{ECB252A9-294B-47CC-AB0F-2D9DED197CC0}">
      <dgm:prSet/>
      <dgm:spPr/>
      <dgm:t>
        <a:bodyPr/>
        <a:lstStyle/>
        <a:p>
          <a:endParaRPr lang="ru-RU"/>
        </a:p>
      </dgm:t>
    </dgm:pt>
    <dgm:pt modelId="{A5032BF0-0664-43A3-B9FC-B9DE0C47A0B6}" type="sibTrans" cxnId="{ECB252A9-294B-47CC-AB0F-2D9DED197CC0}">
      <dgm:prSet/>
      <dgm:spPr/>
      <dgm:t>
        <a:bodyPr/>
        <a:lstStyle/>
        <a:p>
          <a:endParaRPr lang="ru-RU"/>
        </a:p>
      </dgm:t>
    </dgm:pt>
    <dgm:pt modelId="{7C3E9875-DAFC-4939-9F08-1CC68D6ED27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Муниципальная целевая программа "Развитие муниципальной системы дополнительного образования в муниципальном районе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на 2015-2017 года"</a:t>
          </a:r>
          <a:endParaRPr lang="ru-RU" dirty="0"/>
        </a:p>
      </dgm:t>
    </dgm:pt>
    <dgm:pt modelId="{39C7D282-794B-46E8-BBE0-9B7C25DF165A}" type="parTrans" cxnId="{3189F354-469F-42EA-88C5-2C30BEFCD3D9}">
      <dgm:prSet/>
      <dgm:spPr/>
      <dgm:t>
        <a:bodyPr/>
        <a:lstStyle/>
        <a:p>
          <a:endParaRPr lang="ru-RU"/>
        </a:p>
      </dgm:t>
    </dgm:pt>
    <dgm:pt modelId="{BC5F18B2-DE13-4DA1-8617-7E25CC9F017F}" type="sibTrans" cxnId="{3189F354-469F-42EA-88C5-2C30BEFCD3D9}">
      <dgm:prSet/>
      <dgm:spPr/>
      <dgm:t>
        <a:bodyPr/>
        <a:lstStyle/>
        <a:p>
          <a:endParaRPr lang="ru-RU"/>
        </a:p>
      </dgm:t>
    </dgm:pt>
    <dgm:pt modelId="{F727BCE3-47CB-4C2C-B28F-377DB8FDAA4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Муниципальная программа "Организация отдыха, оздоровления, занятости детей и подростков муниципального района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в каникулярный период на 2014-2016 гг."</a:t>
          </a:r>
          <a:endParaRPr lang="ru-RU" dirty="0"/>
        </a:p>
      </dgm:t>
    </dgm:pt>
    <dgm:pt modelId="{7DE076A9-57E2-4A0E-9D3E-9F0CE691A774}" type="parTrans" cxnId="{C28C9452-F04B-4135-9596-D2C4B7706C4B}">
      <dgm:prSet/>
      <dgm:spPr/>
      <dgm:t>
        <a:bodyPr/>
        <a:lstStyle/>
        <a:p>
          <a:endParaRPr lang="ru-RU"/>
        </a:p>
      </dgm:t>
    </dgm:pt>
    <dgm:pt modelId="{F976B8E6-D506-4179-AFBA-1ABFDF2F0B2C}" type="sibTrans" cxnId="{C28C9452-F04B-4135-9596-D2C4B7706C4B}">
      <dgm:prSet/>
      <dgm:spPr/>
      <dgm:t>
        <a:bodyPr/>
        <a:lstStyle/>
        <a:p>
          <a:endParaRPr lang="ru-RU"/>
        </a:p>
      </dgm:t>
    </dgm:pt>
    <dgm:pt modelId="{5954FBBC-4DB5-4F35-B844-0C13DB3A91CC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Долгосрочная целевая программа "Безопасность дорожного движения в муниципальном районе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на 2013-2020 </a:t>
          </a:r>
          <a:r>
            <a:rPr lang="ru-RU" b="0" i="0" u="none" dirty="0" err="1"/>
            <a:t>гг</a:t>
          </a:r>
          <a:r>
            <a:rPr lang="ru-RU" b="0" i="0" u="none" dirty="0"/>
            <a:t>".</a:t>
          </a:r>
          <a:endParaRPr lang="ru-RU" dirty="0"/>
        </a:p>
      </dgm:t>
    </dgm:pt>
    <dgm:pt modelId="{0C67698D-F7C7-43B7-858F-DF9B4074DE69}" type="parTrans" cxnId="{3F73A11B-4B2C-46BA-9296-54B8166FA2BC}">
      <dgm:prSet/>
      <dgm:spPr/>
      <dgm:t>
        <a:bodyPr/>
        <a:lstStyle/>
        <a:p>
          <a:endParaRPr lang="ru-RU"/>
        </a:p>
      </dgm:t>
    </dgm:pt>
    <dgm:pt modelId="{0B364E5C-25E4-46D7-88AC-41D888A77CCB}" type="sibTrans" cxnId="{3F73A11B-4B2C-46BA-9296-54B8166FA2BC}">
      <dgm:prSet/>
      <dgm:spPr/>
      <dgm:t>
        <a:bodyPr/>
        <a:lstStyle/>
        <a:p>
          <a:endParaRPr lang="ru-RU"/>
        </a:p>
      </dgm:t>
    </dgm:pt>
    <dgm:pt modelId="{E2392682-5461-4C81-84BD-B92EFB5818FE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Районная целевая программа "Сохранение и развитие культуры муниципального района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на 2011-2015 годы"</a:t>
          </a:r>
          <a:endParaRPr lang="ru-RU" dirty="0"/>
        </a:p>
      </dgm:t>
    </dgm:pt>
    <dgm:pt modelId="{6DA4145E-966D-4734-8171-1588001CF882}" type="parTrans" cxnId="{EAF1477F-0160-45CD-ACC5-E77C0BB4C55E}">
      <dgm:prSet/>
      <dgm:spPr/>
      <dgm:t>
        <a:bodyPr/>
        <a:lstStyle/>
        <a:p>
          <a:endParaRPr lang="ru-RU"/>
        </a:p>
      </dgm:t>
    </dgm:pt>
    <dgm:pt modelId="{5512018A-8A6A-4278-9031-9E2516D870D3}" type="sibTrans" cxnId="{EAF1477F-0160-45CD-ACC5-E77C0BB4C55E}">
      <dgm:prSet/>
      <dgm:spPr/>
      <dgm:t>
        <a:bodyPr/>
        <a:lstStyle/>
        <a:p>
          <a:endParaRPr lang="ru-RU"/>
        </a:p>
      </dgm:t>
    </dgm:pt>
    <dgm:pt modelId="{7A5EB65F-7289-49AF-B63C-2F07480AAA7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Районная целевая программа "Обеспечение жильем молодых семей муниципального района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на 2011-2015 годы"</a:t>
          </a:r>
          <a:endParaRPr lang="ru-RU" dirty="0"/>
        </a:p>
      </dgm:t>
    </dgm:pt>
    <dgm:pt modelId="{BC13DBB0-85F8-4824-9D0F-5F310A3AD9B8}" type="parTrans" cxnId="{BA7EBFA2-8CEC-49BB-8051-17B75A68E7C1}">
      <dgm:prSet/>
      <dgm:spPr/>
      <dgm:t>
        <a:bodyPr/>
        <a:lstStyle/>
        <a:p>
          <a:endParaRPr lang="ru-RU"/>
        </a:p>
      </dgm:t>
    </dgm:pt>
    <dgm:pt modelId="{2E605D3A-9336-4FF9-AD14-FEE91FB2F274}" type="sibTrans" cxnId="{BA7EBFA2-8CEC-49BB-8051-17B75A68E7C1}">
      <dgm:prSet/>
      <dgm:spPr/>
      <dgm:t>
        <a:bodyPr/>
        <a:lstStyle/>
        <a:p>
          <a:endParaRPr lang="ru-RU"/>
        </a:p>
      </dgm:t>
    </dgm:pt>
    <dgm:pt modelId="{E9A200BB-59C0-4C6B-84E3-DF0603B2382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Муниципальная целевая программа "Устойчивое развитие сельских территорий на 2014-2017 годы и на период до 2020 года"</a:t>
          </a:r>
          <a:endParaRPr lang="ru-RU" dirty="0"/>
        </a:p>
      </dgm:t>
    </dgm:pt>
    <dgm:pt modelId="{488BE413-44E2-44CE-BF8C-1DB23872B1CD}" type="parTrans" cxnId="{B30286BD-FF18-42D8-BB97-6E856C6F4D8F}">
      <dgm:prSet/>
      <dgm:spPr/>
      <dgm:t>
        <a:bodyPr/>
        <a:lstStyle/>
        <a:p>
          <a:endParaRPr lang="ru-RU"/>
        </a:p>
      </dgm:t>
    </dgm:pt>
    <dgm:pt modelId="{386C2D45-EA38-4CCC-A186-AC05742C320E}" type="sibTrans" cxnId="{B30286BD-FF18-42D8-BB97-6E856C6F4D8F}">
      <dgm:prSet/>
      <dgm:spPr/>
      <dgm:t>
        <a:bodyPr/>
        <a:lstStyle/>
        <a:p>
          <a:endParaRPr lang="ru-RU"/>
        </a:p>
      </dgm:t>
    </dgm:pt>
    <dgm:pt modelId="{DA5DF7AE-645B-4DEF-87FD-1CD8BE5A83D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0" i="0" u="none" dirty="0"/>
            <a:t>Районная целевая программа "Обеспечение жильем молодых семей муниципального района "</a:t>
          </a:r>
          <a:r>
            <a:rPr lang="ru-RU" b="0" i="0" u="none" dirty="0" err="1"/>
            <a:t>Карымский</a:t>
          </a:r>
          <a:r>
            <a:rPr lang="ru-RU" b="0" i="0" u="none" dirty="0"/>
            <a:t> район" на 2011-2015 годы"</a:t>
          </a:r>
          <a:endParaRPr lang="ru-RU" dirty="0"/>
        </a:p>
      </dgm:t>
    </dgm:pt>
    <dgm:pt modelId="{F650BBF3-FC5C-410C-8DAF-EAF7484C21FD}" type="parTrans" cxnId="{3D29EBDC-0A08-4FB4-ADD2-D6FA21B495C9}">
      <dgm:prSet/>
      <dgm:spPr/>
      <dgm:t>
        <a:bodyPr/>
        <a:lstStyle/>
        <a:p>
          <a:endParaRPr lang="ru-RU"/>
        </a:p>
      </dgm:t>
    </dgm:pt>
    <dgm:pt modelId="{44F9B755-5BDB-4BCB-8430-8626AC8DA537}" type="sibTrans" cxnId="{3D29EBDC-0A08-4FB4-ADD2-D6FA21B495C9}">
      <dgm:prSet/>
      <dgm:spPr/>
      <dgm:t>
        <a:bodyPr/>
        <a:lstStyle/>
        <a:p>
          <a:endParaRPr lang="ru-RU"/>
        </a:p>
      </dgm:t>
    </dgm:pt>
    <dgm:pt modelId="{89EC481E-B5FE-4D9F-AD57-5D455F3FC6F1}" type="pres">
      <dgm:prSet presAssocID="{C96BA599-487B-41AF-8EA5-1F2A583304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B4A0CB-2A39-420A-BC0E-77B8EB22317D}" type="pres">
      <dgm:prSet presAssocID="{DA02CF7E-B080-4888-8D2B-34CBEE96A390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D71A8-30DE-4215-9F9C-A74E6F588FF2}" type="pres">
      <dgm:prSet presAssocID="{A5032BF0-0664-43A3-B9FC-B9DE0C47A0B6}" presName="spacer" presStyleCnt="0"/>
      <dgm:spPr/>
    </dgm:pt>
    <dgm:pt modelId="{69656CB7-88B5-4EDD-8F45-4FE9FA53AF9B}" type="pres">
      <dgm:prSet presAssocID="{1A881A0D-3C65-4D3B-9DD5-5F6FD604E718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6B767-1B0E-474D-BE6C-3F042E259B2D}" type="pres">
      <dgm:prSet presAssocID="{9EA44007-16A5-4462-8F40-44C514541130}" presName="spacer" presStyleCnt="0"/>
      <dgm:spPr/>
    </dgm:pt>
    <dgm:pt modelId="{7CCF8D1A-27BF-425C-B0F7-32A3F31DDD1A}" type="pres">
      <dgm:prSet presAssocID="{5B4EDF71-D83F-4461-8424-F4211EBE4F3B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AF908-EF58-42C2-9E65-F54836F57C11}" type="pres">
      <dgm:prSet presAssocID="{10B0A089-6D36-47DA-BD2B-2F37AF9BCB6D}" presName="spacer" presStyleCnt="0"/>
      <dgm:spPr/>
    </dgm:pt>
    <dgm:pt modelId="{FD3C978F-7FE2-4CD4-9454-3641078EA257}" type="pres">
      <dgm:prSet presAssocID="{DA5DF7AE-645B-4DEF-87FD-1CD8BE5A83DF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84815-7BF4-4762-986E-4BACF85A9E4D}" type="pres">
      <dgm:prSet presAssocID="{44F9B755-5BDB-4BCB-8430-8626AC8DA537}" presName="spacer" presStyleCnt="0"/>
      <dgm:spPr/>
    </dgm:pt>
    <dgm:pt modelId="{8CACE13D-67FB-4CDF-A240-9BC914EF7E7A}" type="pres">
      <dgm:prSet presAssocID="{E9A200BB-59C0-4C6B-84E3-DF0603B23822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64342-DAB7-40C1-8A9A-0B7E5E3E41F7}" type="pres">
      <dgm:prSet presAssocID="{386C2D45-EA38-4CCC-A186-AC05742C320E}" presName="spacer" presStyleCnt="0"/>
      <dgm:spPr/>
    </dgm:pt>
    <dgm:pt modelId="{F411C795-9668-4724-9B70-E4E58684DD7E}" type="pres">
      <dgm:prSet presAssocID="{7A5EB65F-7289-49AF-B63C-2F07480AAA76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0235A-EE3B-400F-BE71-BDC39D1EAF61}" type="pres">
      <dgm:prSet presAssocID="{2E605D3A-9336-4FF9-AD14-FEE91FB2F274}" presName="spacer" presStyleCnt="0"/>
      <dgm:spPr/>
    </dgm:pt>
    <dgm:pt modelId="{C552D093-CF6A-4A97-B2DA-93DD97C4F273}" type="pres">
      <dgm:prSet presAssocID="{E2392682-5461-4C81-84BD-B92EFB5818FE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7C842-6E7B-4283-8183-B0E7795E5BD4}" type="pres">
      <dgm:prSet presAssocID="{5512018A-8A6A-4278-9031-9E2516D870D3}" presName="spacer" presStyleCnt="0"/>
      <dgm:spPr/>
    </dgm:pt>
    <dgm:pt modelId="{2FAB7F9E-37DC-4FA8-8A58-1497F55A5205}" type="pres">
      <dgm:prSet presAssocID="{5954FBBC-4DB5-4F35-B844-0C13DB3A91CC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8580D-0F4B-4623-9855-B800DCFB8F9C}" type="pres">
      <dgm:prSet presAssocID="{0B364E5C-25E4-46D7-88AC-41D888A77CCB}" presName="spacer" presStyleCnt="0"/>
      <dgm:spPr/>
    </dgm:pt>
    <dgm:pt modelId="{CB944939-A17E-46B8-B04E-DAC4D6E9FCCF}" type="pres">
      <dgm:prSet presAssocID="{F727BCE3-47CB-4C2C-B28F-377DB8FDAA40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FAB81-9819-4198-BC34-2A953435DFB0}" type="pres">
      <dgm:prSet presAssocID="{F976B8E6-D506-4179-AFBA-1ABFDF2F0B2C}" presName="spacer" presStyleCnt="0"/>
      <dgm:spPr/>
    </dgm:pt>
    <dgm:pt modelId="{D8E116D9-60E1-48C5-8D0F-C887CB686F22}" type="pres">
      <dgm:prSet presAssocID="{7C3E9875-DAFC-4939-9F08-1CC68D6ED278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73A11B-4B2C-46BA-9296-54B8166FA2BC}" srcId="{C96BA599-487B-41AF-8EA5-1F2A583304DF}" destId="{5954FBBC-4DB5-4F35-B844-0C13DB3A91CC}" srcOrd="7" destOrd="0" parTransId="{0C67698D-F7C7-43B7-858F-DF9B4074DE69}" sibTransId="{0B364E5C-25E4-46D7-88AC-41D888A77CCB}"/>
    <dgm:cxn modelId="{CCDDFFD5-1DFD-4993-B8FE-A3FF05ED3A1A}" srcId="{C96BA599-487B-41AF-8EA5-1F2A583304DF}" destId="{1A881A0D-3C65-4D3B-9DD5-5F6FD604E718}" srcOrd="1" destOrd="0" parTransId="{1EFC9D3B-FD71-4E16-8FA1-9A1E7F189A48}" sibTransId="{9EA44007-16A5-4462-8F40-44C514541130}"/>
    <dgm:cxn modelId="{B30286BD-FF18-42D8-BB97-6E856C6F4D8F}" srcId="{C96BA599-487B-41AF-8EA5-1F2A583304DF}" destId="{E9A200BB-59C0-4C6B-84E3-DF0603B23822}" srcOrd="4" destOrd="0" parTransId="{488BE413-44E2-44CE-BF8C-1DB23872B1CD}" sibTransId="{386C2D45-EA38-4CCC-A186-AC05742C320E}"/>
    <dgm:cxn modelId="{75D85524-669C-42E7-A0A5-C8ACC6DB2F9B}" type="presOf" srcId="{7C3E9875-DAFC-4939-9F08-1CC68D6ED278}" destId="{D8E116D9-60E1-48C5-8D0F-C887CB686F22}" srcOrd="0" destOrd="0" presId="urn:microsoft.com/office/officeart/2005/8/layout/vList2"/>
    <dgm:cxn modelId="{E63FC029-4034-4366-A4E8-1D4ACF709180}" type="presOf" srcId="{5B4EDF71-D83F-4461-8424-F4211EBE4F3B}" destId="{7CCF8D1A-27BF-425C-B0F7-32A3F31DDD1A}" srcOrd="0" destOrd="0" presId="urn:microsoft.com/office/officeart/2005/8/layout/vList2"/>
    <dgm:cxn modelId="{E8A2A3C6-5838-483A-8D00-CB324DF3025F}" type="presOf" srcId="{F727BCE3-47CB-4C2C-B28F-377DB8FDAA40}" destId="{CB944939-A17E-46B8-B04E-DAC4D6E9FCCF}" srcOrd="0" destOrd="0" presId="urn:microsoft.com/office/officeart/2005/8/layout/vList2"/>
    <dgm:cxn modelId="{C28C9452-F04B-4135-9596-D2C4B7706C4B}" srcId="{C96BA599-487B-41AF-8EA5-1F2A583304DF}" destId="{F727BCE3-47CB-4C2C-B28F-377DB8FDAA40}" srcOrd="8" destOrd="0" parTransId="{7DE076A9-57E2-4A0E-9D3E-9F0CE691A774}" sibTransId="{F976B8E6-D506-4179-AFBA-1ABFDF2F0B2C}"/>
    <dgm:cxn modelId="{ECB252A9-294B-47CC-AB0F-2D9DED197CC0}" srcId="{C96BA599-487B-41AF-8EA5-1F2A583304DF}" destId="{DA02CF7E-B080-4888-8D2B-34CBEE96A390}" srcOrd="0" destOrd="0" parTransId="{6149DF12-1B3A-4043-8D31-1AA8295C41FD}" sibTransId="{A5032BF0-0664-43A3-B9FC-B9DE0C47A0B6}"/>
    <dgm:cxn modelId="{16ECCE51-D805-44E7-A4B0-EAC429A0EC6B}" srcId="{C96BA599-487B-41AF-8EA5-1F2A583304DF}" destId="{5B4EDF71-D83F-4461-8424-F4211EBE4F3B}" srcOrd="2" destOrd="0" parTransId="{2A5487A6-E091-4E14-AA85-DF6668E006F8}" sibTransId="{10B0A089-6D36-47DA-BD2B-2F37AF9BCB6D}"/>
    <dgm:cxn modelId="{089CF273-A3A6-4EDD-9365-E2C1AC1F135E}" type="presOf" srcId="{DA5DF7AE-645B-4DEF-87FD-1CD8BE5A83DF}" destId="{FD3C978F-7FE2-4CD4-9454-3641078EA257}" srcOrd="0" destOrd="0" presId="urn:microsoft.com/office/officeart/2005/8/layout/vList2"/>
    <dgm:cxn modelId="{6F7E47B8-0BEC-489C-B9FF-6269FB98A5E4}" type="presOf" srcId="{1A881A0D-3C65-4D3B-9DD5-5F6FD604E718}" destId="{69656CB7-88B5-4EDD-8F45-4FE9FA53AF9B}" srcOrd="0" destOrd="0" presId="urn:microsoft.com/office/officeart/2005/8/layout/vList2"/>
    <dgm:cxn modelId="{BA7EBFA2-8CEC-49BB-8051-17B75A68E7C1}" srcId="{C96BA599-487B-41AF-8EA5-1F2A583304DF}" destId="{7A5EB65F-7289-49AF-B63C-2F07480AAA76}" srcOrd="5" destOrd="0" parTransId="{BC13DBB0-85F8-4824-9D0F-5F310A3AD9B8}" sibTransId="{2E605D3A-9336-4FF9-AD14-FEE91FB2F274}"/>
    <dgm:cxn modelId="{3D29EBDC-0A08-4FB4-ADD2-D6FA21B495C9}" srcId="{C96BA599-487B-41AF-8EA5-1F2A583304DF}" destId="{DA5DF7AE-645B-4DEF-87FD-1CD8BE5A83DF}" srcOrd="3" destOrd="0" parTransId="{F650BBF3-FC5C-410C-8DAF-EAF7484C21FD}" sibTransId="{44F9B755-5BDB-4BCB-8430-8626AC8DA537}"/>
    <dgm:cxn modelId="{46150CA6-0EA5-4DE2-B8CB-97E2072E48E4}" type="presOf" srcId="{7A5EB65F-7289-49AF-B63C-2F07480AAA76}" destId="{F411C795-9668-4724-9B70-E4E58684DD7E}" srcOrd="0" destOrd="0" presId="urn:microsoft.com/office/officeart/2005/8/layout/vList2"/>
    <dgm:cxn modelId="{EAF1477F-0160-45CD-ACC5-E77C0BB4C55E}" srcId="{C96BA599-487B-41AF-8EA5-1F2A583304DF}" destId="{E2392682-5461-4C81-84BD-B92EFB5818FE}" srcOrd="6" destOrd="0" parTransId="{6DA4145E-966D-4734-8171-1588001CF882}" sibTransId="{5512018A-8A6A-4278-9031-9E2516D870D3}"/>
    <dgm:cxn modelId="{3189F354-469F-42EA-88C5-2C30BEFCD3D9}" srcId="{C96BA599-487B-41AF-8EA5-1F2A583304DF}" destId="{7C3E9875-DAFC-4939-9F08-1CC68D6ED278}" srcOrd="9" destOrd="0" parTransId="{39C7D282-794B-46E8-BBE0-9B7C25DF165A}" sibTransId="{BC5F18B2-DE13-4DA1-8617-7E25CC9F017F}"/>
    <dgm:cxn modelId="{79E063C9-4A79-4AA4-B699-02AE14A5D5E7}" type="presOf" srcId="{C96BA599-487B-41AF-8EA5-1F2A583304DF}" destId="{89EC481E-B5FE-4D9F-AD57-5D455F3FC6F1}" srcOrd="0" destOrd="0" presId="urn:microsoft.com/office/officeart/2005/8/layout/vList2"/>
    <dgm:cxn modelId="{0077FA65-239B-4A64-8484-5CAB5B31E76D}" type="presOf" srcId="{5954FBBC-4DB5-4F35-B844-0C13DB3A91CC}" destId="{2FAB7F9E-37DC-4FA8-8A58-1497F55A5205}" srcOrd="0" destOrd="0" presId="urn:microsoft.com/office/officeart/2005/8/layout/vList2"/>
    <dgm:cxn modelId="{210965E0-D76C-4FE9-BF94-2B1DA0DB6D16}" type="presOf" srcId="{E2392682-5461-4C81-84BD-B92EFB5818FE}" destId="{C552D093-CF6A-4A97-B2DA-93DD97C4F273}" srcOrd="0" destOrd="0" presId="urn:microsoft.com/office/officeart/2005/8/layout/vList2"/>
    <dgm:cxn modelId="{1B4DD11B-DA1F-413A-81A2-35823CBDFA59}" type="presOf" srcId="{DA02CF7E-B080-4888-8D2B-34CBEE96A390}" destId="{D3B4A0CB-2A39-420A-BC0E-77B8EB22317D}" srcOrd="0" destOrd="0" presId="urn:microsoft.com/office/officeart/2005/8/layout/vList2"/>
    <dgm:cxn modelId="{A6224044-2051-40AB-B576-0543F0D5EF0C}" type="presOf" srcId="{E9A200BB-59C0-4C6B-84E3-DF0603B23822}" destId="{8CACE13D-67FB-4CDF-A240-9BC914EF7E7A}" srcOrd="0" destOrd="0" presId="urn:microsoft.com/office/officeart/2005/8/layout/vList2"/>
    <dgm:cxn modelId="{A5D58D9C-5B02-493A-B3CD-AADBB70D11E3}" type="presParOf" srcId="{89EC481E-B5FE-4D9F-AD57-5D455F3FC6F1}" destId="{D3B4A0CB-2A39-420A-BC0E-77B8EB22317D}" srcOrd="0" destOrd="0" presId="urn:microsoft.com/office/officeart/2005/8/layout/vList2"/>
    <dgm:cxn modelId="{959175F9-11B5-432E-AB1C-CFA5A5A2E173}" type="presParOf" srcId="{89EC481E-B5FE-4D9F-AD57-5D455F3FC6F1}" destId="{281D71A8-30DE-4215-9F9C-A74E6F588FF2}" srcOrd="1" destOrd="0" presId="urn:microsoft.com/office/officeart/2005/8/layout/vList2"/>
    <dgm:cxn modelId="{DB1317C5-1F39-4496-8C9C-8FFAA3C33370}" type="presParOf" srcId="{89EC481E-B5FE-4D9F-AD57-5D455F3FC6F1}" destId="{69656CB7-88B5-4EDD-8F45-4FE9FA53AF9B}" srcOrd="2" destOrd="0" presId="urn:microsoft.com/office/officeart/2005/8/layout/vList2"/>
    <dgm:cxn modelId="{73143C5C-8534-493A-A1C8-14314D818DB5}" type="presParOf" srcId="{89EC481E-B5FE-4D9F-AD57-5D455F3FC6F1}" destId="{4B66B767-1B0E-474D-BE6C-3F042E259B2D}" srcOrd="3" destOrd="0" presId="urn:microsoft.com/office/officeart/2005/8/layout/vList2"/>
    <dgm:cxn modelId="{71E0D6F5-7DAB-481D-9896-8705E851757B}" type="presParOf" srcId="{89EC481E-B5FE-4D9F-AD57-5D455F3FC6F1}" destId="{7CCF8D1A-27BF-425C-B0F7-32A3F31DDD1A}" srcOrd="4" destOrd="0" presId="urn:microsoft.com/office/officeart/2005/8/layout/vList2"/>
    <dgm:cxn modelId="{6F6016D1-2090-4BD6-828B-CE4786F76714}" type="presParOf" srcId="{89EC481E-B5FE-4D9F-AD57-5D455F3FC6F1}" destId="{2EAAF908-EF58-42C2-9E65-F54836F57C11}" srcOrd="5" destOrd="0" presId="urn:microsoft.com/office/officeart/2005/8/layout/vList2"/>
    <dgm:cxn modelId="{3BC1A67E-2303-4381-92CD-53638C09900E}" type="presParOf" srcId="{89EC481E-B5FE-4D9F-AD57-5D455F3FC6F1}" destId="{FD3C978F-7FE2-4CD4-9454-3641078EA257}" srcOrd="6" destOrd="0" presId="urn:microsoft.com/office/officeart/2005/8/layout/vList2"/>
    <dgm:cxn modelId="{B1D91E74-0A3E-433A-B602-3771E413F8C0}" type="presParOf" srcId="{89EC481E-B5FE-4D9F-AD57-5D455F3FC6F1}" destId="{5EC84815-7BF4-4762-986E-4BACF85A9E4D}" srcOrd="7" destOrd="0" presId="urn:microsoft.com/office/officeart/2005/8/layout/vList2"/>
    <dgm:cxn modelId="{C97FA72D-2621-499A-BB29-5B04AF5B9487}" type="presParOf" srcId="{89EC481E-B5FE-4D9F-AD57-5D455F3FC6F1}" destId="{8CACE13D-67FB-4CDF-A240-9BC914EF7E7A}" srcOrd="8" destOrd="0" presId="urn:microsoft.com/office/officeart/2005/8/layout/vList2"/>
    <dgm:cxn modelId="{1670134C-5841-4A24-9CCC-D0211B7D8EF7}" type="presParOf" srcId="{89EC481E-B5FE-4D9F-AD57-5D455F3FC6F1}" destId="{38A64342-DAB7-40C1-8A9A-0B7E5E3E41F7}" srcOrd="9" destOrd="0" presId="urn:microsoft.com/office/officeart/2005/8/layout/vList2"/>
    <dgm:cxn modelId="{41697340-A62E-490A-8C19-48FC44C69031}" type="presParOf" srcId="{89EC481E-B5FE-4D9F-AD57-5D455F3FC6F1}" destId="{F411C795-9668-4724-9B70-E4E58684DD7E}" srcOrd="10" destOrd="0" presId="urn:microsoft.com/office/officeart/2005/8/layout/vList2"/>
    <dgm:cxn modelId="{2769EDDB-4A9B-4AD2-A101-FE5A3C673C3A}" type="presParOf" srcId="{89EC481E-B5FE-4D9F-AD57-5D455F3FC6F1}" destId="{6F70235A-EE3B-400F-BE71-BDC39D1EAF61}" srcOrd="11" destOrd="0" presId="urn:microsoft.com/office/officeart/2005/8/layout/vList2"/>
    <dgm:cxn modelId="{6B099FDC-CF65-4ED8-9D87-047800B3D0D5}" type="presParOf" srcId="{89EC481E-B5FE-4D9F-AD57-5D455F3FC6F1}" destId="{C552D093-CF6A-4A97-B2DA-93DD97C4F273}" srcOrd="12" destOrd="0" presId="urn:microsoft.com/office/officeart/2005/8/layout/vList2"/>
    <dgm:cxn modelId="{AE780E9E-A447-45C0-AE49-FF5AA9BBF33E}" type="presParOf" srcId="{89EC481E-B5FE-4D9F-AD57-5D455F3FC6F1}" destId="{BC37C842-6E7B-4283-8183-B0E7795E5BD4}" srcOrd="13" destOrd="0" presId="urn:microsoft.com/office/officeart/2005/8/layout/vList2"/>
    <dgm:cxn modelId="{F08C403F-A05C-46B6-A313-3AE9CE6BCAB4}" type="presParOf" srcId="{89EC481E-B5FE-4D9F-AD57-5D455F3FC6F1}" destId="{2FAB7F9E-37DC-4FA8-8A58-1497F55A5205}" srcOrd="14" destOrd="0" presId="urn:microsoft.com/office/officeart/2005/8/layout/vList2"/>
    <dgm:cxn modelId="{2239C483-1582-464C-A3AD-F4FB3D06666C}" type="presParOf" srcId="{89EC481E-B5FE-4D9F-AD57-5D455F3FC6F1}" destId="{83D8580D-0F4B-4623-9855-B800DCFB8F9C}" srcOrd="15" destOrd="0" presId="urn:microsoft.com/office/officeart/2005/8/layout/vList2"/>
    <dgm:cxn modelId="{235FAC39-88D3-4AB3-9DC0-FB84CD5F87B2}" type="presParOf" srcId="{89EC481E-B5FE-4D9F-AD57-5D455F3FC6F1}" destId="{CB944939-A17E-46B8-B04E-DAC4D6E9FCCF}" srcOrd="16" destOrd="0" presId="urn:microsoft.com/office/officeart/2005/8/layout/vList2"/>
    <dgm:cxn modelId="{0A334549-E7E6-4D99-8D20-0EEC82539A22}" type="presParOf" srcId="{89EC481E-B5FE-4D9F-AD57-5D455F3FC6F1}" destId="{609FAB81-9819-4198-BC34-2A953435DFB0}" srcOrd="17" destOrd="0" presId="urn:microsoft.com/office/officeart/2005/8/layout/vList2"/>
    <dgm:cxn modelId="{230D25B6-3CF2-432E-B009-300183A6FFF6}" type="presParOf" srcId="{89EC481E-B5FE-4D9F-AD57-5D455F3FC6F1}" destId="{D8E116D9-60E1-48C5-8D0F-C887CB686F22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D3CEF5-D0C7-44E9-9ABD-87E0C6E91780}" type="doc">
      <dgm:prSet loTypeId="urn:microsoft.com/office/officeart/2005/8/layout/hList6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E58A13C6-3675-4ED4-A05D-AD980900368B}">
      <dgm:prSet/>
      <dgm:spPr/>
      <dgm:t>
        <a:bodyPr/>
        <a:lstStyle/>
        <a:p>
          <a:pPr rtl="0"/>
          <a:r>
            <a:rPr lang="ru-RU" b="0" i="0" baseline="0" dirty="0" smtClean="0"/>
            <a:t>Мероприятия по организации отдыха и оздоровления детей в Забайкальском крае </a:t>
          </a:r>
          <a:endParaRPr lang="ru-RU" b="0" i="0" baseline="0" dirty="0"/>
        </a:p>
      </dgm:t>
    </dgm:pt>
    <dgm:pt modelId="{3E44D10C-F493-4B89-BF4C-01CAD2C4F6F7}" type="parTrans" cxnId="{78777779-4426-4386-8538-52A7BC4B9898}">
      <dgm:prSet/>
      <dgm:spPr/>
      <dgm:t>
        <a:bodyPr/>
        <a:lstStyle/>
        <a:p>
          <a:endParaRPr lang="ru-RU"/>
        </a:p>
      </dgm:t>
    </dgm:pt>
    <dgm:pt modelId="{28D57B54-959F-4E2F-97C5-26DB6C8558C7}" type="sibTrans" cxnId="{78777779-4426-4386-8538-52A7BC4B9898}">
      <dgm:prSet/>
      <dgm:spPr/>
      <dgm:t>
        <a:bodyPr/>
        <a:lstStyle/>
        <a:p>
          <a:endParaRPr lang="ru-RU"/>
        </a:p>
      </dgm:t>
    </dgm:pt>
    <dgm:pt modelId="{174A9705-6DFE-4928-89B3-647328D021EC}">
      <dgm:prSet/>
      <dgm:spPr/>
      <dgm:t>
        <a:bodyPr/>
        <a:lstStyle/>
        <a:p>
          <a:pPr rtl="0"/>
          <a:r>
            <a:rPr lang="ru-RU" b="0" i="0" baseline="0" dirty="0" smtClean="0"/>
            <a:t>КЦП "Жилище"(2012-2015 годы) подпрограмма "Обеспечение жильем молодых семей"</a:t>
          </a:r>
          <a:endParaRPr lang="ru-RU" b="0" i="0" baseline="0" dirty="0"/>
        </a:p>
      </dgm:t>
    </dgm:pt>
    <dgm:pt modelId="{827340CC-2340-48D9-BE85-F5B9891EE8CB}" type="parTrans" cxnId="{6F6F37C7-7675-4321-A053-D4477640918C}">
      <dgm:prSet/>
      <dgm:spPr/>
      <dgm:t>
        <a:bodyPr/>
        <a:lstStyle/>
        <a:p>
          <a:endParaRPr lang="ru-RU"/>
        </a:p>
      </dgm:t>
    </dgm:pt>
    <dgm:pt modelId="{D151E704-870E-4F9E-A8E0-10BE4BAC7552}" type="sibTrans" cxnId="{6F6F37C7-7675-4321-A053-D4477640918C}">
      <dgm:prSet/>
      <dgm:spPr/>
      <dgm:t>
        <a:bodyPr/>
        <a:lstStyle/>
        <a:p>
          <a:endParaRPr lang="ru-RU"/>
        </a:p>
      </dgm:t>
    </dgm:pt>
    <dgm:pt modelId="{5A7713E8-2B26-4D43-B7C7-3505BEF5AF5F}">
      <dgm:prSet/>
      <dgm:spPr/>
      <dgm:t>
        <a:bodyPr/>
        <a:lstStyle/>
        <a:p>
          <a:pPr rtl="0"/>
          <a:r>
            <a:rPr lang="ru-RU" b="0" i="0" baseline="0" dirty="0" smtClean="0"/>
            <a:t>Мероприятия по модернизации объектов коммунальной инфраструктуры</a:t>
          </a:r>
          <a:endParaRPr lang="ru-RU" b="0" i="0" baseline="0" dirty="0"/>
        </a:p>
      </dgm:t>
    </dgm:pt>
    <dgm:pt modelId="{EAA9E828-B6BF-4D74-A268-480B8F9F7C5C}" type="parTrans" cxnId="{41B4DEF7-E0AE-4F45-B6D2-E499E9BB5A9A}">
      <dgm:prSet/>
      <dgm:spPr/>
      <dgm:t>
        <a:bodyPr/>
        <a:lstStyle/>
        <a:p>
          <a:endParaRPr lang="ru-RU"/>
        </a:p>
      </dgm:t>
    </dgm:pt>
    <dgm:pt modelId="{F2E02C24-C85C-4813-BB5F-59D354B34FD7}" type="sibTrans" cxnId="{41B4DEF7-E0AE-4F45-B6D2-E499E9BB5A9A}">
      <dgm:prSet/>
      <dgm:spPr/>
      <dgm:t>
        <a:bodyPr/>
        <a:lstStyle/>
        <a:p>
          <a:endParaRPr lang="ru-RU"/>
        </a:p>
      </dgm:t>
    </dgm:pt>
    <dgm:pt modelId="{4A455572-50C8-4C87-9506-8C8E2DDA2A89}" type="pres">
      <dgm:prSet presAssocID="{49D3CEF5-D0C7-44E9-9ABD-87E0C6E917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A119A-2684-4398-90E1-79BFF5CCD36C}" type="pres">
      <dgm:prSet presAssocID="{E58A13C6-3675-4ED4-A05D-AD98090036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D4481-D1DA-4072-80CD-B47A452B5991}" type="pres">
      <dgm:prSet presAssocID="{28D57B54-959F-4E2F-97C5-26DB6C8558C7}" presName="sibTrans" presStyleCnt="0"/>
      <dgm:spPr/>
    </dgm:pt>
    <dgm:pt modelId="{E1BA8C53-4724-4846-94C1-29194A080E27}" type="pres">
      <dgm:prSet presAssocID="{174A9705-6DFE-4928-89B3-647328D021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9946A-3F5E-4C93-BFB0-F5FC3FECABF7}" type="pres">
      <dgm:prSet presAssocID="{D151E704-870E-4F9E-A8E0-10BE4BAC7552}" presName="sibTrans" presStyleCnt="0"/>
      <dgm:spPr/>
    </dgm:pt>
    <dgm:pt modelId="{1EE3FBD4-D3C7-477F-8337-6BA558250AF6}" type="pres">
      <dgm:prSet presAssocID="{5A7713E8-2B26-4D43-B7C7-3505BEF5AF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A8A5E5-4C6C-43C6-9FD0-D308041E419E}" type="presOf" srcId="{49D3CEF5-D0C7-44E9-9ABD-87E0C6E91780}" destId="{4A455572-50C8-4C87-9506-8C8E2DDA2A89}" srcOrd="0" destOrd="0" presId="urn:microsoft.com/office/officeart/2005/8/layout/hList6"/>
    <dgm:cxn modelId="{78777779-4426-4386-8538-52A7BC4B9898}" srcId="{49D3CEF5-D0C7-44E9-9ABD-87E0C6E91780}" destId="{E58A13C6-3675-4ED4-A05D-AD980900368B}" srcOrd="0" destOrd="0" parTransId="{3E44D10C-F493-4B89-BF4C-01CAD2C4F6F7}" sibTransId="{28D57B54-959F-4E2F-97C5-26DB6C8558C7}"/>
    <dgm:cxn modelId="{E92737A8-B26B-4256-8389-4AFC2C22576D}" type="presOf" srcId="{174A9705-6DFE-4928-89B3-647328D021EC}" destId="{E1BA8C53-4724-4846-94C1-29194A080E27}" srcOrd="0" destOrd="0" presId="urn:microsoft.com/office/officeart/2005/8/layout/hList6"/>
    <dgm:cxn modelId="{FFEB3FB5-8BC2-415A-BBE9-98739AADD0E7}" type="presOf" srcId="{5A7713E8-2B26-4D43-B7C7-3505BEF5AF5F}" destId="{1EE3FBD4-D3C7-477F-8337-6BA558250AF6}" srcOrd="0" destOrd="0" presId="urn:microsoft.com/office/officeart/2005/8/layout/hList6"/>
    <dgm:cxn modelId="{41B4DEF7-E0AE-4F45-B6D2-E499E9BB5A9A}" srcId="{49D3CEF5-D0C7-44E9-9ABD-87E0C6E91780}" destId="{5A7713E8-2B26-4D43-B7C7-3505BEF5AF5F}" srcOrd="2" destOrd="0" parTransId="{EAA9E828-B6BF-4D74-A268-480B8F9F7C5C}" sibTransId="{F2E02C24-C85C-4813-BB5F-59D354B34FD7}"/>
    <dgm:cxn modelId="{6F6F37C7-7675-4321-A053-D4477640918C}" srcId="{49D3CEF5-D0C7-44E9-9ABD-87E0C6E91780}" destId="{174A9705-6DFE-4928-89B3-647328D021EC}" srcOrd="1" destOrd="0" parTransId="{827340CC-2340-48D9-BE85-F5B9891EE8CB}" sibTransId="{D151E704-870E-4F9E-A8E0-10BE4BAC7552}"/>
    <dgm:cxn modelId="{7092BA89-409C-488E-9786-083AB87FD695}" type="presOf" srcId="{E58A13C6-3675-4ED4-A05D-AD980900368B}" destId="{9EDA119A-2684-4398-90E1-79BFF5CCD36C}" srcOrd="0" destOrd="0" presId="urn:microsoft.com/office/officeart/2005/8/layout/hList6"/>
    <dgm:cxn modelId="{EC482E5B-C8FB-4D77-A2D9-56E5B366B9D7}" type="presParOf" srcId="{4A455572-50C8-4C87-9506-8C8E2DDA2A89}" destId="{9EDA119A-2684-4398-90E1-79BFF5CCD36C}" srcOrd="0" destOrd="0" presId="urn:microsoft.com/office/officeart/2005/8/layout/hList6"/>
    <dgm:cxn modelId="{458BB232-A071-4D9D-8D30-CF29262A79A7}" type="presParOf" srcId="{4A455572-50C8-4C87-9506-8C8E2DDA2A89}" destId="{2CAD4481-D1DA-4072-80CD-B47A452B5991}" srcOrd="1" destOrd="0" presId="urn:microsoft.com/office/officeart/2005/8/layout/hList6"/>
    <dgm:cxn modelId="{739DBB10-52FD-4AF3-A4EF-9B29CAFC325B}" type="presParOf" srcId="{4A455572-50C8-4C87-9506-8C8E2DDA2A89}" destId="{E1BA8C53-4724-4846-94C1-29194A080E27}" srcOrd="2" destOrd="0" presId="urn:microsoft.com/office/officeart/2005/8/layout/hList6"/>
    <dgm:cxn modelId="{858D9AB8-6105-4493-8BAF-1580085944B6}" type="presParOf" srcId="{4A455572-50C8-4C87-9506-8C8E2DDA2A89}" destId="{5549946A-3F5E-4C93-BFB0-F5FC3FECABF7}" srcOrd="3" destOrd="0" presId="urn:microsoft.com/office/officeart/2005/8/layout/hList6"/>
    <dgm:cxn modelId="{468FD797-8C81-4FDC-9E5C-5AE3B18C49AE}" type="presParOf" srcId="{4A455572-50C8-4C87-9506-8C8E2DDA2A89}" destId="{1EE3FBD4-D3C7-477F-8337-6BA558250AF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D3CEF5-D0C7-44E9-9ABD-87E0C6E91780}" type="doc">
      <dgm:prSet loTypeId="urn:microsoft.com/office/officeart/2005/8/layout/hList6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E58A13C6-3675-4ED4-A05D-AD980900368B}">
      <dgm:prSet/>
      <dgm:spPr/>
      <dgm:t>
        <a:bodyPr/>
        <a:lstStyle/>
        <a:p>
          <a:pPr rtl="0"/>
          <a:r>
            <a:rPr lang="ru-RU" b="0" i="0" baseline="0" dirty="0" smtClean="0"/>
            <a:t>Мероприятия государственной программы РФ «Доступная среда» на 2011-2015 годы</a:t>
          </a:r>
          <a:endParaRPr lang="ru-RU" b="0" i="0" baseline="0" dirty="0"/>
        </a:p>
      </dgm:t>
    </dgm:pt>
    <dgm:pt modelId="{3E44D10C-F493-4B89-BF4C-01CAD2C4F6F7}" type="parTrans" cxnId="{78777779-4426-4386-8538-52A7BC4B9898}">
      <dgm:prSet/>
      <dgm:spPr/>
      <dgm:t>
        <a:bodyPr/>
        <a:lstStyle/>
        <a:p>
          <a:endParaRPr lang="ru-RU"/>
        </a:p>
      </dgm:t>
    </dgm:pt>
    <dgm:pt modelId="{28D57B54-959F-4E2F-97C5-26DB6C8558C7}" type="sibTrans" cxnId="{78777779-4426-4386-8538-52A7BC4B9898}">
      <dgm:prSet/>
      <dgm:spPr/>
      <dgm:t>
        <a:bodyPr/>
        <a:lstStyle/>
        <a:p>
          <a:endParaRPr lang="ru-RU"/>
        </a:p>
      </dgm:t>
    </dgm:pt>
    <dgm:pt modelId="{174A9705-6DFE-4928-89B3-647328D021EC}">
      <dgm:prSet/>
      <dgm:spPr/>
      <dgm:t>
        <a:bodyPr/>
        <a:lstStyle/>
        <a:p>
          <a:pPr rtl="0"/>
          <a:r>
            <a:rPr lang="ru-RU" b="0" i="0" baseline="0" dirty="0" smtClean="0"/>
            <a:t>Реализация мероприятий программы «Устойчивое развитие сельских территорий на 2014-2017 годы и на период до 2020 года»</a:t>
          </a:r>
          <a:endParaRPr lang="ru-RU" b="0" i="0" baseline="0" dirty="0"/>
        </a:p>
      </dgm:t>
    </dgm:pt>
    <dgm:pt modelId="{827340CC-2340-48D9-BE85-F5B9891EE8CB}" type="parTrans" cxnId="{6F6F37C7-7675-4321-A053-D4477640918C}">
      <dgm:prSet/>
      <dgm:spPr/>
      <dgm:t>
        <a:bodyPr/>
        <a:lstStyle/>
        <a:p>
          <a:endParaRPr lang="ru-RU"/>
        </a:p>
      </dgm:t>
    </dgm:pt>
    <dgm:pt modelId="{D151E704-870E-4F9E-A8E0-10BE4BAC7552}" type="sibTrans" cxnId="{6F6F37C7-7675-4321-A053-D4477640918C}">
      <dgm:prSet/>
      <dgm:spPr/>
      <dgm:t>
        <a:bodyPr/>
        <a:lstStyle/>
        <a:p>
          <a:endParaRPr lang="ru-RU"/>
        </a:p>
      </dgm:t>
    </dgm:pt>
    <dgm:pt modelId="{4A455572-50C8-4C87-9506-8C8E2DDA2A89}" type="pres">
      <dgm:prSet presAssocID="{49D3CEF5-D0C7-44E9-9ABD-87E0C6E917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DA119A-2684-4398-90E1-79BFF5CCD36C}" type="pres">
      <dgm:prSet presAssocID="{E58A13C6-3675-4ED4-A05D-AD980900368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D4481-D1DA-4072-80CD-B47A452B5991}" type="pres">
      <dgm:prSet presAssocID="{28D57B54-959F-4E2F-97C5-26DB6C8558C7}" presName="sibTrans" presStyleCnt="0"/>
      <dgm:spPr/>
    </dgm:pt>
    <dgm:pt modelId="{E1BA8C53-4724-4846-94C1-29194A080E27}" type="pres">
      <dgm:prSet presAssocID="{174A9705-6DFE-4928-89B3-647328D021E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50C369-35EE-4ED9-AB62-B7438BC72454}" type="presOf" srcId="{49D3CEF5-D0C7-44E9-9ABD-87E0C6E91780}" destId="{4A455572-50C8-4C87-9506-8C8E2DDA2A89}" srcOrd="0" destOrd="0" presId="urn:microsoft.com/office/officeart/2005/8/layout/hList6"/>
    <dgm:cxn modelId="{E6618894-7DF4-4873-89B5-68EFFDFAE79B}" type="presOf" srcId="{174A9705-6DFE-4928-89B3-647328D021EC}" destId="{E1BA8C53-4724-4846-94C1-29194A080E27}" srcOrd="0" destOrd="0" presId="urn:microsoft.com/office/officeart/2005/8/layout/hList6"/>
    <dgm:cxn modelId="{78777779-4426-4386-8538-52A7BC4B9898}" srcId="{49D3CEF5-D0C7-44E9-9ABD-87E0C6E91780}" destId="{E58A13C6-3675-4ED4-A05D-AD980900368B}" srcOrd="0" destOrd="0" parTransId="{3E44D10C-F493-4B89-BF4C-01CAD2C4F6F7}" sibTransId="{28D57B54-959F-4E2F-97C5-26DB6C8558C7}"/>
    <dgm:cxn modelId="{6F6F37C7-7675-4321-A053-D4477640918C}" srcId="{49D3CEF5-D0C7-44E9-9ABD-87E0C6E91780}" destId="{174A9705-6DFE-4928-89B3-647328D021EC}" srcOrd="1" destOrd="0" parTransId="{827340CC-2340-48D9-BE85-F5B9891EE8CB}" sibTransId="{D151E704-870E-4F9E-A8E0-10BE4BAC7552}"/>
    <dgm:cxn modelId="{B965B023-810F-4C55-9648-08FD3E6CC4F8}" type="presOf" srcId="{E58A13C6-3675-4ED4-A05D-AD980900368B}" destId="{9EDA119A-2684-4398-90E1-79BFF5CCD36C}" srcOrd="0" destOrd="0" presId="urn:microsoft.com/office/officeart/2005/8/layout/hList6"/>
    <dgm:cxn modelId="{2F26B991-F18D-4EA6-B0CF-937E12C1CD7D}" type="presParOf" srcId="{4A455572-50C8-4C87-9506-8C8E2DDA2A89}" destId="{9EDA119A-2684-4398-90E1-79BFF5CCD36C}" srcOrd="0" destOrd="0" presId="urn:microsoft.com/office/officeart/2005/8/layout/hList6"/>
    <dgm:cxn modelId="{3B856574-8614-427F-8405-817404AE4745}" type="presParOf" srcId="{4A455572-50C8-4C87-9506-8C8E2DDA2A89}" destId="{2CAD4481-D1DA-4072-80CD-B47A452B5991}" srcOrd="1" destOrd="0" presId="urn:microsoft.com/office/officeart/2005/8/layout/hList6"/>
    <dgm:cxn modelId="{5334EFE1-B312-451A-9325-BD5E4C297711}" type="presParOf" srcId="{4A455572-50C8-4C87-9506-8C8E2DDA2A89}" destId="{E1BA8C53-4724-4846-94C1-29194A080E2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8DE78-53CE-4F51-A114-20C5CC186186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2C26F-4F16-4096-B0E7-0B2FF73E3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5800"/>
            <a:ext cx="4568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0965" tIns="45483" rIns="90965" bIns="4548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60420" name="Rectangl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65" tIns="45483" rIns="90965" bIns="45483" anchor="b"/>
          <a:lstStyle/>
          <a:p>
            <a:pPr algn="r" defTabSz="909638"/>
            <a:fld id="{C6B10786-2404-4C83-95C8-F47DFCC0FF3E}" type="slidenum">
              <a:rPr lang="en-US" sz="1200"/>
              <a:pPr algn="r" defTabSz="909638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D38689-EE31-4E48-A532-2987881F88D2}" type="slidenum">
              <a:rPr lang="fr-CA" smtClean="0">
                <a:solidFill>
                  <a:srgbClr val="000000"/>
                </a:solidFill>
              </a:rPr>
              <a:pPr/>
              <a:t>46</a:t>
            </a:fld>
            <a:endParaRPr lang="fr-CA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D38689-EE31-4E48-A532-2987881F88D2}" type="slidenum">
              <a:rPr lang="fr-CA" smtClean="0">
                <a:solidFill>
                  <a:srgbClr val="000000"/>
                </a:solidFill>
              </a:rPr>
              <a:pPr/>
              <a:t>47</a:t>
            </a:fld>
            <a:endParaRPr lang="fr-CA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7F7E59-EAAA-4891-B87D-2F7D093D4C5A}" type="datetimeFigureOut">
              <a:rPr lang="ru-RU" smtClean="0"/>
              <a:pPr/>
              <a:t>11.07.2016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75754E-9215-4FCE-903C-EC8B523725C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395536" y="1916832"/>
            <a:ext cx="8229600" cy="2376264"/>
          </a:xfrm>
          <a:prstGeom prst="rect">
            <a:avLst/>
          </a:prstGeom>
          <a:ln w="76200"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Отчет об исполнении бюджета муниципального района «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Карымский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район» за 2015 год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27835"/>
          <a:ext cx="8784975" cy="6495619"/>
        </p:xfrm>
        <a:graphic>
          <a:graphicData uri="http://schemas.openxmlformats.org/drawingml/2006/table">
            <a:tbl>
              <a:tblPr/>
              <a:tblGrid>
                <a:gridCol w="6624736"/>
                <a:gridCol w="720080"/>
                <a:gridCol w="1440159"/>
              </a:tblGrid>
              <a:tr h="38909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Доходы бюджета муниципального района "</a:t>
                      </a:r>
                      <a:r>
                        <a:rPr lang="ru-RU" sz="1600" b="1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Карымский</a:t>
                      </a:r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 район" в разрезе администраторов за 2015 год</a:t>
                      </a:r>
                    </a:p>
                  </a:txBody>
                  <a:tcPr marL="5244" marR="5244" marT="52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84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Наименование показателя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Код главного администратора доходов бюджета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Исполнено, тыс.рублей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Государственная инспекция по надзору за техническим состоянием самоходных машин и других видов техники Забайкальского края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018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23,0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Государственная служба по охране, контролю и </a:t>
                      </a:r>
                      <a:r>
                        <a:rPr lang="ru-RU" sz="1100" b="1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ругулированию</a:t>
                      </a:r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 использования объектов животного мира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038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298,1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Управление Федеральной службы по надзору в сфере природопользования (</a:t>
                      </a:r>
                      <a:r>
                        <a:rPr lang="ru-RU" sz="1100" b="1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Росприроднадзора</a:t>
                      </a:r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) по Забайкальскому краю 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048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1 242,9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Федеральная служба по надзору и социальному развитию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060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102,0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Управление Федеральной службы по ветеринарному и фитосанитарному надзору по Забайкальскому краю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081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12,0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Федеральное казначейство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100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11 550,2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Управление Федеральной службы по надзору в сфере защиты прав потребителей и благополучия человека по Забайкальскому краю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141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140,8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Федеральная Антимонопольная служба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161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100,0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Межрайонная инспекция Федеральной налоговой службы №3 по Забайкальскому краю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182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140 674,5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Отдел  внутренних дел по Карымскому району 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188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639,5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Управление Федеральной миграционной службы России по Забайкальскому краю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192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0,5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Управление Федеральной регистрационной службы по Забайкальскому краю 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321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14,4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Администрации поселений муниципального района "Карымский район"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802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310,7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Комитет по финансам муниципального района "Карымский район"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902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439 649,4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Комитет по имуществу, земельным вопросам и градостроительной деятельности администрации муниципального района "Карымский район"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917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7 780,4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Муниципальное казенное учреждение Комитет образования администрации                                                                                      муниципального района "Карымский район"</a:t>
                      </a:r>
                    </a:p>
                  </a:txBody>
                  <a:tcPr marL="5244" marR="5244" marT="52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926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110,1</a:t>
                      </a:r>
                    </a:p>
                  </a:txBody>
                  <a:tcPr marL="5244" marR="5244" marT="52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88640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15888"/>
            <a:ext cx="87137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Динамика поступлений основных доходных источников бюджета района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908720"/>
          <a:ext cx="44279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3140968"/>
          <a:ext cx="45720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572000" y="764704"/>
          <a:ext cx="42119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572000" y="3371850"/>
          <a:ext cx="4572000" cy="2937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>
          <a:xfrm>
            <a:off x="6516688" y="3284984"/>
            <a:ext cx="2627312" cy="1296392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96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Снижение на 1,4 млн.руб. за счет уменьшения дополнительного норматива на 2,3%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15888"/>
            <a:ext cx="87137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Динамика поступлений основных доходных источников бюджета района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980728"/>
          <a:ext cx="889248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3789040"/>
          <a:ext cx="4572000" cy="26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572000" y="3789040"/>
          <a:ext cx="4572000" cy="290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07504" y="1340768"/>
          <a:ext cx="4572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0825" y="115888"/>
            <a:ext cx="87137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Динамика поступлений основных доходных источников бюджета района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572000" y="1268760"/>
          <a:ext cx="4572000" cy="526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15888"/>
            <a:ext cx="87137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Динамика поступлений основных доходных источников бюджета района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251520" y="980728"/>
          <a:ext cx="87129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395536" y="3789040"/>
          <a:ext cx="84969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251520" y="260648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251520" y="260648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0"/>
          <a:ext cx="8712968" cy="6431127"/>
        </p:xfrm>
        <a:graphic>
          <a:graphicData uri="http://schemas.openxmlformats.org/drawingml/2006/table">
            <a:tbl>
              <a:tblPr/>
              <a:tblGrid>
                <a:gridCol w="2629350"/>
                <a:gridCol w="899044"/>
                <a:gridCol w="648072"/>
                <a:gridCol w="864096"/>
                <a:gridCol w="720080"/>
                <a:gridCol w="648072"/>
                <a:gridCol w="706533"/>
                <a:gridCol w="733627"/>
                <a:gridCol w="127831"/>
                <a:gridCol w="736263"/>
              </a:tblGrid>
              <a:tr h="54088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Анализ исполнения неналоговых доходов  бюджета муниципального образования "</a:t>
                      </a:r>
                      <a:r>
                        <a:rPr lang="ru-RU" sz="1800" b="1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Карымский</a:t>
                      </a:r>
                      <a:r>
                        <a:rPr lang="ru-RU" sz="1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 район" за 2008- 2012 годы.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94">
                <a:tc>
                  <a:txBody>
                    <a:bodyPr/>
                    <a:lstStyle/>
                    <a:p>
                      <a:pPr algn="ctr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тыс. руб</a:t>
                      </a:r>
                      <a:r>
                        <a:rPr lang="ru-RU" sz="5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6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2008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2009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2010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2011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2012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2013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2014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2015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22226,6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29781,7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25444,1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26200,1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10723,2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11983,6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12351,6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11062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5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4094,4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4468,8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3310,2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3926,3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2988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5088,6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4926,9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5728</a:t>
                      </a:r>
                      <a:endParaRPr lang="ru-RU" sz="1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1513,1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1174,2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924,2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1865,6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1370,2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1559,9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1231,9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10590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7384,3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11797,7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10418,5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1785,5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244,6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286,8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8204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2558,9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2342,1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2992,7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3527,1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4518,5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2594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2604,1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1733,8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2049,3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1815,2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1435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1595,5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1549,4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3138,2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6816,6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4803,8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5832,4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151,8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-32,1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-68,1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-240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9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Справочно</a:t>
                      </a:r>
                      <a:r>
                        <a:rPr lang="ru-RU" sz="11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:  информация подготовлена без учета возврата остатков денежных средств в виде субсидий, субвенций и др. целевых средств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784976" cy="3509503"/>
        </p:xfrm>
        <a:graphic>
          <a:graphicData uri="http://schemas.openxmlformats.org/drawingml/2006/table">
            <a:tbl>
              <a:tblPr/>
              <a:tblGrid>
                <a:gridCol w="2253321"/>
                <a:gridCol w="1181256"/>
                <a:gridCol w="1101844"/>
                <a:gridCol w="1091918"/>
                <a:gridCol w="1012506"/>
                <a:gridCol w="1062139"/>
                <a:gridCol w="1081992"/>
              </a:tblGrid>
              <a:tr h="50419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Информация о недоимке по налогам, зачисляемым в консолидированный бюджет муниципального района "</a:t>
                      </a:r>
                      <a:r>
                        <a:rPr lang="ru-RU" sz="1800" b="1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Карымский</a:t>
                      </a:r>
                      <a:r>
                        <a:rPr lang="ru-RU" sz="1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 район"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183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 01.01.2011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 01.01.2012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 01.01.2013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 01.01.2014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 01.01.2015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 01.01.2016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Всего по району: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12121,7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6226,7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14775,7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4356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14371,5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14927,4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2633,8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676,3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10603,7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734,1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9217,3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8579,8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налог на вмененный доход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507,3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409,3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404,4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331,2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432,4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569,2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768,7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498,1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813,9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1447,9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1577,5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земельный налог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6297,5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4266,8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3240,8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2448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3146,5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4263,8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платежи за пользование природными ресурсами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61,8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прочие налоги и сборы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2113,9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24,3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0" y="3717032"/>
          <a:ext cx="4176464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427984" y="3573016"/>
          <a:ext cx="4536504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640959" cy="6480720"/>
        </p:xfrm>
        <a:graphic>
          <a:graphicData uri="http://schemas.openxmlformats.org/drawingml/2006/table">
            <a:tbl>
              <a:tblPr/>
              <a:tblGrid>
                <a:gridCol w="3432871"/>
                <a:gridCol w="1304961"/>
                <a:gridCol w="1316717"/>
                <a:gridCol w="1238341"/>
                <a:gridCol w="1348069"/>
              </a:tblGrid>
              <a:tr h="49352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2800" b="1" i="0" u="sng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Параметры бюджета района в 2015 году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3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Показатель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Первая редакция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Изменения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Уточненный план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Фактическое исполнение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558343,5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57337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615680,5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602648,5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Доходы (налоговые и неналоговые)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166903,5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8490,9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175394,4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163072,6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Безвозмездные поступления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391440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48846,1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440286,1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439575,9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558343,5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56679,5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615023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596597,8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Расходы за счет средств федерального бюджета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1449,6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2204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3653,6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3653,6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Расходы за счет средств бюджета субъекта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389640,4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-7537,7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382102,7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378254,9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Прочие 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167253,5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62013,2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229266,7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214689,3</a:t>
                      </a:r>
                      <a:endParaRPr lang="ru-RU" sz="18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Дефицит (профицит)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-6754,6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657,5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6050,7</a:t>
                      </a:r>
                      <a:endParaRPr lang="ru-RU" sz="1800" b="1" i="0" u="sng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Источники погашения дефицита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6754,6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-657,5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-</a:t>
                      </a:r>
                      <a:r>
                        <a:rPr lang="ru-RU" sz="18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6050,7</a:t>
                      </a:r>
                      <a:endParaRPr lang="ru-RU" sz="18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Бюджетные кредиты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-4080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-4080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Изменение остатков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6754,6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3422,5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-</a:t>
                      </a:r>
                      <a:r>
                        <a:rPr lang="ru-RU" sz="18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1970,7</a:t>
                      </a:r>
                      <a:endParaRPr lang="ru-RU" sz="18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8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Прочие источники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6820"/>
          <a:ext cx="8856981" cy="6811180"/>
        </p:xfrm>
        <a:graphic>
          <a:graphicData uri="http://schemas.openxmlformats.org/drawingml/2006/table">
            <a:tbl>
              <a:tblPr/>
              <a:tblGrid>
                <a:gridCol w="1454670"/>
                <a:gridCol w="951726"/>
                <a:gridCol w="951726"/>
                <a:gridCol w="951726"/>
                <a:gridCol w="951726"/>
                <a:gridCol w="1013626"/>
                <a:gridCol w="827923"/>
                <a:gridCol w="876929"/>
                <a:gridCol w="876929"/>
              </a:tblGrid>
              <a:tr h="46497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Безвозмездные поступления от других бюджетов бюджетной системы РФ в 2015 году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24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(тыс. рублей)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Исполнение 2011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Исполнение 2012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Исполнение 2013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Исполнение 2014 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6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Утвержденный план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Изменения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Уточненый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71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Безвозмездные поступления от других бюджетов бюджетной системы РФ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409245,80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355700,50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410654,00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418030,40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391440,00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49993,80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441433,80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440455,80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83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Безвозмездные поступления из краевого бюджета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408960,70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354975,50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410054,00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417680,40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391090,00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50343,80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441433,80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440455,80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Дотации бюджету муниципального района, 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94675,10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71995,00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60849,30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35767,00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45449,00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9405,70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54854,70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54854,70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7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Дотации на выравнивание  бюджетной обеспеченности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63556,00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62995,00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45467,00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35767,00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45449,00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45449,00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45449,00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7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Дотации  на поддержку мер по обеспечению сбалансированности бюджетов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28375,10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15382,00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9405,70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9405,70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9405,70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Прочие дотации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2744,00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Субсидии  бюджету муниципального района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94385,40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61008,80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83707,10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34712,80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4079,60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28844,40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32924,00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32656,10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Субвенции бюджету муниципального района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219059,90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221084,10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265310,30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324974,80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341554,40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8164,40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349718,80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349303,80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2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840,30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887,60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187,30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22225,80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3929,30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3936,30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1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3641,20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0"/>
          <a:ext cx="8784976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395536" y="3717032"/>
          <a:ext cx="85689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07504" y="260648"/>
          <a:ext cx="885698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07504" y="188640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79512" y="4005064"/>
          <a:ext cx="87849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7504" y="0"/>
          <a:ext cx="9036496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0"/>
          <a:ext cx="8784980" cy="6693826"/>
        </p:xfrm>
        <a:graphic>
          <a:graphicData uri="http://schemas.openxmlformats.org/drawingml/2006/table">
            <a:tbl>
              <a:tblPr/>
              <a:tblGrid>
                <a:gridCol w="1900410"/>
                <a:gridCol w="755443"/>
                <a:gridCol w="767248"/>
                <a:gridCol w="767248"/>
                <a:gridCol w="767248"/>
                <a:gridCol w="767248"/>
                <a:gridCol w="814462"/>
                <a:gridCol w="767248"/>
                <a:gridCol w="770197"/>
                <a:gridCol w="708228"/>
              </a:tblGrid>
              <a:tr h="33989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Функциональная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структура  </a:t>
                      </a:r>
                      <a:r>
                        <a:rPr lang="ru-RU" sz="20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расходов бюджетов в  2015 году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898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2010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2011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2012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2013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2015 год в % к 2014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Уточненные бюджетные назначения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Процент исполнения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37007,6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32989,9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37293,1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38206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38556,6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43 146,60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42 577,80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110,4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4139,5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1154,4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1518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1388,4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1233,4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1 456,10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1 455,50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Национальная экономика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1289,1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887,6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5430,4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822,1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16 008,70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8 915,80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1084,5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Образование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338874,8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369482,4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412366,3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456697,6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451741,1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466 914,80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457 245,50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101,2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Культура, кинематография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2475,8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1270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2063,5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2255,5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1 784,40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1 738,90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84,2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Здравоохранение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98560,7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103558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Социальная политика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17710,5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20728,5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20348,4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15544,7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17198,7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17 180,40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16 909,00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98,4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1015,1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169,5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261,1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218,80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218,80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4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Обслуживание муниципального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315,7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345,4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795,3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1 085,50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1 081,70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136,0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Межбюджетные трансферты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49348,9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44329,2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56783,6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86616,2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62151,6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67 227,70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66 454,80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98,9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106,9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Итого расходов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548958,8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576132,3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531815,0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606779,2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574823,9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615023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596597,8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103,8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188640"/>
          <a:ext cx="8856984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0"/>
          <a:ext cx="8748464" cy="6427065"/>
        </p:xfrm>
        <a:graphic>
          <a:graphicData uri="http://schemas.openxmlformats.org/drawingml/2006/table">
            <a:tbl>
              <a:tblPr/>
              <a:tblGrid>
                <a:gridCol w="1782865"/>
                <a:gridCol w="555591"/>
                <a:gridCol w="641277"/>
                <a:gridCol w="641277"/>
                <a:gridCol w="641277"/>
                <a:gridCol w="641277"/>
                <a:gridCol w="641277"/>
                <a:gridCol w="641277"/>
                <a:gridCol w="641277"/>
                <a:gridCol w="641277"/>
                <a:gridCol w="638515"/>
                <a:gridCol w="641277"/>
              </a:tblGrid>
              <a:tr h="233344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Расходы по кодам классификаций операций сектора государственного управления (тыс. руб.)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44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(бюджет муниципального района с учетом расходов бюджетных и автономных учреждений)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4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Наименование статьи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Код статьи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2010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2011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2012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2013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 за 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2015 год в % к 2014 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Уточненные бюджетные назначения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Исполнено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Процент исполнения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Удельный вес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Заработная плата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249976,10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262659,60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234945,00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290347,40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295173,50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317186,19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316379,00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53,03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134,66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Прочие выплаты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1105,40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1566,10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1151,90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680,40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33,40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38,60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38,86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Начисления на выплаты по оплате труда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62255,30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89987,00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69340,90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83649,70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84295,00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96445,74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96078,20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138,56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Услуги связи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2210,60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1411,00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1217,00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1492,00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1624,80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1762,69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1633,00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92,64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134,18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Транспортные услуги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556,20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439,30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724,60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498,80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587,50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921,22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750,20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81,44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103,53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Коммунальные услуги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42893,40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48636,40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41396,50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43539,10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46917,60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57077,42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51177,50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89,66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8,58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123,63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Арендная плата за пользование имуществом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934,00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413,80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108,50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64,70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18,49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Работы, услуги по содержанию имущества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53318,20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28138,90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57835,70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28907,80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32448,90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16476,76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10342,50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62,77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17,88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Прочие работы, услуги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9575,70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14097,70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14109,90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18848,40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6946,70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7726,87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6142,80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79,50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43,54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3742,30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315,60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385,00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345,40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795,30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1085,48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1081,80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280,99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Безвозмездные перечисления организациям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2051,00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1111,00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887,60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647,20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430,20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331,30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312,40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94,30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35,20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Безвозмездные перечисления бюджетам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49348,90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44329,20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56783,60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86616,20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62151,60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67227,67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66454,80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98,85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117,03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Социальное обеспечение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22397,70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19864,90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17589,80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15273,10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16520,50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16209,32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15951,80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98,41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90,69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Увеличение стоимости основных средств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14538,20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18692,60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10604,70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7769,90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5482,40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10706,04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10706,10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Увеличение стоимости материальных запасов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340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26548,00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28184,40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16090,10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19856,40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14593,70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15957,83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15553,60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97,47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2,61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96,67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Прочие 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7507,80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16284,80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8644,20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8307,40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6758,10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5851,38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4019,10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68,69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46,49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4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Всего расходов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548958,80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576132,30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531815,00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606779,20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574823,90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615023,00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596597,80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97,00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112,18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0"/>
          <a:ext cx="892899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548680"/>
          <a:ext cx="8352928" cy="6162508"/>
        </p:xfrm>
        <a:graphic>
          <a:graphicData uri="http://schemas.openxmlformats.org/drawingml/2006/table">
            <a:tbl>
              <a:tblPr/>
              <a:tblGrid>
                <a:gridCol w="1174222"/>
                <a:gridCol w="774118"/>
                <a:gridCol w="669742"/>
                <a:gridCol w="739327"/>
                <a:gridCol w="756720"/>
                <a:gridCol w="765419"/>
                <a:gridCol w="669742"/>
                <a:gridCol w="704534"/>
                <a:gridCol w="713231"/>
                <a:gridCol w="678440"/>
                <a:gridCol w="707433"/>
              </a:tblGrid>
              <a:tr h="25849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Динамика параметров бюджета района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491"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1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тыс. руб</a:t>
                      </a:r>
                      <a:r>
                        <a:rPr lang="ru-RU" sz="7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4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2006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2007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2008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2009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2010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2011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2012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2013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Доходы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391830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439544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509496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507460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525827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569808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530402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612167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564497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602649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378680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440385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495571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502003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548959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576132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531815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606779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Cyr"/>
                        </a:rPr>
                        <a:t>574824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596598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79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611560" y="1772816"/>
          <a:ext cx="7800975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0"/>
          <a:ext cx="8784978" cy="6704186"/>
        </p:xfrm>
        <a:graphic>
          <a:graphicData uri="http://schemas.openxmlformats.org/drawingml/2006/table">
            <a:tbl>
              <a:tblPr/>
              <a:tblGrid>
                <a:gridCol w="2980990"/>
                <a:gridCol w="798256"/>
                <a:gridCol w="1080972"/>
                <a:gridCol w="1072656"/>
                <a:gridCol w="1031082"/>
                <a:gridCol w="1022766"/>
                <a:gridCol w="798256"/>
              </a:tblGrid>
              <a:tr h="2472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2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2015/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38 556,6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43 146,6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42 577,8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1 442,8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1 956,5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1 956,5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135,6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3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0103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937,5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606,7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605,7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64,6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17 584,9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18 827,6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18 725,6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8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0106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9 986,8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10 979,9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10 937,7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0107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0111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336,9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0113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8 604,6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10 439,0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10 352,3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120,3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2" y="188638"/>
          <a:ext cx="8640957" cy="6408713"/>
        </p:xfrm>
        <a:graphic>
          <a:graphicData uri="http://schemas.openxmlformats.org/drawingml/2006/table">
            <a:tbl>
              <a:tblPr/>
              <a:tblGrid>
                <a:gridCol w="2932119"/>
                <a:gridCol w="785170"/>
                <a:gridCol w="1063251"/>
                <a:gridCol w="1055071"/>
                <a:gridCol w="1014177"/>
                <a:gridCol w="1005999"/>
                <a:gridCol w="785170"/>
              </a:tblGrid>
              <a:tr h="100338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РАЗДЕЛ "НАЦИОНАЛЬНАЯ БЕЗОПАСНОСТЬ И ПРАВООХРАНИТЕЛЬНАЯ ДЕЯТЕЛЬНОСТЬ"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3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2015/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41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1 233,4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1 456,1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1 455,5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33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Предупреждение и ликвидация последствий чрезвычайных ситуаций и стихийных бедствий, гражданская оборона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1 233,4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1 456,1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1 455,5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118,0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188639"/>
          <a:ext cx="8856984" cy="6480722"/>
        </p:xfrm>
        <a:graphic>
          <a:graphicData uri="http://schemas.openxmlformats.org/drawingml/2006/table">
            <a:tbl>
              <a:tblPr/>
              <a:tblGrid>
                <a:gridCol w="3005422"/>
                <a:gridCol w="804800"/>
                <a:gridCol w="1089832"/>
                <a:gridCol w="1081449"/>
                <a:gridCol w="1039532"/>
                <a:gridCol w="1031149"/>
                <a:gridCol w="804800"/>
              </a:tblGrid>
              <a:tr h="76694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РАЗДЕЛ "НАЦИОНАЛЬНАЯ ЭКОНОМИКА"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9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2014 </a:t>
                      </a:r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2015 </a:t>
                      </a:r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2015/ 2014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822,1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16 008,7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8 915,8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55,7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1 084,5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Транспорт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0408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430,2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331,3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312,4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94,3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9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0409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391,9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15 677,1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8 603,1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54,9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2 195,2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0412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Расходы бюджета МР «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</a:rPr>
              <a:t>Карымский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 район» в сфере национальной экономики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843213" y="6356350"/>
            <a:ext cx="3529012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Карымский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район"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0" y="1412875"/>
            <a:ext cx="4500563" cy="4464050"/>
          </a:xfrm>
          <a:prstGeom prst="flowChartMultidocumen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Организация социальной поддержки  отдельных категорий граждан путем обеспечения льготного проезда на городском и пригородном пассажирском транспорте общего пользования</a:t>
            </a:r>
          </a:p>
          <a:p>
            <a:pPr algn="ctr">
              <a:defRPr/>
            </a:pPr>
            <a:r>
              <a:rPr lang="ru-RU" dirty="0" smtClean="0"/>
              <a:t>312,4 </a:t>
            </a:r>
            <a:r>
              <a:rPr lang="ru-RU" dirty="0"/>
              <a:t>тысяч рублей</a:t>
            </a:r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4716463" y="1412875"/>
            <a:ext cx="4427537" cy="4464050"/>
          </a:xfrm>
          <a:prstGeom prst="flowChartMultidocumen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Проектирование и строительство (реконструкция) автомобильных дорог общего пользования местного значения с твердым покрытием до сельских населенных пунктов, не имеющих круглогодичной связи с сетью автомобильных дорог общего пользования</a:t>
            </a:r>
          </a:p>
          <a:p>
            <a:pPr algn="ctr">
              <a:defRPr/>
            </a:pPr>
            <a:r>
              <a:rPr lang="ru-RU" dirty="0" smtClean="0"/>
              <a:t>8603,1 </a:t>
            </a:r>
            <a:r>
              <a:rPr lang="ru-RU" dirty="0"/>
              <a:t>тысяч рублей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3" y="188644"/>
          <a:ext cx="9036496" cy="6480715"/>
        </p:xfrm>
        <a:graphic>
          <a:graphicData uri="http://schemas.openxmlformats.org/drawingml/2006/table">
            <a:tbl>
              <a:tblPr/>
              <a:tblGrid>
                <a:gridCol w="3066336"/>
                <a:gridCol w="821112"/>
                <a:gridCol w="1111921"/>
                <a:gridCol w="1103367"/>
                <a:gridCol w="1060601"/>
                <a:gridCol w="1052047"/>
                <a:gridCol w="821112"/>
              </a:tblGrid>
              <a:tr h="68578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РАЗДЕЛ "ОБРАЗОВАНИЕ"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2015/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451 741,1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466 914,9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457 245,5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0701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97 626,7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109 217,9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106 298,8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0702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337 432,1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341 197,0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334 551,6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1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0707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3 640,4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2 834,4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2 834,4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77,9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7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0709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13 041,9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13 665,6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13 560,7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104,0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0"/>
          <a:ext cx="9036496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964487" cy="6552727"/>
        </p:xfrm>
        <a:graphic>
          <a:graphicData uri="http://schemas.openxmlformats.org/drawingml/2006/table">
            <a:tbl>
              <a:tblPr/>
              <a:tblGrid>
                <a:gridCol w="3041901"/>
                <a:gridCol w="814568"/>
                <a:gridCol w="1103060"/>
                <a:gridCol w="1094576"/>
                <a:gridCol w="1052150"/>
                <a:gridCol w="1043664"/>
                <a:gridCol w="814568"/>
              </a:tblGrid>
              <a:tr h="85100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РАЗДЕЛ "СОЦИАЛЬНАЯ ПОЛИТИКА"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10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РПР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2015/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1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17 198,7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17 180,4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16 909,0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98,4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1 029,3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1 336,2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1 234,2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1 177,5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88,1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14 833,2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14 955,3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14 740,6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16632"/>
          <a:ext cx="8784976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260648"/>
          <a:ext cx="8424935" cy="5557246"/>
        </p:xfrm>
        <a:graphic>
          <a:graphicData uri="http://schemas.openxmlformats.org/drawingml/2006/table">
            <a:tbl>
              <a:tblPr/>
              <a:tblGrid>
                <a:gridCol w="2858817"/>
                <a:gridCol w="765541"/>
                <a:gridCol w="1036670"/>
                <a:gridCol w="1028695"/>
                <a:gridCol w="988823"/>
                <a:gridCol w="980848"/>
                <a:gridCol w="765541"/>
              </a:tblGrid>
              <a:tr h="108643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"ФИЗИЧЕСКАЯ КУЛЬТУРА И СПОРТ"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64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2015/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6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260648"/>
          <a:ext cx="8712967" cy="6537832"/>
        </p:xfrm>
        <a:graphic>
          <a:graphicData uri="http://schemas.openxmlformats.org/drawingml/2006/table">
            <a:tbl>
              <a:tblPr/>
              <a:tblGrid>
                <a:gridCol w="3004129"/>
                <a:gridCol w="785170"/>
                <a:gridCol w="1063251"/>
                <a:gridCol w="1055071"/>
                <a:gridCol w="1014177"/>
                <a:gridCol w="1005999"/>
                <a:gridCol w="785170"/>
              </a:tblGrid>
              <a:tr h="11084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"МЕЖБЮДЖЕТНЫЕ ТРАНСФЕРТЫ ОБЩЕГО ХАРАКТЕРА БЮДЖЕТАМ СУБЪЕКТОВ РОССИЙСКОЙ ФЕДЕРАЦИИ И МУНИЦИПАЛЬНЫХ ОБРАЗОВАНИЙ"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2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2015/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62 151,6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67 227,7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66 454,8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30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23 768,0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21 847,1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21 847,1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2 162,6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6 024,2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6 024,2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9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36 221,0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39 356,4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38 583,5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79512" y="188640"/>
          <a:ext cx="871296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260648"/>
          <a:ext cx="8712966" cy="5682983"/>
        </p:xfrm>
        <a:graphic>
          <a:graphicData uri="http://schemas.openxmlformats.org/drawingml/2006/table">
            <a:tbl>
              <a:tblPr/>
              <a:tblGrid>
                <a:gridCol w="2956554"/>
                <a:gridCol w="791713"/>
                <a:gridCol w="1072111"/>
                <a:gridCol w="1063864"/>
                <a:gridCol w="1022629"/>
                <a:gridCol w="1014382"/>
                <a:gridCol w="791713"/>
              </a:tblGrid>
              <a:tr h="81891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 "ОБСЛУЖИВАНИЕ ГОСУДАРСТВЕННОГО И МУНИЦИПАЛЬНОГО ДОЛГА"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89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РПР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2015/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1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1 085,5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3" y="0"/>
          <a:ext cx="8856985" cy="4081390"/>
        </p:xfrm>
        <a:graphic>
          <a:graphicData uri="http://schemas.openxmlformats.org/drawingml/2006/table">
            <a:tbl>
              <a:tblPr/>
              <a:tblGrid>
                <a:gridCol w="4257821"/>
                <a:gridCol w="1149790"/>
                <a:gridCol w="1724687"/>
                <a:gridCol w="1724687"/>
              </a:tblGrid>
              <a:tr h="2700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Объем муниципального долга МР "</a:t>
                      </a:r>
                      <a:r>
                        <a:rPr lang="ru-RU" sz="1800" b="0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Карымский</a:t>
                      </a:r>
                      <a:r>
                        <a:rPr lang="ru-RU" sz="18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 район"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0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в том числе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основной долг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проценты за пользование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94531,3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92698,7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1832,6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80770,1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78132,6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2637,5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84770,9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81782,6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2988,3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78796,3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75732,6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3063,7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61698,7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58561,2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3137,5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17476,0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17543,9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-67,9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19640,0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19640,0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21816,0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21640,0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176,0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16453,6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15740,0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713,6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30336,0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29440,0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896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на 01.01.2016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24320,3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24320,3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107504" y="4005064"/>
          <a:ext cx="88569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ctr"/>
            <a:r>
              <a:rPr lang="ru-RU" sz="2800" b="1" u="sng" dirty="0" smtClean="0">
                <a:solidFill>
                  <a:schemeClr val="accent4">
                    <a:lumMod val="75000"/>
                  </a:schemeClr>
                </a:solidFill>
              </a:rPr>
              <a:t>Целевые муниципальные программы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6238" y="6356350"/>
            <a:ext cx="33115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Карымский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район"</a:t>
            </a:r>
            <a:endParaRPr lang="fr-CA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39552" y="766762"/>
          <a:ext cx="8352928" cy="5686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692696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13" y="115889"/>
            <a:ext cx="8229600" cy="648816"/>
          </a:xfrm>
        </p:spPr>
        <p:txBody>
          <a:bodyPr/>
          <a:lstStyle/>
          <a:p>
            <a:pPr algn="ctr">
              <a:defRPr/>
            </a:pPr>
            <a:r>
              <a:rPr lang="ru-RU" sz="2800" b="1" u="sng" dirty="0" smtClean="0">
                <a:solidFill>
                  <a:schemeClr val="accent5">
                    <a:lumMod val="50000"/>
                  </a:schemeClr>
                </a:solidFill>
              </a:rPr>
              <a:t>Целевые краевые программы</a:t>
            </a:r>
            <a:endParaRPr lang="ru-RU" sz="28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00338" y="6356350"/>
            <a:ext cx="35274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Карымский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район"</a:t>
            </a:r>
            <a:endParaRPr lang="fr-C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692696"/>
          <a:ext cx="8784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13" y="115889"/>
            <a:ext cx="8229600" cy="648816"/>
          </a:xfrm>
        </p:spPr>
        <p:txBody>
          <a:bodyPr/>
          <a:lstStyle/>
          <a:p>
            <a:pPr algn="ctr">
              <a:defRPr/>
            </a:pPr>
            <a:r>
              <a:rPr lang="ru-RU" sz="2800" b="1" u="sng" dirty="0" smtClean="0">
                <a:solidFill>
                  <a:schemeClr val="accent5">
                    <a:lumMod val="50000"/>
                  </a:schemeClr>
                </a:solidFill>
              </a:rPr>
              <a:t>Целевые федеральные программы</a:t>
            </a:r>
            <a:endParaRPr lang="ru-RU" sz="28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00338" y="6356350"/>
            <a:ext cx="35274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Карымский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район"</a:t>
            </a:r>
            <a:endParaRPr lang="fr-C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88640"/>
          <a:ext cx="8784976" cy="6207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Карымский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район"</a:t>
            </a:r>
            <a:endParaRPr lang="fr-CA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0"/>
          <a:ext cx="9144000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79512" y="3429000"/>
          <a:ext cx="8964488" cy="31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750" y="1989138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00338" y="6356350"/>
            <a:ext cx="3527425" cy="3651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Комитет по финансам МР "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Карымский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район"</a:t>
            </a:r>
            <a:endParaRPr lang="fr-C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79512" y="188640"/>
          <a:ext cx="878497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79512" y="260648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79512" y="260648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9144000" cy="766762"/>
          </a:xfrm>
        </p:spPr>
        <p:txBody>
          <a:bodyPr anchor="b">
            <a:no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Доходы бюджета муниципального района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Карымский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 район» за 2015 год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0" y="444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5" rIns="91431" bIns="45715" anchor="ctr">
            <a:spAutoFit/>
          </a:bodyPr>
          <a:lstStyle/>
          <a:p>
            <a:pPr defTabSz="912813"/>
            <a:endParaRPr lang="ru-RU"/>
          </a:p>
        </p:txBody>
      </p:sp>
      <p:grpSp>
        <p:nvGrpSpPr>
          <p:cNvPr id="3" name="Oval 5"/>
          <p:cNvGrpSpPr>
            <a:grpSpLocks/>
          </p:cNvGrpSpPr>
          <p:nvPr/>
        </p:nvGrpSpPr>
        <p:grpSpPr bwMode="auto">
          <a:xfrm>
            <a:off x="1268413" y="1736725"/>
            <a:ext cx="4552950" cy="4432300"/>
            <a:chOff x="799" y="1094"/>
            <a:chExt cx="2868" cy="2792"/>
          </a:xfrm>
        </p:grpSpPr>
        <p:pic>
          <p:nvPicPr>
            <p:cNvPr id="9235" name="Oval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6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912813"/>
              <a:endParaRPr lang="ru-RU" sz="2400">
                <a:solidFill>
                  <a:srgbClr val="FFFFFF"/>
                </a:solidFill>
              </a:endParaRPr>
            </a:p>
          </p:txBody>
        </p:sp>
      </p:grp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2411413" y="2133600"/>
            <a:ext cx="27019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500" dirty="0" smtClean="0">
                <a:solidFill>
                  <a:schemeClr val="bg1"/>
                </a:solidFill>
              </a:rPr>
              <a:t>602,6 </a:t>
            </a:r>
            <a:r>
              <a:rPr lang="ru-RU" sz="2500" dirty="0">
                <a:solidFill>
                  <a:schemeClr val="bg1"/>
                </a:solidFill>
              </a:rPr>
              <a:t>млн. руб.</a:t>
            </a:r>
          </a:p>
        </p:txBody>
      </p:sp>
      <p:grpSp>
        <p:nvGrpSpPr>
          <p:cNvPr id="4" name="Oval 6"/>
          <p:cNvGrpSpPr>
            <a:grpSpLocks/>
          </p:cNvGrpSpPr>
          <p:nvPr/>
        </p:nvGrpSpPr>
        <p:grpSpPr bwMode="auto">
          <a:xfrm>
            <a:off x="1657350" y="3541713"/>
            <a:ext cx="2109788" cy="2341562"/>
            <a:chOff x="1044" y="2231"/>
            <a:chExt cx="1329" cy="1475"/>
          </a:xfrm>
        </p:grpSpPr>
        <p:pic>
          <p:nvPicPr>
            <p:cNvPr id="9233" name="Oval 6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4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912813"/>
              <a:endParaRPr lang="ru-RU" sz="2400">
                <a:solidFill>
                  <a:srgbClr val="FFFFFF"/>
                </a:solidFill>
              </a:endParaRPr>
            </a:p>
          </p:txBody>
        </p:sp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76400" y="4459288"/>
            <a:ext cx="22479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dirty="0" smtClean="0">
                <a:solidFill>
                  <a:schemeClr val="bg1"/>
                </a:solidFill>
              </a:rPr>
              <a:t>163,1 </a:t>
            </a:r>
            <a:r>
              <a:rPr lang="ru-RU" sz="2300" dirty="0">
                <a:solidFill>
                  <a:schemeClr val="bg1"/>
                </a:solidFill>
              </a:rPr>
              <a:t>млн. руб.</a:t>
            </a:r>
          </a:p>
        </p:txBody>
      </p:sp>
      <p:grpSp>
        <p:nvGrpSpPr>
          <p:cNvPr id="5" name="Rectangle 9"/>
          <p:cNvGrpSpPr>
            <a:grpSpLocks/>
          </p:cNvGrpSpPr>
          <p:nvPr/>
        </p:nvGrpSpPr>
        <p:grpSpPr bwMode="auto">
          <a:xfrm>
            <a:off x="6376988" y="2182813"/>
            <a:ext cx="322262" cy="315912"/>
            <a:chOff x="4017" y="1375"/>
            <a:chExt cx="203" cy="199"/>
          </a:xfrm>
        </p:grpSpPr>
        <p:pic>
          <p:nvPicPr>
            <p:cNvPr id="9231" name="Rectangle 9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2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912813"/>
              <a:endParaRPr lang="ru-RU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Rectangle 10"/>
          <p:cNvGrpSpPr>
            <a:grpSpLocks/>
          </p:cNvGrpSpPr>
          <p:nvPr/>
        </p:nvGrpSpPr>
        <p:grpSpPr bwMode="auto">
          <a:xfrm>
            <a:off x="6376988" y="3114675"/>
            <a:ext cx="322262" cy="323850"/>
            <a:chOff x="4017" y="1962"/>
            <a:chExt cx="203" cy="204"/>
          </a:xfrm>
        </p:grpSpPr>
        <p:pic>
          <p:nvPicPr>
            <p:cNvPr id="9229" name="Rectangle 10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0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/>
            <a:p>
              <a:pPr defTabSz="912813"/>
              <a:endParaRPr lang="ru-RU" sz="2400">
                <a:solidFill>
                  <a:srgbClr val="FFFFFF"/>
                </a:solidFill>
              </a:endParaRPr>
            </a:p>
          </p:txBody>
        </p:sp>
      </p:grp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6786563" y="2143125"/>
            <a:ext cx="1882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Общий объём доходов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6858000" y="3068638"/>
            <a:ext cx="21431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Налоговые и неналоговые доходы (удельный вес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,1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%)</a:t>
            </a:r>
          </a:p>
        </p:txBody>
      </p:sp>
      <p:sp>
        <p:nvSpPr>
          <p:cNvPr id="9228" name="TextBox 11"/>
          <p:cNvSpPr txBox="1">
            <a:spLocks noChangeArrowheads="1"/>
          </p:cNvSpPr>
          <p:nvPr/>
        </p:nvSpPr>
        <p:spPr bwMode="auto">
          <a:xfrm>
            <a:off x="8001000" y="1428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5" rIns="91431" bIns="45715">
            <a:spAutoFit/>
          </a:bodyPr>
          <a:lstStyle/>
          <a:p>
            <a:endParaRPr lang="ru-RU"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79512" y="188640"/>
          <a:ext cx="8784976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902</TotalTime>
  <Words>2758</Words>
  <Application>Microsoft Office PowerPoint</Application>
  <PresentationFormat>Экран (4:3)</PresentationFormat>
  <Paragraphs>1168</Paragraphs>
  <Slides>47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Доходы бюджета муниципального района  «Карымский район» за 2015 год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Расходы бюджета МР «Карымский район» в сфере национальной экономики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Целевые муниципальные программы</vt:lpstr>
      <vt:lpstr>Целевые краевые программы</vt:lpstr>
      <vt:lpstr>Целевые федеральные программы</vt:lpstr>
      <vt:lpstr>Слайд 45</vt:lpstr>
      <vt:lpstr>Слайд 46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Админ1</cp:lastModifiedBy>
  <cp:revision>81</cp:revision>
  <dcterms:created xsi:type="dcterms:W3CDTF">2016-06-20T23:16:52Z</dcterms:created>
  <dcterms:modified xsi:type="dcterms:W3CDTF">2016-07-11T04:29:44Z</dcterms:modified>
</cp:coreProperties>
</file>