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  <p:sldId id="263" r:id="rId5"/>
    <p:sldId id="264" r:id="rId6"/>
    <p:sldId id="257" r:id="rId7"/>
    <p:sldId id="265" r:id="rId8"/>
    <p:sldId id="266" r:id="rId9"/>
    <p:sldId id="277" r:id="rId10"/>
    <p:sldId id="268" r:id="rId11"/>
    <p:sldId id="269" r:id="rId12"/>
    <p:sldId id="270" r:id="rId13"/>
    <p:sldId id="271" r:id="rId14"/>
    <p:sldId id="273" r:id="rId15"/>
    <p:sldId id="272" r:id="rId16"/>
    <p:sldId id="274" r:id="rId17"/>
    <p:sldId id="275" r:id="rId18"/>
    <p:sldId id="276" r:id="rId19"/>
    <p:sldId id="287" r:id="rId20"/>
    <p:sldId id="278" r:id="rId21"/>
    <p:sldId id="279" r:id="rId22"/>
    <p:sldId id="280" r:id="rId23"/>
    <p:sldId id="281" r:id="rId24"/>
    <p:sldId id="282" r:id="rId25"/>
    <p:sldId id="284" r:id="rId26"/>
    <p:sldId id="285" r:id="rId27"/>
    <p:sldId id="286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41;&#1102;&#1076;&#1078;&#1077;&#1090;%202016-2018\&#1073;&#1102;&#1076;&#1078;&#1077;&#1090;%20&#1076;&#1083;&#1103;%20&#1075;&#1088;&#1072;&#1078;&#1076;&#1072;&#1085;\&#1082;%20&#1087;&#1088;&#1086;&#1077;&#1082;&#1090;&#1091;\&#1050;&#1085;&#1080;&#1075;&#1072;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41;&#1102;&#1076;&#1078;&#1077;&#1090;%202016-2018\&#1073;&#1102;&#1076;&#1078;&#1077;&#1090;%20&#1076;&#1083;&#1103;%20&#1075;&#1088;&#1072;&#1078;&#1076;&#1072;&#1085;\&#1082;%20&#1087;&#1088;&#1086;&#1077;&#1082;&#1090;&#1091;\&#1050;&#1085;&#1080;&#1075;&#1072;1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NAS\kompofin\&#1055;&#1086;&#1076;&#1086;&#1081;&#1085;&#1080;&#1094;&#1099;&#1085;&#1072;\&#1041;&#1102;&#1076;&#1078;&#1077;&#1090;%202016-2018\&#1073;&#1102;&#1076;&#1078;&#1077;&#1090;%20&#1076;&#1083;&#1103;%20&#1075;&#1088;&#1072;&#1078;&#1076;&#1072;&#1085;\&#1082;%20&#1087;&#1088;&#1086;&#1077;&#1082;&#1090;&#1091;\&#1050;&#1085;&#1080;&#1075;&#1072;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41;&#1102;&#1076;&#1078;&#1077;&#1090;%202016-2018\&#1073;&#1102;&#1076;&#1078;&#1077;&#1090;%20&#1076;&#1083;&#1103;%20&#1075;&#1088;&#1072;&#1078;&#1076;&#1072;&#1085;\&#1082;%20&#1087;&#1088;&#1086;&#1077;&#1082;&#1090;&#1091;\&#1050;&#1085;&#1080;&#1075;&#1072;1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41;&#1102;&#1076;&#1078;&#1077;&#1090;%202016-2018\&#1073;&#1102;&#1076;&#1078;&#1077;&#1090;%20&#1076;&#1083;&#1103;%20&#1075;&#1088;&#1072;&#1078;&#1076;&#1072;&#1085;\&#1082;%20&#1087;&#1088;&#1086;&#1077;&#1082;&#1090;&#1091;\&#1050;&#1085;&#1080;&#1075;&#1072;1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41;&#1102;&#1076;&#1078;&#1077;&#1090;%202016-2018\&#1073;&#1102;&#1076;&#1078;&#1077;&#1090;%20&#1076;&#1083;&#1103;%20&#1075;&#1088;&#1072;&#1078;&#1076;&#1072;&#1085;\&#1082;%20&#1087;&#1088;&#1086;&#1077;&#1082;&#1090;&#1091;\&#1050;&#1085;&#1080;&#1075;&#1072;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41;&#1102;&#1076;&#1078;&#1077;&#1090;%202016-2018\&#1073;&#1102;&#1076;&#1078;&#1077;&#1090;%20&#1076;&#1083;&#1103;%20&#1075;&#1088;&#1072;&#1078;&#1076;&#1072;&#1085;\&#1082;%20&#1087;&#1088;&#1086;&#1077;&#1082;&#1090;&#1091;\&#1050;&#1085;&#1080;&#1075;&#1072;1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41;&#1102;&#1076;&#1078;&#1077;&#1090;%202016-2018\&#1073;&#1102;&#1076;&#1078;&#1077;&#1090;%20&#1076;&#1083;&#1103;%20&#1075;&#1088;&#1072;&#1078;&#1076;&#1072;&#1085;\&#1082;%20&#1087;&#1088;&#1086;&#1077;&#1082;&#1090;&#1091;\&#1050;&#1085;&#1080;&#1075;&#1072;1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41;&#1102;&#1076;&#1078;&#1077;&#1090;%202016-2018\&#1073;&#1102;&#1076;&#1078;&#1077;&#1090;%20&#1076;&#1083;&#1103;%20&#1075;&#1088;&#1072;&#1078;&#1076;&#1072;&#1085;\&#1082;%20&#1087;&#1088;&#1086;&#1077;&#1082;&#1090;&#1091;\&#1050;&#1085;&#1080;&#1075;&#1072;1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41;&#1102;&#1076;&#1078;&#1077;&#1090;%202016-2018\&#1073;&#1102;&#1076;&#1078;&#1077;&#1090;%20&#1076;&#1083;&#1103;%20&#1075;&#1088;&#1072;&#1078;&#1076;&#1072;&#1085;\&#1082;%20&#1087;&#1088;&#1086;&#1077;&#1082;&#1090;&#1091;\&#1050;&#1085;&#1080;&#1075;&#1072;1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41;&#1102;&#1076;&#1078;&#1077;&#1090;%202016-2018\&#1073;&#1102;&#1076;&#1078;&#1077;&#1090;%20&#1076;&#1083;&#1103;%20&#1075;&#1088;&#1072;&#1078;&#1076;&#1072;&#1085;\&#1082;%20&#1087;&#1088;&#1086;&#1077;&#1082;&#1090;&#1091;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41;&#1102;&#1076;&#1078;&#1077;&#1090;%202016-2018\&#1073;&#1102;&#1076;&#1078;&#1077;&#1090;%20&#1076;&#1083;&#1103;%20&#1075;&#1088;&#1072;&#1078;&#1076;&#1072;&#1085;\&#1082;%20&#1087;&#1088;&#1086;&#1077;&#1082;&#1090;&#1091;\&#1050;&#1085;&#1080;&#1075;&#1072;1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41;&#1102;&#1076;&#1078;&#1077;&#1090;%202016-2018\&#1073;&#1102;&#1076;&#1078;&#1077;&#1090;%20&#1076;&#1083;&#1103;%20&#1075;&#1088;&#1072;&#1078;&#1076;&#1072;&#1085;\&#1082;%20&#1087;&#1088;&#1086;&#1077;&#1082;&#1090;&#1091;\&#1050;&#1085;&#1080;&#1075;&#1072;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41;&#1102;&#1076;&#1078;&#1077;&#1090;%202016-2018\&#1073;&#1102;&#1076;&#1078;&#1077;&#1090;%20&#1076;&#1083;&#1103;%20&#1075;&#1088;&#1072;&#1078;&#1076;&#1072;&#1085;\&#1082;%20&#1087;&#1088;&#1086;&#1077;&#1082;&#1090;&#1091;\&#1050;&#1085;&#1080;&#1075;&#1072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41;&#1102;&#1076;&#1078;&#1077;&#1090;%202016-2018\&#1073;&#1102;&#1076;&#1078;&#1077;&#1090;%20&#1076;&#1083;&#1103;%20&#1075;&#1088;&#1072;&#1078;&#1076;&#1072;&#1085;\&#1082;%20&#1087;&#1088;&#1086;&#1077;&#1082;&#1090;&#1091;\&#1050;&#1085;&#1080;&#1075;&#1072;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41;&#1102;&#1076;&#1078;&#1077;&#1090;%202016-2018\&#1073;&#1102;&#1076;&#1078;&#1077;&#1090;%20&#1076;&#1083;&#1103;%20&#1075;&#1088;&#1072;&#1078;&#1076;&#1072;&#1085;\&#1082;%20&#1087;&#1088;&#1086;&#1077;&#1082;&#1090;&#1091;\&#1050;&#1085;&#1080;&#1075;&#1072;1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NAS\kompofin\&#1055;&#1086;&#1076;&#1086;&#1081;&#1085;&#1080;&#1094;&#1099;&#1085;&#1072;\&#1041;&#1102;&#1076;&#1078;&#1077;&#1090;%202016-2018\&#1073;&#1102;&#1076;&#1078;&#1077;&#1090;%20&#1076;&#1083;&#1103;%20&#1075;&#1088;&#1072;&#1078;&#1076;&#1072;&#1085;\&#1082;%20&#1087;&#1088;&#1086;&#1077;&#1082;&#1090;&#1091;\&#1050;&#1085;&#1080;&#1075;&#1072;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41;&#1102;&#1076;&#1078;&#1077;&#1090;%202016-2018\&#1073;&#1102;&#1076;&#1078;&#1077;&#1090;%20&#1076;&#1083;&#1103;%20&#1075;&#1088;&#1072;&#1078;&#1076;&#1072;&#1085;\&#1082;%20&#1087;&#1088;&#1086;&#1077;&#1082;&#1090;&#1091;\&#1050;&#1085;&#1080;&#1075;&#1072;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41;&#1102;&#1076;&#1078;&#1077;&#1090;%202016-2018\&#1073;&#1102;&#1076;&#1078;&#1077;&#1090;%20&#1076;&#1083;&#1103;%20&#1075;&#1088;&#1072;&#1078;&#1076;&#1072;&#1085;\&#1082;%20&#1087;&#1088;&#1086;&#1077;&#1082;&#1090;&#1091;\&#1050;&#1085;&#1080;&#1075;&#1072;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41;&#1102;&#1076;&#1078;&#1077;&#1090;%202016-2018\&#1073;&#1102;&#1076;&#1078;&#1077;&#1090;%20&#1076;&#1083;&#1103;%20&#1075;&#1088;&#1072;&#1078;&#1076;&#1072;&#1085;\&#1082;%20&#1087;&#1088;&#1086;&#1077;&#1082;&#1090;&#1091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noFill/>
        <a:ln w="9525">
          <a:noFill/>
        </a:ln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'осн характеристики'!$B$1</c:f>
              <c:strCache>
                <c:ptCount val="1"/>
                <c:pt idx="0">
                  <c:v>2014 год (отчет)</c:v>
                </c:pt>
              </c:strCache>
            </c:strRef>
          </c:tx>
          <c:dLbls>
            <c:dLbl>
              <c:idx val="0"/>
              <c:layout>
                <c:manualLayout>
                  <c:x val="-3.2067144054701027E-2"/>
                  <c:y val="-7.2480531082543464E-3"/>
                </c:manualLayout>
              </c:layout>
              <c:showVal val="1"/>
            </c:dLbl>
            <c:dLbl>
              <c:idx val="1"/>
              <c:layout>
                <c:manualLayout>
                  <c:x val="-4.3727923710955904E-3"/>
                  <c:y val="-2.1744159324763021E-2"/>
                </c:manualLayout>
              </c:layout>
              <c:showVal val="1"/>
            </c:dLbl>
            <c:dLbl>
              <c:idx val="2"/>
              <c:layout>
                <c:manualLayout>
                  <c:x val="-1.603357202735051E-2"/>
                  <c:y val="7.7312756725660597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'осн характеристики'!$A$2:$A$4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Профицит (дефицит)</c:v>
                </c:pt>
              </c:strCache>
            </c:strRef>
          </c:cat>
          <c:val>
            <c:numRef>
              <c:f>'осн характеристики'!$B$2:$B$4</c:f>
              <c:numCache>
                <c:formatCode>General</c:formatCode>
                <c:ptCount val="3"/>
                <c:pt idx="0">
                  <c:v>564496.69999999972</c:v>
                </c:pt>
                <c:pt idx="1">
                  <c:v>574823.9</c:v>
                </c:pt>
                <c:pt idx="2">
                  <c:v>-10327.20000000007</c:v>
                </c:pt>
              </c:numCache>
            </c:numRef>
          </c:val>
        </c:ser>
        <c:ser>
          <c:idx val="1"/>
          <c:order val="1"/>
          <c:tx>
            <c:strRef>
              <c:f>'осн характеристики'!$C$1</c:f>
              <c:strCache>
                <c:ptCount val="1"/>
                <c:pt idx="0">
                  <c:v>2015 год (оценка)</c:v>
                </c:pt>
              </c:strCache>
            </c:strRef>
          </c:tx>
          <c:dLbls>
            <c:dLbl>
              <c:idx val="0"/>
              <c:layout>
                <c:manualLayout>
                  <c:x val="1.4575974570318641E-3"/>
                  <c:y val="-1.9328141622011571E-2"/>
                </c:manualLayout>
              </c:layout>
              <c:showVal val="1"/>
            </c:dLbl>
            <c:dLbl>
              <c:idx val="1"/>
              <c:layout>
                <c:manualLayout>
                  <c:x val="5.5388703367210822E-2"/>
                  <c:y val="-2.657619473026589E-2"/>
                </c:manualLayout>
              </c:layout>
              <c:showVal val="1"/>
            </c:dLbl>
            <c:dLbl>
              <c:idx val="2"/>
              <c:layout>
                <c:manualLayout>
                  <c:x val="7.2879872851593207E-3"/>
                  <c:y val="0.1038891416935409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'осн характеристики'!$A$2:$A$4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Профицит (дефицит)</c:v>
                </c:pt>
              </c:strCache>
            </c:strRef>
          </c:cat>
          <c:val>
            <c:numRef>
              <c:f>'осн характеристики'!$C$2:$C$4</c:f>
              <c:numCache>
                <c:formatCode>General</c:formatCode>
                <c:ptCount val="3"/>
                <c:pt idx="0">
                  <c:v>565965.80000000005</c:v>
                </c:pt>
                <c:pt idx="1">
                  <c:v>569488.30000000005</c:v>
                </c:pt>
                <c:pt idx="2">
                  <c:v>-3522.5</c:v>
                </c:pt>
              </c:numCache>
            </c:numRef>
          </c:val>
        </c:ser>
        <c:ser>
          <c:idx val="2"/>
          <c:order val="2"/>
          <c:tx>
            <c:strRef>
              <c:f>'осн характеристики'!$D$1</c:f>
              <c:strCache>
                <c:ptCount val="1"/>
                <c:pt idx="0">
                  <c:v>2016 год (прогноз)</c:v>
                </c:pt>
              </c:strCache>
            </c:strRef>
          </c:tx>
          <c:dLbls>
            <c:dLbl>
              <c:idx val="0"/>
              <c:layout>
                <c:manualLayout>
                  <c:x val="3.6439821654343292E-2"/>
                  <c:y val="-2.174434956237742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457616,9</a:t>
                    </a:r>
                    <a:r>
                      <a:rPr lang="en-US" dirty="0" smtClean="0"/>
                      <a:t>4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7.287975808013987E-2"/>
                  <c:y val="2.174415932476298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r>
                      <a:rPr lang="ru-RU" dirty="0" smtClean="0"/>
                      <a:t>57616,9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0406364398446085E-2"/>
                  <c:y val="-1.4496106216508681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'осн характеристики'!$A$2:$A$4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Профицит (дефицит)</c:v>
                </c:pt>
              </c:strCache>
            </c:strRef>
          </c:cat>
          <c:val>
            <c:numRef>
              <c:f>'осн характеристики'!$D$2:$D$4</c:f>
              <c:numCache>
                <c:formatCode>General</c:formatCode>
                <c:ptCount val="3"/>
                <c:pt idx="0">
                  <c:v>462084.9</c:v>
                </c:pt>
                <c:pt idx="1">
                  <c:v>462084.9</c:v>
                </c:pt>
                <c:pt idx="2">
                  <c:v>0</c:v>
                </c:pt>
              </c:numCache>
            </c:numRef>
          </c:val>
        </c:ser>
        <c:shape val="box"/>
        <c:axId val="71369472"/>
        <c:axId val="71371008"/>
        <c:axId val="0"/>
      </c:bar3DChart>
      <c:catAx>
        <c:axId val="7136947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1371008"/>
        <c:crosses val="autoZero"/>
        <c:auto val="1"/>
        <c:lblAlgn val="ctr"/>
        <c:lblOffset val="100"/>
      </c:catAx>
      <c:valAx>
        <c:axId val="71371008"/>
        <c:scaling>
          <c:orientation val="minMax"/>
        </c:scaling>
        <c:delete val="1"/>
        <c:axPos val="l"/>
        <c:numFmt formatCode="General" sourceLinked="1"/>
        <c:tickLblPos val="none"/>
        <c:crossAx val="7136947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300"/>
          </a:pPr>
          <a:endParaRPr lang="ru-RU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noFill/>
        <a:ln w="9525">
          <a:noFill/>
        </a:ln>
      </c:spPr>
    </c:floor>
    <c:plotArea>
      <c:layout/>
      <c:bar3DChart>
        <c:barDir val="col"/>
        <c:grouping val="stacked"/>
        <c:ser>
          <c:idx val="0"/>
          <c:order val="0"/>
          <c:tx>
            <c:strRef>
              <c:f>'осн характеристики'!$A$132</c:f>
              <c:strCache>
                <c:ptCount val="1"/>
                <c:pt idx="0">
                  <c:v>Дотации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'осн характеристики'!$B$131:$D$131</c:f>
              <c:strCache>
                <c:ptCount val="3"/>
                <c:pt idx="0">
                  <c:v>2014 год (отчет)</c:v>
                </c:pt>
                <c:pt idx="1">
                  <c:v>2015 год (оценка)</c:v>
                </c:pt>
                <c:pt idx="2">
                  <c:v>2016 год (прогноз)</c:v>
                </c:pt>
              </c:strCache>
            </c:strRef>
          </c:cat>
          <c:val>
            <c:numRef>
              <c:f>'осн характеристики'!$B$132:$D$132</c:f>
              <c:numCache>
                <c:formatCode>0.0</c:formatCode>
                <c:ptCount val="3"/>
                <c:pt idx="0">
                  <c:v>35767</c:v>
                </c:pt>
                <c:pt idx="1">
                  <c:v>50449</c:v>
                </c:pt>
                <c:pt idx="2">
                  <c:v>46833</c:v>
                </c:pt>
              </c:numCache>
            </c:numRef>
          </c:val>
        </c:ser>
        <c:ser>
          <c:idx val="1"/>
          <c:order val="1"/>
          <c:tx>
            <c:strRef>
              <c:f>'осн характеристики'!$A$133</c:f>
              <c:strCache>
                <c:ptCount val="1"/>
                <c:pt idx="0">
                  <c:v>Субсидии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'осн характеристики'!$B$131:$D$131</c:f>
              <c:strCache>
                <c:ptCount val="3"/>
                <c:pt idx="0">
                  <c:v>2014 год (отчет)</c:v>
                </c:pt>
                <c:pt idx="1">
                  <c:v>2015 год (оценка)</c:v>
                </c:pt>
                <c:pt idx="2">
                  <c:v>2016 год (прогноз)</c:v>
                </c:pt>
              </c:strCache>
            </c:strRef>
          </c:cat>
          <c:val>
            <c:numRef>
              <c:f>'осн характеристики'!$B$133:$D$133</c:f>
              <c:numCache>
                <c:formatCode>0.0</c:formatCode>
                <c:ptCount val="3"/>
                <c:pt idx="0">
                  <c:v>35062.800000000003</c:v>
                </c:pt>
                <c:pt idx="1">
                  <c:v>32180.400000000001</c:v>
                </c:pt>
                <c:pt idx="2">
                  <c:v>870.8</c:v>
                </c:pt>
              </c:numCache>
            </c:numRef>
          </c:val>
        </c:ser>
        <c:ser>
          <c:idx val="2"/>
          <c:order val="2"/>
          <c:tx>
            <c:strRef>
              <c:f>'осн характеристики'!$A$134</c:f>
              <c:strCache>
                <c:ptCount val="1"/>
                <c:pt idx="0">
                  <c:v>Субвенции</c:v>
                </c:pt>
              </c:strCache>
            </c:strRef>
          </c:tx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2488</a:t>
                    </a:r>
                    <a:r>
                      <a:rPr lang="ru-RU" smtClean="0"/>
                      <a:t>46,1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'осн характеристики'!$B$131:$D$131</c:f>
              <c:strCache>
                <c:ptCount val="3"/>
                <c:pt idx="0">
                  <c:v>2014 год (отчет)</c:v>
                </c:pt>
                <c:pt idx="1">
                  <c:v>2015 год (оценка)</c:v>
                </c:pt>
                <c:pt idx="2">
                  <c:v>2016 год (прогноз)</c:v>
                </c:pt>
              </c:strCache>
            </c:strRef>
          </c:cat>
          <c:val>
            <c:numRef>
              <c:f>'осн характеристики'!$B$134:$D$134</c:f>
              <c:numCache>
                <c:formatCode>0.0</c:formatCode>
                <c:ptCount val="3"/>
                <c:pt idx="0">
                  <c:v>324974.8</c:v>
                </c:pt>
                <c:pt idx="1">
                  <c:v>319422.2</c:v>
                </c:pt>
                <c:pt idx="2">
                  <c:v>248850.5</c:v>
                </c:pt>
              </c:numCache>
            </c:numRef>
          </c:val>
        </c:ser>
        <c:ser>
          <c:idx val="3"/>
          <c:order val="3"/>
          <c:tx>
            <c:strRef>
              <c:f>'осн характеристики'!$A$135</c:f>
              <c:strCache>
                <c:ptCount val="1"/>
                <c:pt idx="0">
                  <c:v>Иные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'осн характеристики'!$B$131:$D$131</c:f>
              <c:strCache>
                <c:ptCount val="3"/>
                <c:pt idx="0">
                  <c:v>2014 год (отчет)</c:v>
                </c:pt>
                <c:pt idx="1">
                  <c:v>2015 год (оценка)</c:v>
                </c:pt>
                <c:pt idx="2">
                  <c:v>2016 год (прогноз)</c:v>
                </c:pt>
              </c:strCache>
            </c:strRef>
          </c:cat>
          <c:val>
            <c:numRef>
              <c:f>'осн характеристики'!$B$135:$D$135</c:f>
              <c:numCache>
                <c:formatCode>0.0</c:formatCode>
                <c:ptCount val="3"/>
                <c:pt idx="0">
                  <c:v>22225.8</c:v>
                </c:pt>
                <c:pt idx="1">
                  <c:v>4426</c:v>
                </c:pt>
                <c:pt idx="2">
                  <c:v>7</c:v>
                </c:pt>
              </c:numCache>
            </c:numRef>
          </c:val>
        </c:ser>
        <c:shape val="cylinder"/>
        <c:axId val="72141440"/>
        <c:axId val="74199424"/>
        <c:axId val="0"/>
      </c:bar3DChart>
      <c:catAx>
        <c:axId val="7214144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4199424"/>
        <c:crosses val="autoZero"/>
        <c:auto val="1"/>
        <c:lblAlgn val="ctr"/>
        <c:lblOffset val="100"/>
      </c:catAx>
      <c:valAx>
        <c:axId val="74199424"/>
        <c:scaling>
          <c:orientation val="minMax"/>
        </c:scaling>
        <c:delete val="1"/>
        <c:axPos val="l"/>
        <c:numFmt formatCode="0.0" sourceLinked="1"/>
        <c:tickLblPos val="none"/>
        <c:crossAx val="7214144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noFill/>
        <a:ln w="9525">
          <a:noFill/>
        </a:ln>
      </c:spPr>
    </c:floor>
    <c:plotArea>
      <c:layout/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2.8159802972405494E-2"/>
                  <c:y val="0.20892977703332116"/>
                </c:manualLayout>
              </c:layout>
              <c:showVal val="1"/>
            </c:dLbl>
            <c:dLbl>
              <c:idx val="1"/>
              <c:layout>
                <c:manualLayout>
                  <c:x val="1.9267116912313201E-2"/>
                  <c:y val="0.21706989821643763"/>
                </c:manualLayout>
              </c:layout>
              <c:showVal val="1"/>
            </c:dLbl>
            <c:dLbl>
              <c:idx val="2"/>
              <c:layout>
                <c:manualLayout>
                  <c:x val="1.778513871941401E-2"/>
                  <c:y val="0.2197832719441429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r>
                      <a:rPr lang="ru-RU" dirty="0" smtClean="0"/>
                      <a:t>57616,9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strRef>
              <c:f>расходы!$B$2:$D$2</c:f>
              <c:strCache>
                <c:ptCount val="3"/>
                <c:pt idx="0">
                  <c:v>2014 год (отчет)</c:v>
                </c:pt>
                <c:pt idx="1">
                  <c:v>2015 год (оценка)</c:v>
                </c:pt>
                <c:pt idx="2">
                  <c:v>2016 год (прогноз)</c:v>
                </c:pt>
              </c:strCache>
            </c:strRef>
          </c:cat>
          <c:val>
            <c:numRef>
              <c:f>расходы!$B$3:$D$3</c:f>
              <c:numCache>
                <c:formatCode>General</c:formatCode>
                <c:ptCount val="3"/>
                <c:pt idx="0">
                  <c:v>574824</c:v>
                </c:pt>
                <c:pt idx="1">
                  <c:v>569488.30000000005</c:v>
                </c:pt>
                <c:pt idx="2">
                  <c:v>462089.3</c:v>
                </c:pt>
              </c:numCache>
            </c:numRef>
          </c:val>
        </c:ser>
        <c:shape val="cylinder"/>
        <c:axId val="74237056"/>
        <c:axId val="74238592"/>
        <c:axId val="0"/>
      </c:bar3DChart>
      <c:catAx>
        <c:axId val="7423705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4238592"/>
        <c:crosses val="autoZero"/>
        <c:auto val="1"/>
        <c:lblAlgn val="ctr"/>
        <c:lblOffset val="100"/>
      </c:catAx>
      <c:valAx>
        <c:axId val="74238592"/>
        <c:scaling>
          <c:orientation val="minMax"/>
        </c:scaling>
        <c:delete val="1"/>
        <c:axPos val="l"/>
        <c:numFmt formatCode="General" sourceLinked="1"/>
        <c:tickLblPos val="none"/>
        <c:crossAx val="74237056"/>
        <c:crosses val="autoZero"/>
        <c:crossBetween val="between"/>
      </c:valAx>
    </c:plotArea>
    <c:plotVisOnly val="1"/>
  </c:chart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расходы!$A$32:$A$33</c:f>
              <c:strCache>
                <c:ptCount val="2"/>
                <c:pt idx="0">
                  <c:v>Социальная сфера</c:v>
                </c:pt>
                <c:pt idx="1">
                  <c:v>Прочие расходы</c:v>
                </c:pt>
              </c:strCache>
            </c:strRef>
          </c:cat>
          <c:val>
            <c:numRef>
              <c:f>расходы!$B$32:$B$33</c:f>
              <c:numCache>
                <c:formatCode>0.0</c:formatCode>
                <c:ptCount val="2"/>
                <c:pt idx="0" formatCode="General">
                  <c:v>371417</c:v>
                </c:pt>
                <c:pt idx="1">
                  <c:v>90672.299999999988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Национальная экономика</a:t>
                    </a:r>
                    <a:r>
                      <a:rPr lang="ru-RU"/>
                      <a:t>
</a:t>
                    </a:r>
                    <a:r>
                      <a:rPr lang="ru-RU" smtClean="0"/>
                      <a:t>2%</a:t>
                    </a:r>
                    <a:endParaRPr lang="ru-RU"/>
                  </a:p>
                </c:rich>
              </c:tx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Образование</a:t>
                    </a:r>
                    <a:r>
                      <a:rPr lang="ru-RU"/>
                      <a:t>
</a:t>
                    </a:r>
                    <a:r>
                      <a:rPr lang="ru-RU" smtClean="0"/>
                      <a:t>79%</a:t>
                    </a:r>
                    <a:endParaRPr lang="ru-RU"/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расходы!$A$21:$A$28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Образование</c:v>
                </c:pt>
                <c:pt idx="4">
                  <c:v>Социальная политика</c:v>
                </c:pt>
                <c:pt idx="5">
                  <c:v>Физическая культура и спорт</c:v>
                </c:pt>
                <c:pt idx="6">
                  <c:v>Обслуживание муниципального долга</c:v>
                </c:pt>
                <c:pt idx="7">
                  <c:v>Межбюджетные трансферты</c:v>
                </c:pt>
              </c:strCache>
            </c:strRef>
          </c:cat>
          <c:val>
            <c:numRef>
              <c:f>расходы!$B$21:$B$28</c:f>
              <c:numCache>
                <c:formatCode>General</c:formatCode>
                <c:ptCount val="8"/>
                <c:pt idx="0" formatCode="0.0">
                  <c:v>42523.1</c:v>
                </c:pt>
                <c:pt idx="1">
                  <c:v>1737.5</c:v>
                </c:pt>
                <c:pt idx="2">
                  <c:v>11462.3</c:v>
                </c:pt>
                <c:pt idx="3">
                  <c:v>359116.3</c:v>
                </c:pt>
                <c:pt idx="4">
                  <c:v>11980.4</c:v>
                </c:pt>
                <c:pt idx="5">
                  <c:v>320.3</c:v>
                </c:pt>
                <c:pt idx="6">
                  <c:v>757</c:v>
                </c:pt>
                <c:pt idx="7">
                  <c:v>34192.400000000001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explosion val="25"/>
          <c:dLbls>
            <c:showCatName val="1"/>
            <c:showPercent val="1"/>
            <c:showLeaderLines val="1"/>
          </c:dLbls>
          <c:cat>
            <c:strRef>
              <c:f>расходы!$A$46:$A$51</c:f>
              <c:strCache>
                <c:ptCount val="6"/>
                <c:pt idx="0">
                  <c:v>Функционирование высшего должностного лица субъекта Российской Федерации и муниципального образования</c:v>
                </c:pt>
                <c:pt idx="1">
                  <c:v>Функционирование законодательных (представительных) органов государственной власти и представительных органов муниципальных образований</c:v>
                </c:pt>
                <c:pt idx="2">
                  <c:v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c:v>
                </c:pt>
                <c:pt idx="3">
                  <c:v>Обеспечение деятельности финансовых, налоговых и таможенных органов и органов финансового (финансово-бюджетного) надзора</c:v>
                </c:pt>
                <c:pt idx="4">
                  <c:v>Резервные фонды</c:v>
                </c:pt>
                <c:pt idx="5">
                  <c:v>Другие общегосударственные вопросы</c:v>
                </c:pt>
              </c:strCache>
            </c:strRef>
          </c:cat>
          <c:val>
            <c:numRef>
              <c:f>расходы!$B$46:$B$51</c:f>
              <c:numCache>
                <c:formatCode>General</c:formatCode>
                <c:ptCount val="6"/>
                <c:pt idx="0">
                  <c:v>1996.5</c:v>
                </c:pt>
                <c:pt idx="1">
                  <c:v>739.1</c:v>
                </c:pt>
                <c:pt idx="2">
                  <c:v>17801.099999999991</c:v>
                </c:pt>
                <c:pt idx="3">
                  <c:v>10236.6</c:v>
                </c:pt>
                <c:pt idx="4">
                  <c:v>1000</c:v>
                </c:pt>
                <c:pt idx="5">
                  <c:v>10749.8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CatName val="1"/>
            <c:showPercent val="1"/>
            <c:showLeaderLines val="1"/>
          </c:dLbls>
          <c:cat>
            <c:strRef>
              <c:f>расходы!$A$54:$A$55</c:f>
              <c:strCache>
                <c:ptCount val="2"/>
                <c:pt idx="0">
                  <c:v>Предупреждение и ликвидация последствий чрезвычайных ситуаций и стихийных бедствий, гражданская оборона</c:v>
                </c:pt>
                <c:pt idx="1">
                  <c:v>Другие вопросы в области национальной безопасности и правоохранительной деятельности</c:v>
                </c:pt>
              </c:strCache>
            </c:strRef>
          </c:cat>
          <c:val>
            <c:numRef>
              <c:f>расходы!$B$54:$B$55</c:f>
              <c:numCache>
                <c:formatCode>General</c:formatCode>
                <c:ptCount val="2"/>
                <c:pt idx="0">
                  <c:v>1667.5</c:v>
                </c:pt>
                <c:pt idx="1">
                  <c:v>70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Транспорт</a:t>
                    </a:r>
                    <a:r>
                      <a:rPr lang="ru-RU"/>
                      <a:t>
</a:t>
                    </a:r>
                    <a:r>
                      <a:rPr lang="ru-RU" smtClean="0"/>
                      <a:t>4%</a:t>
                    </a:r>
                    <a:endParaRPr lang="ru-RU"/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Другие вопросы в области национальной экономики</a:t>
                    </a:r>
                    <a:r>
                      <a:rPr lang="ru-RU"/>
                      <a:t>
</a:t>
                    </a:r>
                    <a:r>
                      <a:rPr lang="ru-RU" smtClean="0"/>
                      <a:t>96%</a:t>
                    </a:r>
                    <a:endParaRPr lang="ru-RU"/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расходы!$A$66:$A$68</c:f>
              <c:strCache>
                <c:ptCount val="3"/>
                <c:pt idx="0">
                  <c:v>Транспорт</c:v>
                </c:pt>
                <c:pt idx="2">
                  <c:v>Другие вопросы в области национальной экономики</c:v>
                </c:pt>
              </c:strCache>
            </c:strRef>
          </c:cat>
          <c:val>
            <c:numRef>
              <c:f>расходы!$B$66:$B$68</c:f>
              <c:numCache>
                <c:formatCode>General</c:formatCode>
                <c:ptCount val="3"/>
                <c:pt idx="0">
                  <c:v>288</c:v>
                </c:pt>
                <c:pt idx="2">
                  <c:v>11174.3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explosion val="25"/>
          <c:dLbls>
            <c:numFmt formatCode="0.00%" sourceLinked="0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расходы!$A$79:$A$82</c:f>
              <c:strCache>
                <c:ptCount val="4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Молодежная политика и оздоровление детей</c:v>
                </c:pt>
                <c:pt idx="3">
                  <c:v>Другие вопросы в области образования</c:v>
                </c:pt>
              </c:strCache>
            </c:strRef>
          </c:cat>
          <c:val>
            <c:numRef>
              <c:f>расходы!$B$79:$B$82</c:f>
              <c:numCache>
                <c:formatCode>General</c:formatCode>
                <c:ptCount val="4"/>
                <c:pt idx="0">
                  <c:v>95911.1</c:v>
                </c:pt>
                <c:pt idx="1">
                  <c:v>250806.1</c:v>
                </c:pt>
                <c:pt idx="2">
                  <c:v>800</c:v>
                </c:pt>
                <c:pt idx="3">
                  <c:v>11599.1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расходы!$A$95:$A$97</c:f>
              <c:strCache>
                <c:ptCount val="3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</c:strCache>
            </c:strRef>
          </c:cat>
          <c:val>
            <c:numRef>
              <c:f>расходы!$B$95:$B$97</c:f>
              <c:numCache>
                <c:formatCode>General</c:formatCode>
                <c:ptCount val="3"/>
                <c:pt idx="0">
                  <c:v>1104.7</c:v>
                </c:pt>
                <c:pt idx="1">
                  <c:v>103.8</c:v>
                </c:pt>
                <c:pt idx="2">
                  <c:v>10771.9</c:v>
                </c:pt>
              </c:numCache>
            </c:numRef>
          </c:val>
        </c:ser>
        <c:ser>
          <c:idx val="1"/>
          <c:order val="1"/>
          <c:dLbls>
            <c:showCatName val="1"/>
            <c:showPercent val="1"/>
            <c:showLeaderLines val="1"/>
          </c:dLbls>
          <c:cat>
            <c:strRef>
              <c:f>расходы!$A$95:$A$97</c:f>
              <c:strCache>
                <c:ptCount val="3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</c:strCache>
            </c:strRef>
          </c:cat>
          <c:val>
            <c:numRef>
              <c:f>расходы!$C$95:$C$97</c:f>
              <c:numCache>
                <c:formatCode>General</c:formatCode>
                <c:ptCount val="3"/>
                <c:pt idx="0">
                  <c:v>9.2000000000000011</c:v>
                </c:pt>
                <c:pt idx="1">
                  <c:v>0.9</c:v>
                </c:pt>
                <c:pt idx="2">
                  <c:v>89.9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5688367040944024E-3"/>
          <c:y val="7.1083162342560083E-2"/>
          <c:w val="0.99143116329590519"/>
          <c:h val="0.92891683765743993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2.5913098728240491E-2"/>
                  <c:y val="-0.2637465092199848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Дотации на выравнивание бюджетной обеспеченности </a:t>
                    </a:r>
                    <a:r>
                      <a:rPr lang="ru-RU" dirty="0" smtClean="0"/>
                      <a:t>муниципальных </a:t>
                    </a:r>
                    <a:r>
                      <a:rPr lang="ru-RU" dirty="0"/>
                      <a:t>образований
64%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расходы!$A$108:$A$110</c:f>
              <c:strCache>
                <c:ptCount val="3"/>
                <c:pt idx="0">
                  <c:v>Дотации на выравнивание бюджетной обеспеченности субъектов РФ и муниципальных образований</c:v>
                </c:pt>
                <c:pt idx="1">
                  <c:v>Иные дотации</c:v>
                </c:pt>
                <c:pt idx="2">
                  <c:v>Прочие межбюджетные трансферты общего характера</c:v>
                </c:pt>
              </c:strCache>
            </c:strRef>
          </c:cat>
          <c:val>
            <c:numRef>
              <c:f>расходы!$B$108:$B$110</c:f>
              <c:numCache>
                <c:formatCode>General</c:formatCode>
                <c:ptCount val="3"/>
                <c:pt idx="0">
                  <c:v>21866</c:v>
                </c:pt>
                <c:pt idx="1">
                  <c:v>1740</c:v>
                </c:pt>
                <c:pt idx="2">
                  <c:v>10582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'осн характеристики'!$A$30</c:f>
              <c:strCache>
                <c:ptCount val="1"/>
                <c:pt idx="0">
                  <c:v>Налоговые доходы</c:v>
                </c:pt>
              </c:strCache>
            </c:strRef>
          </c:tx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48383</a:t>
                    </a:r>
                    <a:r>
                      <a:rPr lang="en-US" smtClean="0"/>
                      <a:t>,0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strRef>
              <c:f>'осн характеристики'!$B$29:$D$29</c:f>
              <c:strCache>
                <c:ptCount val="3"/>
                <c:pt idx="0">
                  <c:v>2014 год (отчет)</c:v>
                </c:pt>
                <c:pt idx="1">
                  <c:v>2015 год (оценка)</c:v>
                </c:pt>
                <c:pt idx="2">
                  <c:v>2016 год (прогноз)</c:v>
                </c:pt>
              </c:strCache>
            </c:strRef>
          </c:cat>
          <c:val>
            <c:numRef>
              <c:f>'осн характеристики'!$B$30:$D$30</c:f>
              <c:numCache>
                <c:formatCode>0.0</c:formatCode>
                <c:ptCount val="3"/>
                <c:pt idx="0">
                  <c:v>134730</c:v>
                </c:pt>
                <c:pt idx="1">
                  <c:v>150966</c:v>
                </c:pt>
                <c:pt idx="2">
                  <c:v>152851</c:v>
                </c:pt>
              </c:numCache>
            </c:numRef>
          </c:val>
        </c:ser>
        <c:ser>
          <c:idx val="1"/>
          <c:order val="1"/>
          <c:tx>
            <c:strRef>
              <c:f>'осн характеристики'!$A$31</c:f>
              <c:strCache>
                <c:ptCount val="1"/>
                <c:pt idx="0">
                  <c:v>Неналоговые доходы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strRef>
              <c:f>'осн характеристики'!$B$29:$D$29</c:f>
              <c:strCache>
                <c:ptCount val="3"/>
                <c:pt idx="0">
                  <c:v>2014 год (отчет)</c:v>
                </c:pt>
                <c:pt idx="1">
                  <c:v>2015 год (оценка)</c:v>
                </c:pt>
                <c:pt idx="2">
                  <c:v>2016 год (прогноз)</c:v>
                </c:pt>
              </c:strCache>
            </c:strRef>
          </c:cat>
          <c:val>
            <c:numRef>
              <c:f>'осн характеристики'!$B$31:$D$31</c:f>
              <c:numCache>
                <c:formatCode>0.0</c:formatCode>
                <c:ptCount val="3"/>
                <c:pt idx="0" formatCode="General">
                  <c:v>12351.6</c:v>
                </c:pt>
                <c:pt idx="1">
                  <c:v>9402</c:v>
                </c:pt>
                <c:pt idx="2">
                  <c:v>12677</c:v>
                </c:pt>
              </c:numCache>
            </c:numRef>
          </c:val>
        </c:ser>
        <c:ser>
          <c:idx val="2"/>
          <c:order val="2"/>
          <c:tx>
            <c:strRef>
              <c:f>'осн характеристики'!$A$32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strRef>
              <c:f>'осн характеристики'!$B$29:$D$29</c:f>
              <c:strCache>
                <c:ptCount val="3"/>
                <c:pt idx="0">
                  <c:v>2014 год (отчет)</c:v>
                </c:pt>
                <c:pt idx="1">
                  <c:v>2015 год (оценка)</c:v>
                </c:pt>
                <c:pt idx="2">
                  <c:v>2016 год (прогноз)</c:v>
                </c:pt>
              </c:strCache>
            </c:strRef>
          </c:cat>
          <c:val>
            <c:numRef>
              <c:f>'осн характеристики'!$B$32:$D$32</c:f>
              <c:numCache>
                <c:formatCode>0.0</c:formatCode>
                <c:ptCount val="3"/>
                <c:pt idx="0" formatCode="General">
                  <c:v>417415.1</c:v>
                </c:pt>
                <c:pt idx="1">
                  <c:v>405597.8</c:v>
                </c:pt>
                <c:pt idx="2" formatCode="General">
                  <c:v>296556.90000000002</c:v>
                </c:pt>
              </c:numCache>
            </c:numRef>
          </c:val>
        </c:ser>
        <c:shape val="box"/>
        <c:axId val="71415296"/>
        <c:axId val="71416832"/>
        <c:axId val="0"/>
      </c:bar3DChart>
      <c:catAx>
        <c:axId val="7141529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1416832"/>
        <c:crosses val="autoZero"/>
        <c:auto val="1"/>
        <c:lblAlgn val="ctr"/>
        <c:lblOffset val="100"/>
      </c:catAx>
      <c:valAx>
        <c:axId val="71416832"/>
        <c:scaling>
          <c:orientation val="minMax"/>
        </c:scaling>
        <c:delete val="1"/>
        <c:axPos val="l"/>
        <c:numFmt formatCode="0.0" sourceLinked="1"/>
        <c:tickLblPos val="none"/>
        <c:crossAx val="7141529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расходы!$B$123:$D$123</c:f>
              <c:strCache>
                <c:ptCount val="3"/>
                <c:pt idx="0">
                  <c:v>2014 год (отчет)</c:v>
                </c:pt>
                <c:pt idx="1">
                  <c:v>2015 год (оценка)</c:v>
                </c:pt>
                <c:pt idx="2">
                  <c:v>2016 год (прогноз)</c:v>
                </c:pt>
              </c:strCache>
            </c:strRef>
          </c:cat>
          <c:val>
            <c:numRef>
              <c:f>расходы!$B$124:$D$124</c:f>
              <c:numCache>
                <c:formatCode>General</c:formatCode>
                <c:ptCount val="3"/>
                <c:pt idx="0">
                  <c:v>29440</c:v>
                </c:pt>
                <c:pt idx="1">
                  <c:v>23560</c:v>
                </c:pt>
                <c:pt idx="2">
                  <c:v>23560</c:v>
                </c:pt>
              </c:numCache>
            </c:numRef>
          </c:val>
        </c:ser>
        <c:shape val="cylinder"/>
        <c:axId val="74948992"/>
        <c:axId val="74950528"/>
        <c:axId val="0"/>
      </c:bar3DChart>
      <c:catAx>
        <c:axId val="74948992"/>
        <c:scaling>
          <c:orientation val="minMax"/>
        </c:scaling>
        <c:axPos val="b"/>
        <c:tickLblPos val="nextTo"/>
        <c:crossAx val="74950528"/>
        <c:crosses val="autoZero"/>
        <c:auto val="1"/>
        <c:lblAlgn val="ctr"/>
        <c:lblOffset val="100"/>
      </c:catAx>
      <c:valAx>
        <c:axId val="74950528"/>
        <c:scaling>
          <c:orientation val="minMax"/>
        </c:scaling>
        <c:delete val="1"/>
        <c:axPos val="l"/>
        <c:numFmt formatCode="General" sourceLinked="1"/>
        <c:tickLblPos val="none"/>
        <c:crossAx val="74948992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5.9588835703754152E-2"/>
          <c:y val="0.1014049909487181"/>
          <c:w val="0.47135487770662055"/>
          <c:h val="0.81793934660854728"/>
        </c:manualLayout>
      </c:layout>
      <c:pieChart>
        <c:varyColors val="1"/>
        <c:ser>
          <c:idx val="0"/>
          <c:order val="0"/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</a:t>
                    </a:r>
                    <a:r>
                      <a:rPr lang="ru-RU" smtClean="0"/>
                      <a:t>5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5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Percent val="1"/>
            </c:dLbl>
            <c:dLbl>
              <c:idx val="4"/>
              <c:layout>
                <c:manualLayout>
                  <c:x val="5.7851387510615623E-3"/>
                  <c:y val="8.7765779292497015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Percent val="1"/>
            <c:showLeaderLines val="1"/>
          </c:dLbls>
          <c:cat>
            <c:strRef>
              <c:f>'осн характеристики'!$A$53:$A$57</c:f>
              <c:strCache>
                <c:ptCount val="5"/>
                <c:pt idx="0">
                  <c:v>Налог на доходы физических лиц</c:v>
                </c:pt>
                <c:pt idx="1">
                  <c:v>Налоги на товары (работы, услуги) реализуемые на территории Российской Федерации</c:v>
                </c:pt>
                <c:pt idx="2">
                  <c:v>Налоги на совокупный доход</c:v>
                </c:pt>
                <c:pt idx="3">
                  <c:v>Налоги, сборы и регулярные платежи за пользование природными ресурсами</c:v>
                </c:pt>
                <c:pt idx="4">
                  <c:v>Государственная пошлина</c:v>
                </c:pt>
              </c:strCache>
            </c:strRef>
          </c:cat>
          <c:val>
            <c:numRef>
              <c:f>'осн характеристики'!$B$53:$B$57</c:f>
              <c:numCache>
                <c:formatCode>General</c:formatCode>
                <c:ptCount val="5"/>
                <c:pt idx="0">
                  <c:v>111876</c:v>
                </c:pt>
                <c:pt idx="1">
                  <c:v>11174</c:v>
                </c:pt>
                <c:pt idx="2">
                  <c:v>12396</c:v>
                </c:pt>
                <c:pt idx="3">
                  <c:v>13355</c:v>
                </c:pt>
                <c:pt idx="4">
                  <c:v>4050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-6.2989032964591287E-3"/>
                  <c:y val="-3.9485662455415446E-2"/>
                </c:manualLayout>
              </c:layout>
              <c:showVal val="1"/>
            </c:dLbl>
            <c:dLbl>
              <c:idx val="1"/>
              <c:layout>
                <c:manualLayout>
                  <c:x val="3.1494516482296216E-3"/>
                  <c:y val="-3.685328495838771E-2"/>
                </c:manualLayout>
              </c:layout>
              <c:showVal val="1"/>
            </c:dLbl>
            <c:dLbl>
              <c:idx val="2"/>
              <c:layout>
                <c:manualLayout>
                  <c:x val="-3.1494516482295644E-3"/>
                  <c:y val="-4.2118039952443148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strRef>
              <c:f>'осн характеристики'!$B$61:$D$61</c:f>
              <c:strCache>
                <c:ptCount val="3"/>
                <c:pt idx="0">
                  <c:v>2014 год (отчет)</c:v>
                </c:pt>
                <c:pt idx="1">
                  <c:v>2015 год (оценка)</c:v>
                </c:pt>
                <c:pt idx="2">
                  <c:v>2016 год (прогноз)</c:v>
                </c:pt>
              </c:strCache>
            </c:strRef>
          </c:cat>
          <c:val>
            <c:numRef>
              <c:f>'осн характеристики'!$B$62:$D$62</c:f>
              <c:numCache>
                <c:formatCode>General</c:formatCode>
                <c:ptCount val="3"/>
                <c:pt idx="0">
                  <c:v>109596</c:v>
                </c:pt>
                <c:pt idx="1">
                  <c:v>107875</c:v>
                </c:pt>
                <c:pt idx="2">
                  <c:v>111876</c:v>
                </c:pt>
              </c:numCache>
            </c:numRef>
          </c:val>
        </c:ser>
        <c:shape val="cylinder"/>
        <c:axId val="71677824"/>
        <c:axId val="71679360"/>
        <c:axId val="0"/>
      </c:bar3DChart>
      <c:catAx>
        <c:axId val="7167782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1679360"/>
        <c:crosses val="autoZero"/>
        <c:auto val="1"/>
        <c:lblAlgn val="ctr"/>
        <c:lblOffset val="100"/>
      </c:catAx>
      <c:valAx>
        <c:axId val="71679360"/>
        <c:scaling>
          <c:orientation val="minMax"/>
        </c:scaling>
        <c:delete val="1"/>
        <c:axPos val="l"/>
        <c:numFmt formatCode="General" sourceLinked="1"/>
        <c:tickLblPos val="none"/>
        <c:crossAx val="71677824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noFill/>
        <a:ln w="9525">
          <a:noFill/>
        </a:ln>
      </c:spPr>
    </c:floor>
    <c:plotArea>
      <c:layout/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0"/>
                  <c:y val="-9.2521595961104527E-2"/>
                </c:manualLayout>
              </c:layout>
              <c:spPr/>
              <c:txPr>
                <a:bodyPr/>
                <a:lstStyle/>
                <a:p>
                  <a:pPr>
                    <a:defRPr sz="1800"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0"/>
                  <c:y val="-7.8065096592181929E-2"/>
                </c:manualLayout>
              </c:layout>
              <c:spPr/>
              <c:txPr>
                <a:bodyPr/>
                <a:lstStyle/>
                <a:p>
                  <a:pPr>
                    <a:defRPr sz="1800" b="1"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-2.3914480311980374E-2"/>
                  <c:y val="-5.2043397728121311E-2"/>
                </c:manualLayout>
              </c:layout>
              <c:tx>
                <c:rich>
                  <a:bodyPr/>
                  <a:lstStyle/>
                  <a:p>
                    <a:pPr>
                      <a:defRPr sz="1800" b="1"/>
                    </a:pPr>
                    <a:r>
                      <a:rPr lang="ru-RU" dirty="0" smtClean="0"/>
                      <a:t>6706</a:t>
                    </a:r>
                    <a:endParaRPr lang="en-US" dirty="0"/>
                  </a:p>
                </c:rich>
              </c:tx>
              <c:spPr/>
              <c:showVal val="1"/>
            </c:dLbl>
            <c:showVal val="1"/>
          </c:dLbls>
          <c:cat>
            <c:strRef>
              <c:f>'осн характеристики'!$B$74:$D$74</c:f>
              <c:strCache>
                <c:ptCount val="3"/>
                <c:pt idx="0">
                  <c:v>2014 год (отчет)</c:v>
                </c:pt>
                <c:pt idx="1">
                  <c:v>2015 год (оценка)</c:v>
                </c:pt>
                <c:pt idx="2">
                  <c:v>2016 год (прогноз)</c:v>
                </c:pt>
              </c:strCache>
            </c:strRef>
          </c:cat>
          <c:val>
            <c:numRef>
              <c:f>'осн характеристики'!$B$75:$D$75</c:f>
              <c:numCache>
                <c:formatCode>General</c:formatCode>
                <c:ptCount val="3"/>
                <c:pt idx="0">
                  <c:v>334</c:v>
                </c:pt>
                <c:pt idx="1">
                  <c:v>14299</c:v>
                </c:pt>
                <c:pt idx="2">
                  <c:v>11174</c:v>
                </c:pt>
              </c:numCache>
            </c:numRef>
          </c:val>
        </c:ser>
        <c:shape val="box"/>
        <c:axId val="72386048"/>
        <c:axId val="72387584"/>
        <c:axId val="0"/>
      </c:bar3DChart>
      <c:catAx>
        <c:axId val="7238604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2387584"/>
        <c:crosses val="autoZero"/>
        <c:auto val="1"/>
        <c:lblAlgn val="ctr"/>
        <c:lblOffset val="100"/>
      </c:catAx>
      <c:valAx>
        <c:axId val="72387584"/>
        <c:scaling>
          <c:orientation val="minMax"/>
        </c:scaling>
        <c:delete val="1"/>
        <c:axPos val="l"/>
        <c:numFmt formatCode="General" sourceLinked="1"/>
        <c:tickLblPos val="none"/>
        <c:crossAx val="72386048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strRef>
              <c:f>'осн характеристики'!$B$92:$D$92</c:f>
              <c:strCache>
                <c:ptCount val="3"/>
                <c:pt idx="0">
                  <c:v>2014 год (отчет)</c:v>
                </c:pt>
                <c:pt idx="1">
                  <c:v>2015 год (оценка)</c:v>
                </c:pt>
                <c:pt idx="2">
                  <c:v>2016 год (прогноз)</c:v>
                </c:pt>
              </c:strCache>
            </c:strRef>
          </c:cat>
          <c:val>
            <c:numRef>
              <c:f>'осн характеристики'!$B$93:$D$93</c:f>
              <c:numCache>
                <c:formatCode>General</c:formatCode>
                <c:ptCount val="3"/>
                <c:pt idx="0">
                  <c:v>11448</c:v>
                </c:pt>
                <c:pt idx="1">
                  <c:v>12034</c:v>
                </c:pt>
                <c:pt idx="2">
                  <c:v>12396</c:v>
                </c:pt>
              </c:numCache>
            </c:numRef>
          </c:val>
        </c:ser>
        <c:shape val="cone"/>
        <c:axId val="73994624"/>
        <c:axId val="73996160"/>
        <c:axId val="0"/>
      </c:bar3DChart>
      <c:catAx>
        <c:axId val="7399462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3996160"/>
        <c:crosses val="autoZero"/>
        <c:auto val="1"/>
        <c:lblAlgn val="ctr"/>
        <c:lblOffset val="100"/>
      </c:catAx>
      <c:valAx>
        <c:axId val="73996160"/>
        <c:scaling>
          <c:orientation val="minMax"/>
        </c:scaling>
        <c:delete val="1"/>
        <c:axPos val="l"/>
        <c:numFmt formatCode="General" sourceLinked="1"/>
        <c:tickLblPos val="none"/>
        <c:crossAx val="73994624"/>
        <c:crosses val="autoZero"/>
        <c:crossBetween val="between"/>
      </c:valAx>
    </c:plotArea>
    <c:plotVisOnly val="1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noFill/>
        <a:ln w="9525">
          <a:noFill/>
        </a:ln>
      </c:spPr>
    </c:floor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strRef>
              <c:f>'осн характеристики'!$B$97:$D$97</c:f>
              <c:strCache>
                <c:ptCount val="3"/>
                <c:pt idx="0">
                  <c:v>2014 год (отчет)</c:v>
                </c:pt>
                <c:pt idx="1">
                  <c:v>2015 год (оценка)</c:v>
                </c:pt>
                <c:pt idx="2">
                  <c:v>2016 год (прогноз)</c:v>
                </c:pt>
              </c:strCache>
            </c:strRef>
          </c:cat>
          <c:val>
            <c:numRef>
              <c:f>'осн характеристики'!$B$98:$D$98</c:f>
              <c:numCache>
                <c:formatCode>General</c:formatCode>
                <c:ptCount val="3"/>
                <c:pt idx="0">
                  <c:v>9060</c:v>
                </c:pt>
                <c:pt idx="1">
                  <c:v>13355</c:v>
                </c:pt>
                <c:pt idx="2">
                  <c:v>13355</c:v>
                </c:pt>
              </c:numCache>
            </c:numRef>
          </c:val>
        </c:ser>
        <c:shape val="pyramid"/>
        <c:axId val="74053504"/>
        <c:axId val="74055040"/>
        <c:axId val="0"/>
      </c:bar3DChart>
      <c:catAx>
        <c:axId val="7405350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4055040"/>
        <c:crosses val="autoZero"/>
        <c:auto val="1"/>
        <c:lblAlgn val="ctr"/>
        <c:lblOffset val="100"/>
      </c:catAx>
      <c:valAx>
        <c:axId val="74055040"/>
        <c:scaling>
          <c:orientation val="minMax"/>
        </c:scaling>
        <c:delete val="1"/>
        <c:axPos val="l"/>
        <c:numFmt formatCode="General" sourceLinked="1"/>
        <c:tickLblPos val="none"/>
        <c:crossAx val="74053504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noFill/>
        <a:ln w="9525">
          <a:noFill/>
        </a:ln>
      </c:spPr>
    </c:floor>
    <c:plotArea>
      <c:layout/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3.2660980055714004E-3"/>
                  <c:y val="-2.8530326695726627E-2"/>
                </c:manualLayout>
              </c:layout>
              <c:showVal val="1"/>
            </c:dLbl>
            <c:dLbl>
              <c:idx val="1"/>
              <c:layout>
                <c:manualLayout>
                  <c:x val="3.2660980055714598E-3"/>
                  <c:y val="-5.1873321264957466E-2"/>
                </c:manualLayout>
              </c:layout>
              <c:showVal val="1"/>
            </c:dLbl>
            <c:dLbl>
              <c:idx val="2"/>
              <c:layout>
                <c:manualLayout>
                  <c:x val="4.8991470083570984E-3"/>
                  <c:y val="-5.7060653391453275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strRef>
              <c:f>'осн характеристики'!$B$102:$D$102</c:f>
              <c:strCache>
                <c:ptCount val="3"/>
                <c:pt idx="0">
                  <c:v>2014 год (отчет)</c:v>
                </c:pt>
                <c:pt idx="1">
                  <c:v>2015 год (оценка)</c:v>
                </c:pt>
                <c:pt idx="2">
                  <c:v>2016 год (прогноз)</c:v>
                </c:pt>
              </c:strCache>
            </c:strRef>
          </c:cat>
          <c:val>
            <c:numRef>
              <c:f>'осн характеристики'!$B$103:$D$103</c:f>
              <c:numCache>
                <c:formatCode>General</c:formatCode>
                <c:ptCount val="3"/>
                <c:pt idx="0">
                  <c:v>4292</c:v>
                </c:pt>
                <c:pt idx="1">
                  <c:v>3403</c:v>
                </c:pt>
                <c:pt idx="2">
                  <c:v>4050</c:v>
                </c:pt>
              </c:numCache>
            </c:numRef>
          </c:val>
        </c:ser>
        <c:shape val="cylinder"/>
        <c:axId val="74008832"/>
        <c:axId val="72066176"/>
        <c:axId val="0"/>
      </c:bar3DChart>
      <c:catAx>
        <c:axId val="7400883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2066176"/>
        <c:crosses val="autoZero"/>
        <c:auto val="1"/>
        <c:lblAlgn val="ctr"/>
        <c:lblOffset val="100"/>
      </c:catAx>
      <c:valAx>
        <c:axId val="72066176"/>
        <c:scaling>
          <c:orientation val="minMax"/>
        </c:scaling>
        <c:delete val="1"/>
        <c:axPos val="l"/>
        <c:numFmt formatCode="General" sourceLinked="1"/>
        <c:tickLblPos val="none"/>
        <c:crossAx val="74008832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explosion val="25"/>
          <c:dLbls>
            <c:dLbl>
              <c:idx val="2"/>
              <c:layout>
                <c:manualLayout>
                  <c:x val="4.6974486072428732E-2"/>
                  <c:y val="-2.6155612339369715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'осн характеристики'!$A$123:$A$127</c:f>
              <c:strCache>
                <c:ptCount val="5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Платежи при пользовании природными ресурсами</c:v>
                </c:pt>
                <c:pt idx="2">
                  <c:v>Доходы от оказания платных услуг и компенсации затрат государства</c:v>
                </c:pt>
                <c:pt idx="3">
                  <c:v>Доходы от продажи материальных и нематериальных активов</c:v>
                </c:pt>
                <c:pt idx="4">
                  <c:v>Штрафы, санкции, возмещение ущерба</c:v>
                </c:pt>
              </c:strCache>
            </c:strRef>
          </c:cat>
          <c:val>
            <c:numRef>
              <c:f>'осн характеристики'!$B$123:$B$127</c:f>
              <c:numCache>
                <c:formatCode>General</c:formatCode>
                <c:ptCount val="5"/>
                <c:pt idx="0">
                  <c:v>5950</c:v>
                </c:pt>
                <c:pt idx="1">
                  <c:v>2507</c:v>
                </c:pt>
                <c:pt idx="2">
                  <c:v>120</c:v>
                </c:pt>
                <c:pt idx="3">
                  <c:v>2500</c:v>
                </c:pt>
                <c:pt idx="4">
                  <c:v>1600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C9A277-C67D-4391-942C-E8BC72E4C81C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DFC32246-DB5F-4525-AC39-4BD9F33EBC79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№ 1234-ЗЗК от  30.10.2015 Закон Забайкальского края «Об особенностях составления и утверждения проекта бюджета Забайкальского края и проекта бюджета территориального государственного внебюджетного фонда обязательного медицинского страхования на 2016 год» 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83482E6-8E32-4885-8E83-E1BC16F3B4E0}" type="parTrans" cxnId="{DC3DE264-E13E-4312-9F78-B0DAA38B816B}">
      <dgm:prSet/>
      <dgm:spPr/>
      <dgm:t>
        <a:bodyPr/>
        <a:lstStyle/>
        <a:p>
          <a:endParaRPr lang="ru-RU"/>
        </a:p>
      </dgm:t>
    </dgm:pt>
    <dgm:pt modelId="{5E9E1737-04D3-42C1-9ED9-5E4507E1C306}" type="sibTrans" cxnId="{DC3DE264-E13E-4312-9F78-B0DAA38B816B}">
      <dgm:prSet/>
      <dgm:spPr/>
      <dgm:t>
        <a:bodyPr/>
        <a:lstStyle/>
        <a:p>
          <a:endParaRPr lang="ru-RU"/>
        </a:p>
      </dgm:t>
    </dgm:pt>
    <dgm:pt modelId="{936EEB40-A4D5-46C5-8551-FEF57B39EFF8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№273-ФЗ от 30.09.2015г. «Об особенностях составления и утверждения проектов бюджетов бюджетной системы РФ на 2016 год, о внесении изменений в отдельные законодательные акты Российской Федерации и признании утратившей силу статьи 3 Федерального закона «О приостановлении действия отдельных положений Бюджетного кодекса Российской Федерации»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661DA75-8B2C-4B22-9D6C-47B3F6240B8B}" type="parTrans" cxnId="{9C7637FF-9B9D-49BA-B957-C22B611830AB}">
      <dgm:prSet/>
      <dgm:spPr/>
      <dgm:t>
        <a:bodyPr/>
        <a:lstStyle/>
        <a:p>
          <a:endParaRPr lang="ru-RU"/>
        </a:p>
      </dgm:t>
    </dgm:pt>
    <dgm:pt modelId="{F0E945F0-3043-4422-978A-8641F74BE9C6}" type="sibTrans" cxnId="{9C7637FF-9B9D-49BA-B957-C22B611830AB}">
      <dgm:prSet/>
      <dgm:spPr/>
      <dgm:t>
        <a:bodyPr/>
        <a:lstStyle/>
        <a:p>
          <a:endParaRPr lang="ru-RU"/>
        </a:p>
      </dgm:t>
    </dgm:pt>
    <dgm:pt modelId="{7E81AC15-ACF4-442E-999A-717A17290259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№ 260 от 12.11.2015г. Решение Совета муниципального района «</a:t>
          </a:r>
          <a:r>
            <a:rPr lang="ru-RU" sz="1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Карымский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 «Об особенностях составления и утверждения проекта бюджета муниципального района «</a:t>
          </a:r>
          <a:r>
            <a:rPr lang="ru-RU" sz="1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Карымский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 на 2016 год»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0859F86-94DC-4AF4-8634-EDD0FC25C877}" type="parTrans" cxnId="{EE7A1EDD-B7DB-4456-B56C-06968407A2B5}">
      <dgm:prSet/>
      <dgm:spPr/>
      <dgm:t>
        <a:bodyPr/>
        <a:lstStyle/>
        <a:p>
          <a:endParaRPr lang="ru-RU"/>
        </a:p>
      </dgm:t>
    </dgm:pt>
    <dgm:pt modelId="{795E4D8A-E895-4DCB-A1DE-B61B7F1EC1A6}" type="sibTrans" cxnId="{EE7A1EDD-B7DB-4456-B56C-06968407A2B5}">
      <dgm:prSet/>
      <dgm:spPr/>
      <dgm:t>
        <a:bodyPr/>
        <a:lstStyle/>
        <a:p>
          <a:endParaRPr lang="ru-RU"/>
        </a:p>
      </dgm:t>
    </dgm:pt>
    <dgm:pt modelId="{B1D34B22-3121-4839-8857-C7DF0B627A62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Положения Бюджетного кодекса РФ  в части планового периода не применяются </a:t>
          </a:r>
        </a:p>
      </dgm:t>
    </dgm:pt>
    <dgm:pt modelId="{EB24F455-DC40-4271-9CB5-7323718AC988}" type="parTrans" cxnId="{5BF7B4E6-9536-4AD3-ACB3-E167EFECD9C3}">
      <dgm:prSet/>
      <dgm:spPr/>
      <dgm:t>
        <a:bodyPr/>
        <a:lstStyle/>
        <a:p>
          <a:endParaRPr lang="ru-RU"/>
        </a:p>
      </dgm:t>
    </dgm:pt>
    <dgm:pt modelId="{0440C4B6-9C6E-4FD8-B3F4-291269EB3288}" type="sibTrans" cxnId="{5BF7B4E6-9536-4AD3-ACB3-E167EFECD9C3}">
      <dgm:prSet/>
      <dgm:spPr/>
      <dgm:t>
        <a:bodyPr/>
        <a:lstStyle/>
        <a:p>
          <a:endParaRPr lang="ru-RU"/>
        </a:p>
      </dgm:t>
    </dgm:pt>
    <dgm:pt modelId="{2F5B1E0B-7FD8-4FFA-B34C-F5C195E2B15D}" type="pres">
      <dgm:prSet presAssocID="{A4C9A277-C67D-4391-942C-E8BC72E4C81C}" presName="linearFlow" presStyleCnt="0">
        <dgm:presLayoutVars>
          <dgm:resizeHandles val="exact"/>
        </dgm:presLayoutVars>
      </dgm:prSet>
      <dgm:spPr/>
    </dgm:pt>
    <dgm:pt modelId="{F07C6052-2C47-46EA-8D3F-9DCA18C1770C}" type="pres">
      <dgm:prSet presAssocID="{B1D34B22-3121-4839-8857-C7DF0B627A62}" presName="node" presStyleLbl="node1" presStyleIdx="0" presStyleCnt="4" custScaleX="225433" custLinFactNeighborX="-318" custLinFactNeighborY="-49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C2A7AC-FFEB-42D7-8669-E0C2CE8B6309}" type="pres">
      <dgm:prSet presAssocID="{0440C4B6-9C6E-4FD8-B3F4-291269EB3288}" presName="sibTrans" presStyleLbl="sibTrans2D1" presStyleIdx="0" presStyleCnt="3"/>
      <dgm:spPr/>
      <dgm:t>
        <a:bodyPr/>
        <a:lstStyle/>
        <a:p>
          <a:endParaRPr lang="ru-RU"/>
        </a:p>
      </dgm:t>
    </dgm:pt>
    <dgm:pt modelId="{A82ED76B-0166-4B32-A8CC-D74D18FC7B02}" type="pres">
      <dgm:prSet presAssocID="{0440C4B6-9C6E-4FD8-B3F4-291269EB3288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BA284D28-52F7-4416-815E-FB83C9DD8759}" type="pres">
      <dgm:prSet presAssocID="{936EEB40-A4D5-46C5-8551-FEF57B39EFF8}" presName="node" presStyleLbl="node1" presStyleIdx="1" presStyleCnt="4" custScaleX="217810" custScaleY="138301" custLinFactNeighborX="-2786" custLinFactNeighborY="64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17BA91-0FB7-4BFD-AEA9-8AB612D73BFF}" type="pres">
      <dgm:prSet presAssocID="{F0E945F0-3043-4422-978A-8641F74BE9C6}" presName="sibTrans" presStyleLbl="sibTrans2D1" presStyleIdx="1" presStyleCnt="3"/>
      <dgm:spPr/>
      <dgm:t>
        <a:bodyPr/>
        <a:lstStyle/>
        <a:p>
          <a:endParaRPr lang="ru-RU"/>
        </a:p>
      </dgm:t>
    </dgm:pt>
    <dgm:pt modelId="{A9E795BC-89C1-48F3-9F92-7D5177943D51}" type="pres">
      <dgm:prSet presAssocID="{F0E945F0-3043-4422-978A-8641F74BE9C6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FBB10D93-9C85-48A8-8C0E-4964D99FDB1F}" type="pres">
      <dgm:prSet presAssocID="{DFC32246-DB5F-4525-AC39-4BD9F33EBC79}" presName="node" presStyleLbl="node1" presStyleIdx="2" presStyleCnt="4" custScaleX="2173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5DC9A7-DACD-4CFE-BEE8-BCA0DF8526FF}" type="pres">
      <dgm:prSet presAssocID="{5E9E1737-04D3-42C1-9ED9-5E4507E1C306}" presName="sibTrans" presStyleLbl="sibTrans2D1" presStyleIdx="2" presStyleCnt="3"/>
      <dgm:spPr/>
      <dgm:t>
        <a:bodyPr/>
        <a:lstStyle/>
        <a:p>
          <a:endParaRPr lang="ru-RU"/>
        </a:p>
      </dgm:t>
    </dgm:pt>
    <dgm:pt modelId="{64A0B0AC-0958-4781-9C97-B8026760CD90}" type="pres">
      <dgm:prSet presAssocID="{5E9E1737-04D3-42C1-9ED9-5E4507E1C306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48F1DF58-E15A-4D66-BA9B-1C3C108A57EB}" type="pres">
      <dgm:prSet presAssocID="{7E81AC15-ACF4-442E-999A-717A17290259}" presName="node" presStyleLbl="node1" presStyleIdx="3" presStyleCnt="4" custScaleX="2173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7D071F-2E28-4D93-AF09-69FBCD4F2DC2}" type="presOf" srcId="{A4C9A277-C67D-4391-942C-E8BC72E4C81C}" destId="{2F5B1E0B-7FD8-4FFA-B34C-F5C195E2B15D}" srcOrd="0" destOrd="0" presId="urn:microsoft.com/office/officeart/2005/8/layout/process2"/>
    <dgm:cxn modelId="{49B05946-21B8-4C79-8D7B-E880F01B7220}" type="presOf" srcId="{936EEB40-A4D5-46C5-8551-FEF57B39EFF8}" destId="{BA284D28-52F7-4416-815E-FB83C9DD8759}" srcOrd="0" destOrd="0" presId="urn:microsoft.com/office/officeart/2005/8/layout/process2"/>
    <dgm:cxn modelId="{F444F409-739E-4268-92B1-05FD7E84C192}" type="presOf" srcId="{F0E945F0-3043-4422-978A-8641F74BE9C6}" destId="{8617BA91-0FB7-4BFD-AEA9-8AB612D73BFF}" srcOrd="0" destOrd="0" presId="urn:microsoft.com/office/officeart/2005/8/layout/process2"/>
    <dgm:cxn modelId="{40403F47-2861-4D2D-8428-FB50A75D3CE9}" type="presOf" srcId="{0440C4B6-9C6E-4FD8-B3F4-291269EB3288}" destId="{A82ED76B-0166-4B32-A8CC-D74D18FC7B02}" srcOrd="1" destOrd="0" presId="urn:microsoft.com/office/officeart/2005/8/layout/process2"/>
    <dgm:cxn modelId="{C001317B-29C8-4DB4-BB1D-350747292B93}" type="presOf" srcId="{5E9E1737-04D3-42C1-9ED9-5E4507E1C306}" destId="{4A5DC9A7-DACD-4CFE-BEE8-BCA0DF8526FF}" srcOrd="0" destOrd="0" presId="urn:microsoft.com/office/officeart/2005/8/layout/process2"/>
    <dgm:cxn modelId="{9C7637FF-9B9D-49BA-B957-C22B611830AB}" srcId="{A4C9A277-C67D-4391-942C-E8BC72E4C81C}" destId="{936EEB40-A4D5-46C5-8551-FEF57B39EFF8}" srcOrd="1" destOrd="0" parTransId="{6661DA75-8B2C-4B22-9D6C-47B3F6240B8B}" sibTransId="{F0E945F0-3043-4422-978A-8641F74BE9C6}"/>
    <dgm:cxn modelId="{4E7295CF-4F1C-49A8-BD98-F96A78C05617}" type="presOf" srcId="{7E81AC15-ACF4-442E-999A-717A17290259}" destId="{48F1DF58-E15A-4D66-BA9B-1C3C108A57EB}" srcOrd="0" destOrd="0" presId="urn:microsoft.com/office/officeart/2005/8/layout/process2"/>
    <dgm:cxn modelId="{EE7A1EDD-B7DB-4456-B56C-06968407A2B5}" srcId="{A4C9A277-C67D-4391-942C-E8BC72E4C81C}" destId="{7E81AC15-ACF4-442E-999A-717A17290259}" srcOrd="3" destOrd="0" parTransId="{30859F86-94DC-4AF4-8634-EDD0FC25C877}" sibTransId="{795E4D8A-E895-4DCB-A1DE-B61B7F1EC1A6}"/>
    <dgm:cxn modelId="{AA7F7C33-E6E9-4A6A-95EC-D7EBBB5625EB}" type="presOf" srcId="{0440C4B6-9C6E-4FD8-B3F4-291269EB3288}" destId="{82C2A7AC-FFEB-42D7-8669-E0C2CE8B6309}" srcOrd="0" destOrd="0" presId="urn:microsoft.com/office/officeart/2005/8/layout/process2"/>
    <dgm:cxn modelId="{FEF9F8CC-0BE5-4B97-928F-219290ECF37E}" type="presOf" srcId="{5E9E1737-04D3-42C1-9ED9-5E4507E1C306}" destId="{64A0B0AC-0958-4781-9C97-B8026760CD90}" srcOrd="1" destOrd="0" presId="urn:microsoft.com/office/officeart/2005/8/layout/process2"/>
    <dgm:cxn modelId="{D87D01D5-E753-4B2D-B882-6EEB1DB25D60}" type="presOf" srcId="{B1D34B22-3121-4839-8857-C7DF0B627A62}" destId="{F07C6052-2C47-46EA-8D3F-9DCA18C1770C}" srcOrd="0" destOrd="0" presId="urn:microsoft.com/office/officeart/2005/8/layout/process2"/>
    <dgm:cxn modelId="{DC3DE264-E13E-4312-9F78-B0DAA38B816B}" srcId="{A4C9A277-C67D-4391-942C-E8BC72E4C81C}" destId="{DFC32246-DB5F-4525-AC39-4BD9F33EBC79}" srcOrd="2" destOrd="0" parTransId="{783482E6-8E32-4885-8E83-E1BC16F3B4E0}" sibTransId="{5E9E1737-04D3-42C1-9ED9-5E4507E1C306}"/>
    <dgm:cxn modelId="{CE4B5FEF-380A-4FBA-9B4D-C13B38A3E3F0}" type="presOf" srcId="{F0E945F0-3043-4422-978A-8641F74BE9C6}" destId="{A9E795BC-89C1-48F3-9F92-7D5177943D51}" srcOrd="1" destOrd="0" presId="urn:microsoft.com/office/officeart/2005/8/layout/process2"/>
    <dgm:cxn modelId="{5BF7B4E6-9536-4AD3-ACB3-E167EFECD9C3}" srcId="{A4C9A277-C67D-4391-942C-E8BC72E4C81C}" destId="{B1D34B22-3121-4839-8857-C7DF0B627A62}" srcOrd="0" destOrd="0" parTransId="{EB24F455-DC40-4271-9CB5-7323718AC988}" sibTransId="{0440C4B6-9C6E-4FD8-B3F4-291269EB3288}"/>
    <dgm:cxn modelId="{BD6B3B23-FAD4-4ECE-8F5F-510E60F60C9A}" type="presOf" srcId="{DFC32246-DB5F-4525-AC39-4BD9F33EBC79}" destId="{FBB10D93-9C85-48A8-8C0E-4964D99FDB1F}" srcOrd="0" destOrd="0" presId="urn:microsoft.com/office/officeart/2005/8/layout/process2"/>
    <dgm:cxn modelId="{BE2B0785-F8D5-49B9-B872-5B210D6E1E58}" type="presParOf" srcId="{2F5B1E0B-7FD8-4FFA-B34C-F5C195E2B15D}" destId="{F07C6052-2C47-46EA-8D3F-9DCA18C1770C}" srcOrd="0" destOrd="0" presId="urn:microsoft.com/office/officeart/2005/8/layout/process2"/>
    <dgm:cxn modelId="{9AF58B61-EDA1-4D3F-ACEF-60EB3A788A30}" type="presParOf" srcId="{2F5B1E0B-7FD8-4FFA-B34C-F5C195E2B15D}" destId="{82C2A7AC-FFEB-42D7-8669-E0C2CE8B6309}" srcOrd="1" destOrd="0" presId="urn:microsoft.com/office/officeart/2005/8/layout/process2"/>
    <dgm:cxn modelId="{9FD0B9AA-31B7-4169-BC3D-7BA99674EF6A}" type="presParOf" srcId="{82C2A7AC-FFEB-42D7-8669-E0C2CE8B6309}" destId="{A82ED76B-0166-4B32-A8CC-D74D18FC7B02}" srcOrd="0" destOrd="0" presId="urn:microsoft.com/office/officeart/2005/8/layout/process2"/>
    <dgm:cxn modelId="{04B44204-3B8B-40F6-B4BF-2F060F6A1CAD}" type="presParOf" srcId="{2F5B1E0B-7FD8-4FFA-B34C-F5C195E2B15D}" destId="{BA284D28-52F7-4416-815E-FB83C9DD8759}" srcOrd="2" destOrd="0" presId="urn:microsoft.com/office/officeart/2005/8/layout/process2"/>
    <dgm:cxn modelId="{9CD5E25C-D1A8-4E9D-A3C7-F0DA9B8A0EA8}" type="presParOf" srcId="{2F5B1E0B-7FD8-4FFA-B34C-F5C195E2B15D}" destId="{8617BA91-0FB7-4BFD-AEA9-8AB612D73BFF}" srcOrd="3" destOrd="0" presId="urn:microsoft.com/office/officeart/2005/8/layout/process2"/>
    <dgm:cxn modelId="{4452AF55-07EF-4EC1-B900-0DDC1B92804B}" type="presParOf" srcId="{8617BA91-0FB7-4BFD-AEA9-8AB612D73BFF}" destId="{A9E795BC-89C1-48F3-9F92-7D5177943D51}" srcOrd="0" destOrd="0" presId="urn:microsoft.com/office/officeart/2005/8/layout/process2"/>
    <dgm:cxn modelId="{2A1CFCFA-5B25-4EC8-91C0-57EB0E594A04}" type="presParOf" srcId="{2F5B1E0B-7FD8-4FFA-B34C-F5C195E2B15D}" destId="{FBB10D93-9C85-48A8-8C0E-4964D99FDB1F}" srcOrd="4" destOrd="0" presId="urn:microsoft.com/office/officeart/2005/8/layout/process2"/>
    <dgm:cxn modelId="{DEAECCCB-5679-492A-947F-9B34A9A88619}" type="presParOf" srcId="{2F5B1E0B-7FD8-4FFA-B34C-F5C195E2B15D}" destId="{4A5DC9A7-DACD-4CFE-BEE8-BCA0DF8526FF}" srcOrd="5" destOrd="0" presId="urn:microsoft.com/office/officeart/2005/8/layout/process2"/>
    <dgm:cxn modelId="{5831E71D-D4E3-4CEC-9AAE-04D0FEF549E4}" type="presParOf" srcId="{4A5DC9A7-DACD-4CFE-BEE8-BCA0DF8526FF}" destId="{64A0B0AC-0958-4781-9C97-B8026760CD90}" srcOrd="0" destOrd="0" presId="urn:microsoft.com/office/officeart/2005/8/layout/process2"/>
    <dgm:cxn modelId="{ECDDE952-4027-438F-B07D-DA64CAF7D3E3}" type="presParOf" srcId="{2F5B1E0B-7FD8-4FFA-B34C-F5C195E2B15D}" destId="{48F1DF58-E15A-4D66-BA9B-1C3C108A57EB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30B3D2-CB55-4DA9-8BA3-AA69FF088B5B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F2E2733D-C7D9-48DA-BAF9-9DF7F39D7F8A}">
      <dgm:prSet phldrT="[Текст]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ДОХОДЫ</a:t>
          </a:r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457616,9 </a:t>
          </a:r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тыс.рублей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FC5AF2F-BCEF-413F-B8D4-2715E3D39536}" type="parTrans" cxnId="{47DB530F-E680-4BDD-BF14-FDB5D886FB6D}">
      <dgm:prSet/>
      <dgm:spPr/>
      <dgm:t>
        <a:bodyPr/>
        <a:lstStyle/>
        <a:p>
          <a:endParaRPr lang="ru-RU"/>
        </a:p>
      </dgm:t>
    </dgm:pt>
    <dgm:pt modelId="{3B8EC17C-D5A8-4FB7-880D-839D0747104B}" type="sibTrans" cxnId="{47DB530F-E680-4BDD-BF14-FDB5D886FB6D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A0C44811-170A-4A9D-B5FB-0C21F84B126F}">
      <dgm:prSet phldrT="[Текст]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</a:t>
          </a:r>
          <a:r>
            <a:rPr lang="ru-RU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457616,9 </a:t>
          </a:r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тыс.рублей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048C70D-B363-49AF-B0AB-B09962762CF3}" type="parTrans" cxnId="{7276A2C4-0F59-4637-9B66-506CB063DE86}">
      <dgm:prSet/>
      <dgm:spPr/>
      <dgm:t>
        <a:bodyPr/>
        <a:lstStyle/>
        <a:p>
          <a:endParaRPr lang="ru-RU"/>
        </a:p>
      </dgm:t>
    </dgm:pt>
    <dgm:pt modelId="{3E0B9057-C360-47F8-B668-476D080F3D5A}" type="sibTrans" cxnId="{7276A2C4-0F59-4637-9B66-506CB063DE86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F6AE3FA9-3F99-47B9-AFEA-2D8DA1170705}">
      <dgm:prSet phldrT="[Текст]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Бюджет</a:t>
          </a:r>
          <a:r>
            <a:rPr lang="ru-RU" b="1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сбалансирован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F76E2AA-3D50-4128-9A90-E2A28790922F}" type="parTrans" cxnId="{DA3E2753-EE08-4ACC-B1AD-61C55616905B}">
      <dgm:prSet/>
      <dgm:spPr/>
      <dgm:t>
        <a:bodyPr/>
        <a:lstStyle/>
        <a:p>
          <a:endParaRPr lang="ru-RU"/>
        </a:p>
      </dgm:t>
    </dgm:pt>
    <dgm:pt modelId="{0C4D4B35-8BFA-4CB6-B505-A8EFB58CAA9D}" type="sibTrans" cxnId="{DA3E2753-EE08-4ACC-B1AD-61C55616905B}">
      <dgm:prSet/>
      <dgm:spPr/>
      <dgm:t>
        <a:bodyPr/>
        <a:lstStyle/>
        <a:p>
          <a:endParaRPr lang="ru-RU"/>
        </a:p>
      </dgm:t>
    </dgm:pt>
    <dgm:pt modelId="{AFA14A65-18CF-439E-9414-6AF35D391F14}" type="pres">
      <dgm:prSet presAssocID="{8930B3D2-CB55-4DA9-8BA3-AA69FF088B5B}" presName="Name0" presStyleCnt="0">
        <dgm:presLayoutVars>
          <dgm:dir/>
          <dgm:resizeHandles val="exact"/>
        </dgm:presLayoutVars>
      </dgm:prSet>
      <dgm:spPr/>
    </dgm:pt>
    <dgm:pt modelId="{6BBA568A-F748-4A9A-917C-104C091EF49E}" type="pres">
      <dgm:prSet presAssocID="{8930B3D2-CB55-4DA9-8BA3-AA69FF088B5B}" presName="vNodes" presStyleCnt="0"/>
      <dgm:spPr/>
    </dgm:pt>
    <dgm:pt modelId="{E99219E1-6A15-4103-9DDF-B68FE0B65BCA}" type="pres">
      <dgm:prSet presAssocID="{F2E2733D-C7D9-48DA-BAF9-9DF7F39D7F8A}" presName="node" presStyleLbl="node1" presStyleIdx="0" presStyleCnt="3" custScaleX="177030" custScaleY="1655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54CA6D-1AE1-462C-A21C-36BF09C52395}" type="pres">
      <dgm:prSet presAssocID="{3B8EC17C-D5A8-4FB7-880D-839D0747104B}" presName="spacerT" presStyleCnt="0"/>
      <dgm:spPr/>
    </dgm:pt>
    <dgm:pt modelId="{19D7ECC7-08EC-4EA6-9C2D-C35FD6E72AAC}" type="pres">
      <dgm:prSet presAssocID="{3B8EC17C-D5A8-4FB7-880D-839D0747104B}" presName="sibTrans" presStyleLbl="sibTrans2D1" presStyleIdx="0" presStyleCnt="2"/>
      <dgm:spPr>
        <a:prstGeom prst="mathMinus">
          <a:avLst/>
        </a:prstGeom>
      </dgm:spPr>
      <dgm:t>
        <a:bodyPr/>
        <a:lstStyle/>
        <a:p>
          <a:endParaRPr lang="ru-RU"/>
        </a:p>
      </dgm:t>
    </dgm:pt>
    <dgm:pt modelId="{FD4017B2-03DC-4D90-8ADE-38E5A3CEB9BE}" type="pres">
      <dgm:prSet presAssocID="{3B8EC17C-D5A8-4FB7-880D-839D0747104B}" presName="spacerB" presStyleCnt="0"/>
      <dgm:spPr/>
    </dgm:pt>
    <dgm:pt modelId="{3504F693-03EF-4A40-8CBB-C109DAA43095}" type="pres">
      <dgm:prSet presAssocID="{A0C44811-170A-4A9D-B5FB-0C21F84B126F}" presName="node" presStyleLbl="node1" presStyleIdx="1" presStyleCnt="3" custScaleX="184565" custScaleY="159678" custLinFactY="-7285" custLinFactNeighborX="-231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F88C30-C88B-4490-834C-4A05C65E26C2}" type="pres">
      <dgm:prSet presAssocID="{8930B3D2-CB55-4DA9-8BA3-AA69FF088B5B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F89F1CA2-8A3E-4072-AE21-7DB1A37858E3}" type="pres">
      <dgm:prSet presAssocID="{8930B3D2-CB55-4DA9-8BA3-AA69FF088B5B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708A97F5-334A-43F2-8A86-36174D6CD1D3}" type="pres">
      <dgm:prSet presAssocID="{8930B3D2-CB55-4DA9-8BA3-AA69FF088B5B}" presName="lastNode" presStyleLbl="node1" presStyleIdx="2" presStyleCnt="3" custScaleX="82457" custScaleY="840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EFE604-C5BB-45D2-B698-22EF80C33DE5}" type="presOf" srcId="{A0C44811-170A-4A9D-B5FB-0C21F84B126F}" destId="{3504F693-03EF-4A40-8CBB-C109DAA43095}" srcOrd="0" destOrd="0" presId="urn:microsoft.com/office/officeart/2005/8/layout/equation2"/>
    <dgm:cxn modelId="{DEBB620D-9D16-420B-9291-681AE06BCC8F}" type="presOf" srcId="{3E0B9057-C360-47F8-B668-476D080F3D5A}" destId="{B9F88C30-C88B-4490-834C-4A05C65E26C2}" srcOrd="0" destOrd="0" presId="urn:microsoft.com/office/officeart/2005/8/layout/equation2"/>
    <dgm:cxn modelId="{9BF1871D-ABB8-4F49-942F-9770E0008F39}" type="presOf" srcId="{3E0B9057-C360-47F8-B668-476D080F3D5A}" destId="{F89F1CA2-8A3E-4072-AE21-7DB1A37858E3}" srcOrd="1" destOrd="0" presId="urn:microsoft.com/office/officeart/2005/8/layout/equation2"/>
    <dgm:cxn modelId="{EAFB6A7F-44C6-4857-A260-E54D97F1C53F}" type="presOf" srcId="{F6AE3FA9-3F99-47B9-AFEA-2D8DA1170705}" destId="{708A97F5-334A-43F2-8A86-36174D6CD1D3}" srcOrd="0" destOrd="0" presId="urn:microsoft.com/office/officeart/2005/8/layout/equation2"/>
    <dgm:cxn modelId="{7B01A17F-EFB3-4855-AEAC-6809FF5E4DF3}" type="presOf" srcId="{8930B3D2-CB55-4DA9-8BA3-AA69FF088B5B}" destId="{AFA14A65-18CF-439E-9414-6AF35D391F14}" srcOrd="0" destOrd="0" presId="urn:microsoft.com/office/officeart/2005/8/layout/equation2"/>
    <dgm:cxn modelId="{47DB530F-E680-4BDD-BF14-FDB5D886FB6D}" srcId="{8930B3D2-CB55-4DA9-8BA3-AA69FF088B5B}" destId="{F2E2733D-C7D9-48DA-BAF9-9DF7F39D7F8A}" srcOrd="0" destOrd="0" parTransId="{CFC5AF2F-BCEF-413F-B8D4-2715E3D39536}" sibTransId="{3B8EC17C-D5A8-4FB7-880D-839D0747104B}"/>
    <dgm:cxn modelId="{7276A2C4-0F59-4637-9B66-506CB063DE86}" srcId="{8930B3D2-CB55-4DA9-8BA3-AA69FF088B5B}" destId="{A0C44811-170A-4A9D-B5FB-0C21F84B126F}" srcOrd="1" destOrd="0" parTransId="{0048C70D-B363-49AF-B0AB-B09962762CF3}" sibTransId="{3E0B9057-C360-47F8-B668-476D080F3D5A}"/>
    <dgm:cxn modelId="{207D4B22-4664-44EE-B4FB-2592B812168F}" type="presOf" srcId="{3B8EC17C-D5A8-4FB7-880D-839D0747104B}" destId="{19D7ECC7-08EC-4EA6-9C2D-C35FD6E72AAC}" srcOrd="0" destOrd="0" presId="urn:microsoft.com/office/officeart/2005/8/layout/equation2"/>
    <dgm:cxn modelId="{DA3E2753-EE08-4ACC-B1AD-61C55616905B}" srcId="{8930B3D2-CB55-4DA9-8BA3-AA69FF088B5B}" destId="{F6AE3FA9-3F99-47B9-AFEA-2D8DA1170705}" srcOrd="2" destOrd="0" parTransId="{BF76E2AA-3D50-4128-9A90-E2A28790922F}" sibTransId="{0C4D4B35-8BFA-4CB6-B505-A8EFB58CAA9D}"/>
    <dgm:cxn modelId="{5C604B68-26C5-48D2-923E-7D0646B65523}" type="presOf" srcId="{F2E2733D-C7D9-48DA-BAF9-9DF7F39D7F8A}" destId="{E99219E1-6A15-4103-9DDF-B68FE0B65BCA}" srcOrd="0" destOrd="0" presId="urn:microsoft.com/office/officeart/2005/8/layout/equation2"/>
    <dgm:cxn modelId="{7945C14A-D735-4967-B2C4-D6051C0656B1}" type="presParOf" srcId="{AFA14A65-18CF-439E-9414-6AF35D391F14}" destId="{6BBA568A-F748-4A9A-917C-104C091EF49E}" srcOrd="0" destOrd="0" presId="urn:microsoft.com/office/officeart/2005/8/layout/equation2"/>
    <dgm:cxn modelId="{771446AF-A505-4CB3-A294-13E312E9E4EE}" type="presParOf" srcId="{6BBA568A-F748-4A9A-917C-104C091EF49E}" destId="{E99219E1-6A15-4103-9DDF-B68FE0B65BCA}" srcOrd="0" destOrd="0" presId="urn:microsoft.com/office/officeart/2005/8/layout/equation2"/>
    <dgm:cxn modelId="{10B01684-F9EF-4CB1-903D-5AD047ADA545}" type="presParOf" srcId="{6BBA568A-F748-4A9A-917C-104C091EF49E}" destId="{2E54CA6D-1AE1-462C-A21C-36BF09C52395}" srcOrd="1" destOrd="0" presId="urn:microsoft.com/office/officeart/2005/8/layout/equation2"/>
    <dgm:cxn modelId="{C530C326-E6A4-4C1E-89F6-617C33E52A9B}" type="presParOf" srcId="{6BBA568A-F748-4A9A-917C-104C091EF49E}" destId="{19D7ECC7-08EC-4EA6-9C2D-C35FD6E72AAC}" srcOrd="2" destOrd="0" presId="urn:microsoft.com/office/officeart/2005/8/layout/equation2"/>
    <dgm:cxn modelId="{5ABB636C-02B2-4CBA-8852-804B7B49335E}" type="presParOf" srcId="{6BBA568A-F748-4A9A-917C-104C091EF49E}" destId="{FD4017B2-03DC-4D90-8ADE-38E5A3CEB9BE}" srcOrd="3" destOrd="0" presId="urn:microsoft.com/office/officeart/2005/8/layout/equation2"/>
    <dgm:cxn modelId="{6A7BD939-77B8-4ADD-AEC8-DA5838508D07}" type="presParOf" srcId="{6BBA568A-F748-4A9A-917C-104C091EF49E}" destId="{3504F693-03EF-4A40-8CBB-C109DAA43095}" srcOrd="4" destOrd="0" presId="urn:microsoft.com/office/officeart/2005/8/layout/equation2"/>
    <dgm:cxn modelId="{6A6B4FB8-3F32-4CF3-93E6-6A581FCACAA9}" type="presParOf" srcId="{AFA14A65-18CF-439E-9414-6AF35D391F14}" destId="{B9F88C30-C88B-4490-834C-4A05C65E26C2}" srcOrd="1" destOrd="0" presId="urn:microsoft.com/office/officeart/2005/8/layout/equation2"/>
    <dgm:cxn modelId="{CD3CE7F4-DE19-4420-93B9-947E84A030C5}" type="presParOf" srcId="{B9F88C30-C88B-4490-834C-4A05C65E26C2}" destId="{F89F1CA2-8A3E-4072-AE21-7DB1A37858E3}" srcOrd="0" destOrd="0" presId="urn:microsoft.com/office/officeart/2005/8/layout/equation2"/>
    <dgm:cxn modelId="{8239A077-892D-4652-9608-3E9C424EBB1B}" type="presParOf" srcId="{AFA14A65-18CF-439E-9414-6AF35D391F14}" destId="{708A97F5-334A-43F2-8A86-36174D6CD1D3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7C6052-2C47-46EA-8D3F-9DCA18C1770C}">
      <dsp:nvSpPr>
        <dsp:cNvPr id="0" name=""/>
        <dsp:cNvSpPr/>
      </dsp:nvSpPr>
      <dsp:spPr>
        <a:xfrm>
          <a:off x="65065" y="0"/>
          <a:ext cx="7348487" cy="814930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Положения Бюджетного кодекса РФ  в части планового периода не применяются </a:t>
          </a:r>
        </a:p>
      </dsp:txBody>
      <dsp:txXfrm>
        <a:off x="65065" y="0"/>
        <a:ext cx="7348487" cy="814930"/>
      </dsp:txXfrm>
    </dsp:sp>
    <dsp:sp modelId="{82C2A7AC-FFEB-42D7-8669-E0C2CE8B6309}">
      <dsp:nvSpPr>
        <dsp:cNvPr id="0" name=""/>
        <dsp:cNvSpPr/>
      </dsp:nvSpPr>
      <dsp:spPr>
        <a:xfrm rot="5596247">
          <a:off x="3539493" y="849947"/>
          <a:ext cx="328099" cy="3667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5596247">
        <a:off x="3539493" y="849947"/>
        <a:ext cx="328099" cy="366718"/>
      </dsp:txXfrm>
    </dsp:sp>
    <dsp:sp modelId="{BA284D28-52F7-4416-815E-FB83C9DD8759}">
      <dsp:nvSpPr>
        <dsp:cNvPr id="0" name=""/>
        <dsp:cNvSpPr/>
      </dsp:nvSpPr>
      <dsp:spPr>
        <a:xfrm>
          <a:off x="108859" y="1251684"/>
          <a:ext cx="7099999" cy="1127056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№273-ФЗ от 30.09.2015г. «Об особенностях составления и утверждения проектов бюджетов бюджетной системы РФ на 2016 год, о внесении изменений в отдельные законодательные акты Российской Федерации и признании утратившей силу статьи 3 Федерального закона «О приостановлении действия отдельных положений Бюджетного кодекса Российской Федерации»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8859" y="1251684"/>
        <a:ext cx="7099999" cy="1127056"/>
      </dsp:txXfrm>
    </dsp:sp>
    <dsp:sp modelId="{8617BA91-0FB7-4BFD-AEA9-8AB612D73BFF}">
      <dsp:nvSpPr>
        <dsp:cNvPr id="0" name=""/>
        <dsp:cNvSpPr/>
      </dsp:nvSpPr>
      <dsp:spPr>
        <a:xfrm rot="5169487">
          <a:off x="3566177" y="2386059"/>
          <a:ext cx="286660" cy="3667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5169487">
        <a:off x="3566177" y="2386059"/>
        <a:ext cx="286660" cy="366718"/>
      </dsp:txXfrm>
    </dsp:sp>
    <dsp:sp modelId="{FBB10D93-9C85-48A8-8C0E-4964D99FDB1F}">
      <dsp:nvSpPr>
        <dsp:cNvPr id="0" name=""/>
        <dsp:cNvSpPr/>
      </dsp:nvSpPr>
      <dsp:spPr>
        <a:xfrm>
          <a:off x="207938" y="2760095"/>
          <a:ext cx="7083472" cy="814930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№ 1234-ЗЗК от  30.10.2015 Закон Забайкальского края «Об особенностях составления и утверждения проекта бюджета Забайкальского края и проекта бюджета территориального государственного внебюджетного фонда обязательного медицинского страхования на 2016 год» </a:t>
          </a:r>
          <a:endParaRPr lang="ru-RU" sz="1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7938" y="2760095"/>
        <a:ext cx="7083472" cy="814930"/>
      </dsp:txXfrm>
    </dsp:sp>
    <dsp:sp modelId="{4A5DC9A7-DACD-4CFE-BEE8-BCA0DF8526FF}">
      <dsp:nvSpPr>
        <dsp:cNvPr id="0" name=""/>
        <dsp:cNvSpPr/>
      </dsp:nvSpPr>
      <dsp:spPr>
        <a:xfrm rot="5400000">
          <a:off x="3596875" y="3595399"/>
          <a:ext cx="305598" cy="3667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5400000">
        <a:off x="3596875" y="3595399"/>
        <a:ext cx="305598" cy="366718"/>
      </dsp:txXfrm>
    </dsp:sp>
    <dsp:sp modelId="{48F1DF58-E15A-4D66-BA9B-1C3C108A57EB}">
      <dsp:nvSpPr>
        <dsp:cNvPr id="0" name=""/>
        <dsp:cNvSpPr/>
      </dsp:nvSpPr>
      <dsp:spPr>
        <a:xfrm>
          <a:off x="207938" y="3982491"/>
          <a:ext cx="7083472" cy="814930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№ 260 от 12.11.2015г. Решение Совета муниципального района «</a:t>
          </a:r>
          <a:r>
            <a:rPr lang="ru-RU" sz="14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Карымский</a:t>
          </a: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 «Об особенностях составления и утверждения проекта бюджета муниципального района «</a:t>
          </a:r>
          <a:r>
            <a:rPr lang="ru-RU" sz="14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Карымский</a:t>
          </a: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 на 2016 год»</a:t>
          </a:r>
          <a:endParaRPr lang="ru-RU" sz="1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7938" y="3982491"/>
        <a:ext cx="7083472" cy="81493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9219E1-6A15-4103-9DDF-B68FE0B65BCA}">
      <dsp:nvSpPr>
        <dsp:cNvPr id="0" name=""/>
        <dsp:cNvSpPr/>
      </dsp:nvSpPr>
      <dsp:spPr>
        <a:xfrm>
          <a:off x="1376062" y="3150"/>
          <a:ext cx="2326697" cy="2175908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ДОХОДЫ</a:t>
          </a: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457616,9 </a:t>
          </a: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76062" y="3150"/>
        <a:ext cx="2326697" cy="2175908"/>
      </dsp:txXfrm>
    </dsp:sp>
    <dsp:sp modelId="{19D7ECC7-08EC-4EA6-9C2D-C35FD6E72AAC}">
      <dsp:nvSpPr>
        <dsp:cNvPr id="0" name=""/>
        <dsp:cNvSpPr/>
      </dsp:nvSpPr>
      <dsp:spPr>
        <a:xfrm>
          <a:off x="2158265" y="2285779"/>
          <a:ext cx="762291" cy="762291"/>
        </a:xfrm>
        <a:prstGeom prst="mathMinus">
          <a:avLst/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2158265" y="2285779"/>
        <a:ext cx="762291" cy="762291"/>
      </dsp:txXfrm>
    </dsp:sp>
    <dsp:sp modelId="{3504F693-03EF-4A40-8CBB-C109DAA43095}">
      <dsp:nvSpPr>
        <dsp:cNvPr id="0" name=""/>
        <dsp:cNvSpPr/>
      </dsp:nvSpPr>
      <dsp:spPr>
        <a:xfrm>
          <a:off x="1296147" y="2952325"/>
          <a:ext cx="2425729" cy="2098640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 </a:t>
          </a:r>
          <a:r>
            <a:rPr lang="ru-RU" sz="24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457616,9 </a:t>
          </a: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96147" y="2952325"/>
        <a:ext cx="2425729" cy="2098640"/>
      </dsp:txXfrm>
    </dsp:sp>
    <dsp:sp modelId="{B9F88C30-C88B-4490-834C-4A05C65E26C2}">
      <dsp:nvSpPr>
        <dsp:cNvPr id="0" name=""/>
        <dsp:cNvSpPr/>
      </dsp:nvSpPr>
      <dsp:spPr>
        <a:xfrm rot="111663">
          <a:off x="3926643" y="2335722"/>
          <a:ext cx="434578" cy="4889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11663">
        <a:off x="3926643" y="2335722"/>
        <a:ext cx="434578" cy="488917"/>
      </dsp:txXfrm>
    </dsp:sp>
    <dsp:sp modelId="{708A97F5-334A-43F2-8A86-36174D6CD1D3}">
      <dsp:nvSpPr>
        <dsp:cNvPr id="0" name=""/>
        <dsp:cNvSpPr/>
      </dsp:nvSpPr>
      <dsp:spPr>
        <a:xfrm>
          <a:off x="4540853" y="1523442"/>
          <a:ext cx="2167457" cy="2209698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Бюджет</a:t>
          </a:r>
          <a:r>
            <a:rPr lang="ru-RU" sz="1700" b="1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сбалансирован</a:t>
          </a:r>
          <a:endParaRPr lang="ru-RU" sz="17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40853" y="1523442"/>
        <a:ext cx="2167457" cy="22096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0.51514</cdr:x>
      <cdr:y>0.11076</cdr:y>
    </cdr:from>
    <cdr:to>
      <cdr:x>0.76844</cdr:x>
      <cdr:y>0.26016</cdr:y>
    </cdr:to>
    <cdr:sp macro="" textlink="">
      <cdr:nvSpPr>
        <cdr:cNvPr id="3" name="Выгнутая вверх стрелка 2"/>
        <cdr:cNvSpPr/>
      </cdr:nvSpPr>
      <cdr:spPr>
        <a:xfrm xmlns:a="http://schemas.openxmlformats.org/drawingml/2006/main" rot="20191713">
          <a:off x="4377119" y="542365"/>
          <a:ext cx="2152256" cy="731520"/>
        </a:xfrm>
        <a:prstGeom xmlns:a="http://schemas.openxmlformats.org/drawingml/2006/main" prst="curved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0.31092</cdr:x>
      <cdr:y>0.06557</cdr:y>
    </cdr:from>
    <cdr:to>
      <cdr:x>0.4251</cdr:x>
      <cdr:y>0.19672</cdr:y>
    </cdr:to>
    <cdr:sp macro="" textlink="">
      <cdr:nvSpPr>
        <cdr:cNvPr id="2" name="Стрелка вправо с вырезом 1"/>
        <cdr:cNvSpPr/>
      </cdr:nvSpPr>
      <cdr:spPr>
        <a:xfrm xmlns:a="http://schemas.openxmlformats.org/drawingml/2006/main">
          <a:off x="2664296" y="288032"/>
          <a:ext cx="978408" cy="576064"/>
        </a:xfrm>
        <a:prstGeom xmlns:a="http://schemas.openxmlformats.org/drawingml/2006/main" prst="notched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b="1" dirty="0" smtClean="0"/>
            <a:t>99,08</a:t>
          </a:r>
          <a:r>
            <a:rPr lang="ru-RU" dirty="0" smtClean="0"/>
            <a:t>%</a:t>
          </a:r>
          <a:endParaRPr lang="ru-RU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2EF8-2534-492B-85B4-AD4EA0F03E2B}" type="datetimeFigureOut">
              <a:rPr lang="ru-RU" smtClean="0"/>
              <a:pPr/>
              <a:t>01.07.2016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EA13-25AA-4107-B56A-D0F75C973F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2EF8-2534-492B-85B4-AD4EA0F03E2B}" type="datetimeFigureOut">
              <a:rPr lang="ru-RU" smtClean="0"/>
              <a:pPr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EA13-25AA-4107-B56A-D0F75C973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2EF8-2534-492B-85B4-AD4EA0F03E2B}" type="datetimeFigureOut">
              <a:rPr lang="ru-RU" smtClean="0"/>
              <a:pPr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EA13-25AA-4107-B56A-D0F75C973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2EF8-2534-492B-85B4-AD4EA0F03E2B}" type="datetimeFigureOut">
              <a:rPr lang="ru-RU" smtClean="0"/>
              <a:pPr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EA13-25AA-4107-B56A-D0F75C973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2EF8-2534-492B-85B4-AD4EA0F03E2B}" type="datetimeFigureOut">
              <a:rPr lang="ru-RU" smtClean="0"/>
              <a:pPr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2ACEA13-25AA-4107-B56A-D0F75C973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2EF8-2534-492B-85B4-AD4EA0F03E2B}" type="datetimeFigureOut">
              <a:rPr lang="ru-RU" smtClean="0"/>
              <a:pPr/>
              <a:t>01.07.2016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EA13-25AA-4107-B56A-D0F75C973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2EF8-2534-492B-85B4-AD4EA0F03E2B}" type="datetimeFigureOut">
              <a:rPr lang="ru-RU" smtClean="0"/>
              <a:pPr/>
              <a:t>01.07.2016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EA13-25AA-4107-B56A-D0F75C973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2EF8-2534-492B-85B4-AD4EA0F03E2B}" type="datetimeFigureOut">
              <a:rPr lang="ru-RU" smtClean="0"/>
              <a:pPr/>
              <a:t>01.07.2016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EA13-25AA-4107-B56A-D0F75C973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2EF8-2534-492B-85B4-AD4EA0F03E2B}" type="datetimeFigureOut">
              <a:rPr lang="ru-RU" smtClean="0"/>
              <a:pPr/>
              <a:t>01.07.2016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EA13-25AA-4107-B56A-D0F75C973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2EF8-2534-492B-85B4-AD4EA0F03E2B}" type="datetimeFigureOut">
              <a:rPr lang="ru-RU" smtClean="0"/>
              <a:pPr/>
              <a:t>01.07.2016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EA13-25AA-4107-B56A-D0F75C973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2EF8-2534-492B-85B4-AD4EA0F03E2B}" type="datetimeFigureOut">
              <a:rPr lang="ru-RU" smtClean="0"/>
              <a:pPr/>
              <a:t>01.07.2016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EA13-25AA-4107-B56A-D0F75C973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2CC2EF8-2534-492B-85B4-AD4EA0F03E2B}" type="datetimeFigureOut">
              <a:rPr lang="ru-RU" smtClean="0"/>
              <a:pPr/>
              <a:t>01.07.2016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2ACEA13-25AA-4107-B56A-D0F75C973F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428868"/>
            <a:ext cx="7772400" cy="115349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3786190"/>
            <a:ext cx="7572428" cy="235745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ПРОЕКТУ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 муниципального района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район»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Забайкальского края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2016 год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ontrols>
      <p:control spid="1026" name="SapphireHiddenControl" r:id="rId2" imgW="6095880" imgH="4067280"/>
    </p:controls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ОБЪЕМ И СТРУКТУРА НАЛОГОВЫХ ДОХОДОВ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149991,0 тыс.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67544" y="1772816"/>
          <a:ext cx="849694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НАЛОГ НА ДОХОДЫ ФИЗИЧЕСКИХ ЛИЦ,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39552" y="1916832"/>
          <a:ext cx="806489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трелка вправо 4"/>
          <p:cNvSpPr/>
          <p:nvPr/>
        </p:nvSpPr>
        <p:spPr>
          <a:xfrm rot="3383833">
            <a:off x="2957576" y="2794896"/>
            <a:ext cx="1678624" cy="77888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98,43%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 rot="19361833">
            <a:off x="4778205" y="3096202"/>
            <a:ext cx="1520618" cy="718498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103,71%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380312" y="2132856"/>
            <a:ext cx="1706488" cy="2520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доля поступлений НДФЛ в общем объеме налоговых доходов в 2016 году 73,19%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АКЦИЗЫ ПО ПОДАКЦИЗНЫМ ТОВАРАМ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(НА НЕФТЕПРОДУКТЫ), тыс.рублей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95536" y="2132856"/>
          <a:ext cx="849694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Выгнутая вверх стрелка 4"/>
          <p:cNvSpPr/>
          <p:nvPr/>
        </p:nvSpPr>
        <p:spPr>
          <a:xfrm rot="19334367">
            <a:off x="1591904" y="3080411"/>
            <a:ext cx="2404198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Рост на 13965 тыс. </a:t>
            </a:r>
            <a:r>
              <a:rPr lang="ru-RU" dirty="0" err="1" smtClean="0">
                <a:solidFill>
                  <a:schemeClr val="tx1"/>
                </a:solidFill>
              </a:rPr>
              <a:t>руб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Выгнутая вверх стрелка 5"/>
          <p:cNvSpPr/>
          <p:nvPr/>
        </p:nvSpPr>
        <p:spPr>
          <a:xfrm rot="1519548">
            <a:off x="5118674" y="2244348"/>
            <a:ext cx="2368988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Снижение на </a:t>
            </a:r>
            <a:r>
              <a:rPr lang="ru-RU" dirty="0" smtClean="0">
                <a:solidFill>
                  <a:schemeClr val="tx1"/>
                </a:solidFill>
              </a:rPr>
              <a:t>7593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тыс. руб.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НАЛОГИ НА СОВОКУПНЫЙ ДОХОД,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95536" y="1772816"/>
          <a:ext cx="849694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Выгнутая вверх стрелка 5"/>
          <p:cNvSpPr/>
          <p:nvPr/>
        </p:nvSpPr>
        <p:spPr>
          <a:xfrm rot="19594609">
            <a:off x="2159139" y="3129511"/>
            <a:ext cx="2008240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35696" y="2132856"/>
            <a:ext cx="113042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105,12%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499992" y="1412776"/>
            <a:ext cx="120243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103,01%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452320" y="980728"/>
            <a:ext cx="1634480" cy="29523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Доля налогов на совокупный доход в общем объеме налоговых доходов  в 2016 году 8,26%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НАЛОГИ, СБОРЫ И РЕГУЛЯРНЫЕ ПЛАТЕЖИ ЗА ПОЛЬЗОВАНИЕ ПРИРОДНЫМИ РЕСУРСАМИ,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67544" y="2057400"/>
          <a:ext cx="7992888" cy="4467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7236296" y="1628800"/>
            <a:ext cx="1656184" cy="3168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Доля налога на добычу полезных ископаемых в общем объеме налоговых доходов  в 2016 году </a:t>
            </a:r>
          </a:p>
          <a:p>
            <a:pPr algn="ctr"/>
            <a:r>
              <a:rPr lang="ru-RU" dirty="0" smtClean="0"/>
              <a:t>8,9 %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ГОСУДАРСТВЕННАЯ ПОШЛИНА,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683568" y="1556792"/>
          <a:ext cx="777686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ОБЪЕМ И СТРУКТУРА НЕНАЛОГОВЫХ ДОХОДОВ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объем неналоговых доходов на 2016 год составляет 11993 тыс.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23528" y="1196752"/>
          <a:ext cx="835292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ОБЪЕМ И СТРУКТУРА БЕЗВОЗМЕЗДНЫХ ПОСТУПЛЕНИЙ, тыс.рублей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95536" y="2057400"/>
          <a:ext cx="8496944" cy="453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Блок-схема: подготовка 4"/>
          <p:cNvSpPr/>
          <p:nvPr/>
        </p:nvSpPr>
        <p:spPr>
          <a:xfrm>
            <a:off x="1115616" y="1844824"/>
            <a:ext cx="1872208" cy="612648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418030,4</a:t>
            </a:r>
            <a:endParaRPr lang="ru-RU" dirty="0"/>
          </a:p>
        </p:txBody>
      </p:sp>
      <p:sp>
        <p:nvSpPr>
          <p:cNvPr id="6" name="Блок-схема: подготовка 5"/>
          <p:cNvSpPr/>
          <p:nvPr/>
        </p:nvSpPr>
        <p:spPr>
          <a:xfrm>
            <a:off x="3275856" y="1844824"/>
            <a:ext cx="1872208" cy="612648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406477,6</a:t>
            </a:r>
            <a:endParaRPr lang="ru-RU" dirty="0"/>
          </a:p>
        </p:txBody>
      </p:sp>
      <p:sp>
        <p:nvSpPr>
          <p:cNvPr id="7" name="Блок-схема: подготовка 6"/>
          <p:cNvSpPr/>
          <p:nvPr/>
        </p:nvSpPr>
        <p:spPr>
          <a:xfrm>
            <a:off x="5508104" y="1844824"/>
            <a:ext cx="1872208" cy="612648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296556,1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РАСХОДЫ РАЙОННОГО БЮДЖЕТА,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23528" y="1988840"/>
          <a:ext cx="856895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Стрелка вправо с вырезом 5"/>
          <p:cNvSpPr/>
          <p:nvPr/>
        </p:nvSpPr>
        <p:spPr>
          <a:xfrm rot="1165567">
            <a:off x="5475256" y="2381433"/>
            <a:ext cx="1201441" cy="64398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/>
              <a:t>80,36</a:t>
            </a:r>
            <a:r>
              <a:rPr lang="ru-RU" dirty="0" smtClean="0"/>
              <a:t>%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РАЙОНА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2016 ГОДУ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395536" y="1772816"/>
          <a:ext cx="792088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7596336" y="1340768"/>
            <a:ext cx="1440160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Объем расходов бюджета </a:t>
            </a:r>
            <a:r>
              <a:rPr lang="ru-RU" dirty="0" smtClean="0"/>
              <a:t>457616,9 </a:t>
            </a:r>
            <a:r>
              <a:rPr lang="ru-RU" dirty="0" smtClean="0"/>
              <a:t>тыс. руб.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СОСТАВЛЕНИЕ ПРОЕКТА РАЙОННОГО БЮДЖЕТА ОСНОВЫВАЕТСЯ 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1285860"/>
            <a:ext cx="735811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i="1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Положениях Послания Президента Российской Федерации, определяющих бюджетную политику в РФ</a:t>
            </a:r>
          </a:p>
          <a:p>
            <a:pPr algn="just">
              <a:buFont typeface="Wingdings" pitchFamily="2" charset="2"/>
              <a:buChar char="Ø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Основных направлениях бюджетной политики, основных направлениях налоговой политики РФ, Забайкальского края, муниципального района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район»</a:t>
            </a:r>
          </a:p>
          <a:p>
            <a:pPr algn="just">
              <a:buFont typeface="Wingdings" pitchFamily="2" charset="2"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Прогнозе социально-экономического развития муниципального района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район»</a:t>
            </a:r>
          </a:p>
          <a:p>
            <a:pPr algn="just">
              <a:buFont typeface="Wingdings" pitchFamily="2" charset="2"/>
              <a:buChar char="Ø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Муниципальных программах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РАСХОДЫ РАЙОННОГО БЮДЖЕТА ПО РАЗДЕЛАМ БЮДЖЕТНОЙ КЛАССИФИКАЦИИ РАСХОДОВ БЮДЖЕТОВ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95536" y="1412776"/>
          <a:ext cx="842493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РАСХОДЫ НА ОБЩЕГОСУДАРСТВЕННЫЕ ВОПРОСЫ</a:t>
            </a:r>
            <a:endParaRPr lang="ru-RU" sz="24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51520" y="1268760"/>
          <a:ext cx="871296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РАСХОДЫ НА НАЦИОНАЛЬНУЮ ОБОРОНУ,  НАЦИОНАЛЬНУЮ БЕЗОПАСНОСТЬ И ПРАВООХРАНИТЕЛЬНУЮ ДЕЯТЕЛЬНОСТЬ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95536" y="1556792"/>
          <a:ext cx="849694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РАСХОДЫ НА НАЦИОНАЛЬНУЮ ЭКОНОМИКУ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1" y="1268762"/>
          <a:ext cx="7848870" cy="2759859"/>
        </p:xfrm>
        <a:graphic>
          <a:graphicData uri="http://schemas.openxmlformats.org/drawingml/2006/table">
            <a:tbl>
              <a:tblPr/>
              <a:tblGrid>
                <a:gridCol w="5218094"/>
                <a:gridCol w="1406641"/>
                <a:gridCol w="1224135"/>
              </a:tblGrid>
              <a:tr h="39433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</a:p>
                  </a:txBody>
                  <a:tcPr marL="17094" marR="17094" marT="17094" marB="170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2016 год</a:t>
                      </a:r>
                    </a:p>
                  </a:txBody>
                  <a:tcPr marL="17094" marR="17094" marT="17094" marB="170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99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Сумма, тыс.рублей</a:t>
                      </a:r>
                    </a:p>
                  </a:txBody>
                  <a:tcPr marL="17094" marR="17094" marT="17094" marB="170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процент</a:t>
                      </a:r>
                    </a:p>
                  </a:txBody>
                  <a:tcPr marL="17094" marR="17094" marT="17094" marB="170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68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Транспорт</a:t>
                      </a:r>
                    </a:p>
                  </a:txBody>
                  <a:tcPr marL="17094" marR="17094" marT="17094" marB="170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288,0</a:t>
                      </a:r>
                    </a:p>
                  </a:txBody>
                  <a:tcPr marL="17094" marR="17094" marT="17094" marB="170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094" marR="17094" marT="17094" marB="170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17094" marR="17094" marT="17094" marB="170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6706,3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094" marR="17094" marT="17094" marB="170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094" marR="17094" marT="17094" marB="170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Итого по разделу</a:t>
                      </a:r>
                    </a:p>
                  </a:txBody>
                  <a:tcPr marL="17094" marR="17094" marT="17094" marB="170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6994,3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094" marR="17094" marT="17094" marB="170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094" marR="17094" marT="17094" marB="170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611560" y="4005064"/>
          <a:ext cx="784887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РАСХОДЫ НА ОБРАЗОВАНИЕ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504" y="1124744"/>
          <a:ext cx="8928991" cy="2252760"/>
        </p:xfrm>
        <a:graphic>
          <a:graphicData uri="http://schemas.openxmlformats.org/drawingml/2006/table">
            <a:tbl>
              <a:tblPr/>
              <a:tblGrid>
                <a:gridCol w="6356599"/>
                <a:gridCol w="1286196"/>
                <a:gridCol w="1286196"/>
              </a:tblGrid>
              <a:tr h="27909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</a:p>
                  </a:txBody>
                  <a:tcPr marL="17341" marR="17341" marT="17341" marB="17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2016 год</a:t>
                      </a:r>
                    </a:p>
                  </a:txBody>
                  <a:tcPr marL="17341" marR="17341" marT="17341" marB="17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1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Сумма, тыс.рублей</a:t>
                      </a:r>
                    </a:p>
                  </a:txBody>
                  <a:tcPr marL="17341" marR="17341" marT="17341" marB="17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процент</a:t>
                      </a:r>
                    </a:p>
                  </a:txBody>
                  <a:tcPr marL="17341" marR="17341" marT="17341" marB="173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Дошкольное образование</a:t>
                      </a:r>
                    </a:p>
                  </a:txBody>
                  <a:tcPr marL="17341" marR="17341" marT="17341" marB="17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95911,1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26,71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Общее образование</a:t>
                      </a:r>
                    </a:p>
                  </a:txBody>
                  <a:tcPr marL="17341" marR="17341" marT="17341" marB="17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250806,1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69,84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Молодежная политика и оздоровление детей</a:t>
                      </a:r>
                    </a:p>
                  </a:txBody>
                  <a:tcPr marL="17341" marR="17341" marT="17341" marB="17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800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0,22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образования</a:t>
                      </a:r>
                    </a:p>
                  </a:txBody>
                  <a:tcPr marL="17341" marR="17341" marT="17341" marB="17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11599,1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3,23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0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Итого по разделу</a:t>
                      </a:r>
                    </a:p>
                  </a:txBody>
                  <a:tcPr marL="17341" marR="17341" marT="17341" marB="173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359116,3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107504" y="3501008"/>
          <a:ext cx="8928992" cy="3247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РАСХОДЫ НА СОЦИАЛЬНУЮ ПОЛИТИКУ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51520" y="1340768"/>
          <a:ext cx="871296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МЕЖБЮДЖЕТНЫЕ ТРАНСФЕРТЫ ОБЩЕГО ХАРАКТЕРА БЮДЖЕТАМ СУБЪЕКТОВ РОССИЙСКОЙ ФЕДЕРАЦИИ И МУНИЦИПАЛЬНЫХ ОБРАЗОВАНИЙ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1700809"/>
          <a:ext cx="8712968" cy="2160242"/>
        </p:xfrm>
        <a:graphic>
          <a:graphicData uri="http://schemas.openxmlformats.org/drawingml/2006/table">
            <a:tbl>
              <a:tblPr/>
              <a:tblGrid>
                <a:gridCol w="6115221"/>
                <a:gridCol w="1236482"/>
                <a:gridCol w="1361265"/>
              </a:tblGrid>
              <a:tr h="5892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094" marR="17094" marT="17094" marB="170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Сумма, тыс.рублей</a:t>
                      </a:r>
                    </a:p>
                  </a:txBody>
                  <a:tcPr marL="17094" marR="17094" marT="17094" marB="170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процент</a:t>
                      </a:r>
                    </a:p>
                  </a:txBody>
                  <a:tcPr marL="17094" marR="17094" marT="17094" marB="1709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2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Дотации на выравнивание бюджетной обеспеченности субъектов РФ и муниципальных образований</a:t>
                      </a:r>
                    </a:p>
                  </a:txBody>
                  <a:tcPr marL="17094" marR="17094" marT="17094" marB="170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21866,0</a:t>
                      </a:r>
                    </a:p>
                  </a:txBody>
                  <a:tcPr marL="17094" marR="17094" marT="17094" marB="170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094" marR="17094" marT="17094" marB="170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2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Иные дотации</a:t>
                      </a:r>
                    </a:p>
                  </a:txBody>
                  <a:tcPr marL="17094" marR="17094" marT="17094" marB="170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1740,0</a:t>
                      </a:r>
                    </a:p>
                  </a:txBody>
                  <a:tcPr marL="17094" marR="17094" marT="17094" marB="170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094" marR="17094" marT="17094" marB="170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2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Прочие межбюджетные трансферты общего характера</a:t>
                      </a:r>
                    </a:p>
                  </a:txBody>
                  <a:tcPr marL="17094" marR="17094" marT="17094" marB="170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10582,0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094" marR="17094" marT="17094" marB="170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094" marR="17094" marT="17094" marB="170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2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Итого по разделу</a:t>
                      </a:r>
                    </a:p>
                  </a:txBody>
                  <a:tcPr marL="17094" marR="17094" marT="17094" marB="170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34188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094" marR="17094" marT="17094" marB="170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17094" marR="17094" marT="17094" marB="1709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179512" y="3789040"/>
          <a:ext cx="8712968" cy="2959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МУНИЦИПАЛЬНЫЙ ДОЛГ РАЙОНА,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67544" y="2924944"/>
          <a:ext cx="842493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827584" y="1844824"/>
            <a:ext cx="770485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 на обслуживание муниципального долга в 2016 году составят 757,0 тыс. рублей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ОСНОВЫЕ НАПРАВЛЕНИЯ БЮДЖЕТНОЙ ПОЛИТИКИ И НАЛОГОВОЙ ПОЛИТИКИ КАРЫМСКОГО РАЙОНА НА 2016 ГОД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428736"/>
            <a:ext cx="764386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200" cap="small" dirty="0" smtClean="0">
                <a:latin typeface="Times New Roman" pitchFamily="18" charset="0"/>
                <a:cs typeface="Times New Roman" pitchFamily="18" charset="0"/>
              </a:rPr>
              <a:t> Обеспечение долгосрочной сбалансированности и устойчивости бюджетной системы района</a:t>
            </a:r>
          </a:p>
          <a:p>
            <a:pPr algn="just"/>
            <a:endParaRPr lang="ru-RU" sz="2200" cap="smal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200" cap="small" dirty="0" smtClean="0">
                <a:latin typeface="Times New Roman" pitchFamily="18" charset="0"/>
                <a:cs typeface="Times New Roman" pitchFamily="18" charset="0"/>
              </a:rPr>
              <a:t> Актуализация и дальнейшая  реализация плана мероприятий по повышению поступлений налоговых и неналоговых доходов, а также по сокращению недоимки бюджета</a:t>
            </a:r>
          </a:p>
          <a:p>
            <a:pPr algn="just"/>
            <a:endParaRPr lang="ru-RU" sz="2200" cap="smal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200" cap="small" dirty="0" smtClean="0">
                <a:latin typeface="Times New Roman" pitchFamily="18" charset="0"/>
                <a:cs typeface="Times New Roman" pitchFamily="18" charset="0"/>
              </a:rPr>
              <a:t> Повышение эффективности бюджетных расходов</a:t>
            </a:r>
          </a:p>
          <a:p>
            <a:pPr algn="just"/>
            <a:endParaRPr lang="ru-RU" sz="2200" cap="smal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200" cap="small" dirty="0" smtClean="0">
                <a:latin typeface="Times New Roman" pitchFamily="18" charset="0"/>
                <a:cs typeface="Times New Roman" pitchFamily="18" charset="0"/>
              </a:rPr>
              <a:t> Контроль за реализацией муниципальных программ</a:t>
            </a:r>
          </a:p>
          <a:p>
            <a:pPr algn="just"/>
            <a:endParaRPr lang="ru-RU" sz="2200" cap="smal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200" cap="small" dirty="0" smtClean="0">
                <a:latin typeface="Times New Roman" pitchFamily="18" charset="0"/>
                <a:cs typeface="Times New Roman" pitchFamily="18" charset="0"/>
              </a:rPr>
              <a:t> Недопущение роста муниципального долга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1178" name="Group 106"/>
          <p:cNvGraphicFramePr>
            <a:graphicFrameLocks noGrp="1"/>
          </p:cNvGraphicFramePr>
          <p:nvPr/>
        </p:nvGraphicFramePr>
        <p:xfrm>
          <a:off x="1071538" y="1357297"/>
          <a:ext cx="1928826" cy="5315788"/>
        </p:xfrm>
        <a:graphic>
          <a:graphicData uri="http://schemas.openxmlformats.org/drawingml/2006/table">
            <a:tbl>
              <a:tblPr/>
              <a:tblGrid>
                <a:gridCol w="1928826"/>
              </a:tblGrid>
              <a:tr h="13640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условий для развития экономического потенциала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84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работы по увеличению налоговой базы и снижению задолженности по платежам в бюджет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67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Повышение эффективности налоговой политики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54" name="AutoShape 23"/>
          <p:cNvSpPr>
            <a:spLocks noChangeArrowheads="1"/>
          </p:cNvSpPr>
          <p:nvPr/>
        </p:nvSpPr>
        <p:spPr bwMode="auto">
          <a:xfrm rot="10800000">
            <a:off x="2857488" y="1643050"/>
            <a:ext cx="928694" cy="936625"/>
          </a:xfrm>
          <a:prstGeom prst="leftArrow">
            <a:avLst>
              <a:gd name="adj1" fmla="val 50000"/>
              <a:gd name="adj2" fmla="val 537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5" name="AutoShape 24"/>
          <p:cNvSpPr>
            <a:spLocks noChangeArrowheads="1"/>
          </p:cNvSpPr>
          <p:nvPr/>
        </p:nvSpPr>
        <p:spPr bwMode="auto">
          <a:xfrm rot="10800000">
            <a:off x="2857488" y="5500702"/>
            <a:ext cx="1000132" cy="935037"/>
          </a:xfrm>
          <a:prstGeom prst="leftArrow">
            <a:avLst>
              <a:gd name="adj1" fmla="val 50000"/>
              <a:gd name="adj2" fmla="val 5004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7" name="Rectangle 63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318530" cy="81119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</a:rPr>
              <a:t>Основные направления деятельности по повышению доходов районного бюджета</a:t>
            </a:r>
          </a:p>
        </p:txBody>
      </p:sp>
      <p:sp>
        <p:nvSpPr>
          <p:cNvPr id="10258" name="Rectangle 65"/>
          <p:cNvSpPr>
            <a:spLocks noGrp="1" noChangeArrowheads="1"/>
          </p:cNvSpPr>
          <p:nvPr>
            <p:ph idx="1"/>
          </p:nvPr>
        </p:nvSpPr>
        <p:spPr>
          <a:xfrm>
            <a:off x="6948488" y="1052513"/>
            <a:ext cx="3022600" cy="4714875"/>
          </a:xfrm>
        </p:spPr>
        <p:txBody>
          <a:bodyPr/>
          <a:lstStyle/>
          <a:p>
            <a:endParaRPr lang="ru-RU" sz="2800" smtClean="0"/>
          </a:p>
          <a:p>
            <a:endParaRPr lang="ru-RU" sz="2800" smtClean="0"/>
          </a:p>
        </p:txBody>
      </p:sp>
      <p:sp>
        <p:nvSpPr>
          <p:cNvPr id="10259" name="AutoShape 77"/>
          <p:cNvSpPr>
            <a:spLocks noChangeArrowheads="1"/>
          </p:cNvSpPr>
          <p:nvPr/>
        </p:nvSpPr>
        <p:spPr bwMode="auto">
          <a:xfrm rot="10800000">
            <a:off x="2857488" y="3429000"/>
            <a:ext cx="1000132" cy="936625"/>
          </a:xfrm>
          <a:prstGeom prst="leftArrow">
            <a:avLst>
              <a:gd name="adj1" fmla="val 50000"/>
              <a:gd name="adj2" fmla="val 519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786182" y="1357299"/>
          <a:ext cx="4857784" cy="5199489"/>
        </p:xfrm>
        <a:graphic>
          <a:graphicData uri="http://schemas.openxmlformats.org/drawingml/2006/table">
            <a:tbl>
              <a:tblPr/>
              <a:tblGrid>
                <a:gridCol w="4857784"/>
              </a:tblGrid>
              <a:tr h="1000131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Оказание поддержки субъектам малого и среднего предпринимательства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Повышение инвестиционной привлекательности на территории района (муниципальный стандарт развития конкуренции)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653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Рассмотрение деятельности хозяйствующих субъектов, имеющих задолженность по заработной плате и неисполненные обязательства по перечислению НДФЛ в бюджет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Предъявление и взыскание штрафных санкций с недобросовестных контрагентов по договорам аренды в рамках проводимой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претензионно-исковой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работы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Осуществление муниципального контроля за соблюдением организации и индивидуальными предпринимателями требований к лицензионной (разрешительной) деятельности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межведомственной комиссии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обеспечению поступления доходов в бюджет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2044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Введение на территории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Карымского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района механизма налогообложения имущества организаций и физических лиц, исходя из кадастровой стоимости объектов недвижимого имущества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ОСОБЕННОСТИ ФОРМИРОВАНИЯ РАЙОННОГО БЮДЖЕТА НА 2016 ГОД</a:t>
            </a: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6" y="1700810"/>
          <a:ext cx="8568953" cy="4810791"/>
        </p:xfrm>
        <a:graphic>
          <a:graphicData uri="http://schemas.openxmlformats.org/drawingml/2006/table">
            <a:tbl>
              <a:tblPr/>
              <a:tblGrid>
                <a:gridCol w="3872701"/>
                <a:gridCol w="1414098"/>
                <a:gridCol w="1578809"/>
                <a:gridCol w="1703345"/>
              </a:tblGrid>
              <a:tr h="50141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показателя </a:t>
                      </a:r>
                    </a:p>
                  </a:txBody>
                  <a:tcPr marL="6971" marR="6971" marT="6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C3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2014 год (отчет) </a:t>
                      </a:r>
                    </a:p>
                  </a:txBody>
                  <a:tcPr marL="6971" marR="6971" marT="6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C3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2015 год (оценка) </a:t>
                      </a:r>
                    </a:p>
                  </a:txBody>
                  <a:tcPr marL="6971" marR="6971" marT="6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C3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2016 год (прогноз) </a:t>
                      </a:r>
                    </a:p>
                  </a:txBody>
                  <a:tcPr marL="6971" marR="6971" marT="6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C3D4"/>
                    </a:solidFill>
                  </a:tcPr>
                </a:tc>
              </a:tr>
              <a:tr h="43774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Среднегодовая численность населения района, тыс.человек  </a:t>
                      </a:r>
                    </a:p>
                  </a:txBody>
                  <a:tcPr marL="6971" marR="6971" marT="6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35,926</a:t>
                      </a:r>
                    </a:p>
                  </a:txBody>
                  <a:tcPr marL="6971" marR="6971" marT="6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35,887</a:t>
                      </a:r>
                    </a:p>
                  </a:txBody>
                  <a:tcPr marL="6971" marR="6971" marT="6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35,917</a:t>
                      </a:r>
                    </a:p>
                  </a:txBody>
                  <a:tcPr marL="6971" marR="6971" marT="6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CE1"/>
                    </a:solidFill>
                  </a:tcPr>
                </a:tc>
              </a:tr>
              <a:tr h="22285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Фонд оплаты труда, тыс. рублей </a:t>
                      </a:r>
                    </a:p>
                  </a:txBody>
                  <a:tcPr marL="6971" marR="6971" marT="6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3 424,40</a:t>
                      </a:r>
                    </a:p>
                  </a:txBody>
                  <a:tcPr marL="6971" marR="6971" marT="6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3 555,30</a:t>
                      </a:r>
                    </a:p>
                  </a:txBody>
                  <a:tcPr marL="6971" marR="6971" marT="6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772,10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71" marR="6971" marT="6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</a:tr>
              <a:tr h="65263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Прибыль прибыльных предприятий (без прибыли сельхозпредприятий) тыс.рублей </a:t>
                      </a:r>
                    </a:p>
                  </a:txBody>
                  <a:tcPr marL="6971" marR="6971" marT="6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-16,1</a:t>
                      </a:r>
                    </a:p>
                  </a:txBody>
                  <a:tcPr marL="6971" marR="6971" marT="6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-3</a:t>
                      </a:r>
                    </a:p>
                  </a:txBody>
                  <a:tcPr marL="6971" marR="6971" marT="6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971" marR="6971" marT="6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CE1"/>
                    </a:solidFill>
                  </a:tcPr>
                </a:tc>
              </a:tr>
              <a:tr h="86752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Индекс физического объема платных услуг населению, % к предыдущему году в сопоставимых условиях </a:t>
                      </a:r>
                    </a:p>
                  </a:txBody>
                  <a:tcPr marL="6971" marR="6971" marT="6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108,1</a:t>
                      </a:r>
                    </a:p>
                  </a:txBody>
                  <a:tcPr marL="6971" marR="6971" marT="6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112,8</a:t>
                      </a:r>
                    </a:p>
                  </a:txBody>
                  <a:tcPr marL="6971" marR="6971" marT="6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108,0</a:t>
                      </a:r>
                    </a:p>
                  </a:txBody>
                  <a:tcPr marL="6971" marR="6971" marT="6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CE1"/>
                    </a:solidFill>
                  </a:tcPr>
                </a:tc>
              </a:tr>
              <a:tr h="65263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Индекс-дефлятор объема платных услуг, % к предыдущему году </a:t>
                      </a:r>
                    </a:p>
                  </a:txBody>
                  <a:tcPr marL="6971" marR="6971" marT="6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106,6</a:t>
                      </a:r>
                    </a:p>
                  </a:txBody>
                  <a:tcPr marL="6971" marR="6971" marT="6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111,4</a:t>
                      </a:r>
                    </a:p>
                  </a:txBody>
                  <a:tcPr marL="6971" marR="6971" marT="6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108,1</a:t>
                      </a:r>
                    </a:p>
                  </a:txBody>
                  <a:tcPr marL="6971" marR="6971" marT="6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</a:tr>
              <a:tr h="65263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Среднесписочная численность рнаботников организаций, человек</a:t>
                      </a:r>
                    </a:p>
                  </a:txBody>
                  <a:tcPr marL="6971" marR="6971" marT="6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9471</a:t>
                      </a:r>
                    </a:p>
                  </a:txBody>
                  <a:tcPr marL="6971" marR="6971" marT="6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9205</a:t>
                      </a:r>
                    </a:p>
                  </a:txBody>
                  <a:tcPr marL="6971" marR="6971" marT="6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9205</a:t>
                      </a:r>
                    </a:p>
                  </a:txBody>
                  <a:tcPr marL="6971" marR="6971" marT="6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EF1"/>
                    </a:solidFill>
                  </a:tcPr>
                </a:tc>
              </a:tr>
              <a:tr h="65263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Среднемесячная номинальная начисленная заработная плата на одного работника, рублей </a:t>
                      </a:r>
                    </a:p>
                  </a:txBody>
                  <a:tcPr marL="6971" marR="6971" marT="6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30 113,00</a:t>
                      </a:r>
                    </a:p>
                  </a:txBody>
                  <a:tcPr marL="6971" marR="6971" marT="6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32 186,00</a:t>
                      </a:r>
                    </a:p>
                  </a:txBody>
                  <a:tcPr marL="6971" marR="6971" marT="6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34 197,00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971" marR="6971" marT="6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CE1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Показатели социально-экономического развития района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ОСНОВНЫЕ ХАРАКТЕРИСТИКИ РАЙОННОГО БЮДЖЕТА В 2016 ГОДУ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99592" y="1268760"/>
          <a:ext cx="803485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ОСНОВНЫЕ ХАРАКТЕРИСТИКИ РАЙОННОГО БЮДЖЕТА, тыс.рублей</a:t>
            </a:r>
            <a:endParaRPr lang="ru-RU" sz="2400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51520" y="1340768"/>
          <a:ext cx="871296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ДОХОДЫ РАЙОННОГО БЮДЖЕТА,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тыс.рублей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95536" y="1196752"/>
          <a:ext cx="842493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793</TotalTime>
  <Words>851</Words>
  <Application>Microsoft Office PowerPoint</Application>
  <PresentationFormat>Экран (4:3)</PresentationFormat>
  <Paragraphs>198</Paragraphs>
  <Slides>27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Апекс</vt:lpstr>
      <vt:lpstr>БЮДЖЕТ ДЛЯ ГРАЖДАН</vt:lpstr>
      <vt:lpstr>СОСТАВЛЕНИЕ ПРОЕКТА РАЙОННОГО БЮДЖЕТА ОСНОВЫВАЕТСЯ НА</vt:lpstr>
      <vt:lpstr>ОСНОВЫЕ НАПРАВЛЕНИЯ БЮДЖЕТНОЙ ПОЛИТИКИ И НАЛОГОВОЙ ПОЛИТИКИ КАРЫМСКОГО РАЙОНА НА 2016 ГОД </vt:lpstr>
      <vt:lpstr>Основные направления деятельности по повышению доходов районного бюджета</vt:lpstr>
      <vt:lpstr>ОСОБЕННОСТИ ФОРМИРОВАНИЯ РАЙОННОГО БЮДЖЕТА НА 2016 ГОД</vt:lpstr>
      <vt:lpstr>Показатели социально-экономического развития района</vt:lpstr>
      <vt:lpstr>ОСНОВНЫЕ ХАРАКТЕРИСТИКИ РАЙОННОГО БЮДЖЕТА В 2016 ГОДУ</vt:lpstr>
      <vt:lpstr>ОСНОВНЫЕ ХАРАКТЕРИСТИКИ РАЙОННОГО БЮДЖЕТА, тыс.рублей</vt:lpstr>
      <vt:lpstr>ДОХОДЫ РАЙОННОГО БЮДЖЕТА,  тыс.рублей</vt:lpstr>
      <vt:lpstr>ОБЪЕМ И СТРУКТУРА НАЛОГОВЫХ ДОХОДОВ 149991,0 тыс. руб.</vt:lpstr>
      <vt:lpstr>НАЛОГ НА ДОХОДЫ ФИЗИЧЕСКИХ ЛИЦ, тыс.рублей </vt:lpstr>
      <vt:lpstr>АКЦИЗЫ ПО ПОДАКЦИЗНЫМ ТОВАРАМ  (НА НЕФТЕПРОДУКТЫ), тыс.рублей</vt:lpstr>
      <vt:lpstr>НАЛОГИ НА СОВОКУПНЫЙ ДОХОД, тыс.рублей</vt:lpstr>
      <vt:lpstr>НАЛОГИ, СБОРЫ И РЕГУЛЯРНЫЕ ПЛАТЕЖИ ЗА ПОЛЬЗОВАНИЕ ПРИРОДНЫМИ РЕСУРСАМИ, тыс.рублей</vt:lpstr>
      <vt:lpstr>ГОСУДАРСТВЕННАЯ ПОШЛИНА, тыс.рублей</vt:lpstr>
      <vt:lpstr>ОБЪЕМ И СТРУКТУРА НЕНАЛОГОВЫХ ДОХОДОВ объем неналоговых доходов на 2016 год составляет 11993 тыс. руб.</vt:lpstr>
      <vt:lpstr>ОБЪЕМ И СТРУКТУРА БЕЗВОЗМЕЗДНЫХ ПОСТУПЛЕНИЙ, тыс.рублей</vt:lpstr>
      <vt:lpstr>РАСХОДЫ РАЙОННОГО БЮДЖЕТА,  тыс.рублей</vt:lpstr>
      <vt:lpstr>СТРУКТУРА РАСХОДОВ БЮДЖЕТА РАЙОНА  В 2016 ГОДУ</vt:lpstr>
      <vt:lpstr>РАСХОДЫ РАЙОННОГО БЮДЖЕТА ПО РАЗДЕЛАМ БЮДЖЕТНОЙ КЛАССИФИКАЦИИ РАСХОДОВ БЮДЖЕТОВ</vt:lpstr>
      <vt:lpstr>РАСХОДЫ НА ОБЩЕГОСУДАРСТВЕННЫЕ ВОПРОСЫ</vt:lpstr>
      <vt:lpstr>РАСХОДЫ НА НАЦИОНАЛЬНУЮ ОБОРОНУ,  НАЦИОНАЛЬНУЮ БЕЗОПАСНОСТЬ И ПРАВООХРАНИТЕЛЬНУЮ ДЕЯТЕЛЬНОСТЬ</vt:lpstr>
      <vt:lpstr>РАСХОДЫ НА НАЦИОНАЛЬНУЮ ЭКОНОМИКУ</vt:lpstr>
      <vt:lpstr>РАСХОДЫ НА ОБРАЗОВАНИЕ</vt:lpstr>
      <vt:lpstr>РАСХОДЫ НА СОЦИАЛЬНУЮ ПОЛИТИКУ</vt:lpstr>
      <vt:lpstr>МЕЖБЮДЖЕТНЫЕ ТРАНСФЕРТЫ ОБЩЕГО ХАРАКТЕРА БЮДЖЕТАМ СУБЪЕКТОВ РОССИЙСКОЙ ФЕДЕРАЦИИ И МУНИЦИПАЛЬНЫХ ОБРАЗОВАНИЙ</vt:lpstr>
      <vt:lpstr>МУНИЦИПАЛЬНЫЙ ДОЛГ РАЙОНА, тыс.рублей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62</cp:revision>
  <dcterms:created xsi:type="dcterms:W3CDTF">2015-11-30T03:08:06Z</dcterms:created>
  <dcterms:modified xsi:type="dcterms:W3CDTF">2016-07-01T07:42:42Z</dcterms:modified>
</cp:coreProperties>
</file>