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activeX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7" r:id="rId2"/>
    <p:sldId id="263" r:id="rId3"/>
    <p:sldId id="258" r:id="rId4"/>
    <p:sldId id="262" r:id="rId5"/>
    <p:sldId id="261" r:id="rId6"/>
    <p:sldId id="260" r:id="rId7"/>
    <p:sldId id="271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229" autoAdjust="0"/>
  </p:normalViewPr>
  <p:slideViewPr>
    <p:cSldViewPr>
      <p:cViewPr varScale="1">
        <p:scale>
          <a:sx n="61" d="100"/>
          <a:sy n="61" d="100"/>
        </p:scale>
        <p:origin x="-16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41;&#1102;&#1076;&#1078;&#1077;&#1090;%202017-2019\&#1041;&#1102;&#1076;&#1078;&#1077;&#1090;%20&#1076;&#1083;&#1103;%20&#1075;&#1088;&#1072;&#1078;&#1076;&#1072;&#1085;\&#1055;&#1077;&#1088;&#1074;&#1086;&#1077;%20&#1095;&#1090;&#1077;&#1085;&#1080;&#1077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41;&#1102;&#1076;&#1078;&#1077;&#1090;%202017-2019\&#1041;&#1102;&#1076;&#1078;&#1077;&#1090;%20&#1076;&#1083;&#1103;%20&#1075;&#1088;&#1072;&#1078;&#1076;&#1072;&#1085;\&#1055;&#1077;&#1088;&#1074;&#1086;&#1077;%20&#1095;&#1090;&#1077;&#1085;&#1080;&#1077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41;&#1102;&#1076;&#1078;&#1077;&#1090;%202017-2019\&#1041;&#1102;&#1076;&#1078;&#1077;&#1090;%20&#1076;&#1083;&#1103;%20&#1075;&#1088;&#1072;&#1078;&#1076;&#1072;&#1085;\&#1055;&#1077;&#1088;&#1074;&#1086;&#1077;%20&#1095;&#1090;&#1077;&#1085;&#1080;&#1077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\kompofin\&#1055;&#1086;&#1076;&#1086;&#1081;&#1085;&#1080;&#1094;&#1099;&#1085;&#1072;\&#1041;&#1102;&#1076;&#1078;&#1077;&#1090;%202017-2019\&#1041;&#1102;&#1076;&#1078;&#1077;&#1090;%20&#1076;&#1083;&#1103;%20&#1075;&#1088;&#1072;&#1078;&#1076;&#1072;&#1085;\&#1055;&#1077;&#1088;&#1074;&#1086;&#1077;%20&#1095;&#1090;&#1077;&#1085;&#1080;&#107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Лист1!$A$3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-5.9786200779951143E-3"/>
                  <c:y val="-3.1844455554321208E-2"/>
                </c:manualLayout>
              </c:layout>
              <c:showVal val="1"/>
            </c:dLbl>
            <c:dLbl>
              <c:idx val="1"/>
              <c:layout>
                <c:manualLayout>
                  <c:x val="-1.648298494140955E-2"/>
                  <c:y val="-1.9279300756706044E-2"/>
                </c:manualLayout>
              </c:layout>
              <c:showVal val="1"/>
            </c:dLbl>
            <c:dLbl>
              <c:idx val="2"/>
              <c:layout>
                <c:manualLayout>
                  <c:x val="-1.6919965578212601E-2"/>
                  <c:y val="-2.3615431618709052E-2"/>
                </c:manualLayout>
              </c:layout>
              <c:showVal val="1"/>
            </c:dLbl>
            <c:showVal val="1"/>
          </c:dLbls>
          <c:cat>
            <c:strRef>
              <c:f>Лист1!$B$2:$D$2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540468.69999999902</c:v>
                </c:pt>
                <c:pt idx="1">
                  <c:v>445745.9</c:v>
                </c:pt>
                <c:pt idx="2">
                  <c:v>503339.4</c:v>
                </c:pt>
              </c:numCache>
            </c:numRef>
          </c:val>
        </c:ser>
        <c:ser>
          <c:idx val="1"/>
          <c:order val="1"/>
          <c:tx>
            <c:strRef>
              <c:f>Лист1!$A$4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6.3042783381884099E-2"/>
                  <c:y val="-3.2089991544149488E-2"/>
                </c:manualLayout>
              </c:layout>
              <c:showVal val="1"/>
            </c:dLbl>
            <c:dLbl>
              <c:idx val="1"/>
              <c:layout>
                <c:manualLayout>
                  <c:x val="2.6903790350977896E-2"/>
                  <c:y val="-3.1844455554321208E-2"/>
                </c:manualLayout>
              </c:layout>
              <c:showVal val="1"/>
            </c:dLbl>
            <c:dLbl>
              <c:idx val="2"/>
              <c:layout>
                <c:manualLayout>
                  <c:x val="3.4377065448471897E-2"/>
                  <c:y val="-3.1844455554321208E-2"/>
                </c:manualLayout>
              </c:layout>
              <c:showVal val="1"/>
            </c:dLbl>
            <c:showVal val="1"/>
          </c:dLbls>
          <c:cat>
            <c:strRef>
              <c:f>Лист1!$B$2:$D$2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540468.69999999902</c:v>
                </c:pt>
                <c:pt idx="1">
                  <c:v>445745.9</c:v>
                </c:pt>
                <c:pt idx="2">
                  <c:v>503339.4</c:v>
                </c:pt>
              </c:numCache>
            </c:numRef>
          </c:val>
        </c:ser>
        <c:shape val="cylinder"/>
        <c:axId val="90952832"/>
        <c:axId val="90954368"/>
        <c:axId val="0"/>
      </c:bar3DChart>
      <c:catAx>
        <c:axId val="90952832"/>
        <c:scaling>
          <c:orientation val="minMax"/>
        </c:scaling>
        <c:axPos val="b"/>
        <c:tickLblPos val="nextTo"/>
        <c:crossAx val="90954368"/>
        <c:crosses val="autoZero"/>
        <c:auto val="1"/>
        <c:lblAlgn val="ctr"/>
        <c:lblOffset val="100"/>
      </c:catAx>
      <c:valAx>
        <c:axId val="90954368"/>
        <c:scaling>
          <c:orientation val="minMax"/>
        </c:scaling>
        <c:delete val="1"/>
        <c:axPos val="l"/>
        <c:numFmt formatCode="General" sourceLinked="1"/>
        <c:tickLblPos val="none"/>
        <c:crossAx val="909528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floor>
      <c:spPr>
        <a:noFill/>
        <a:ln w="9525">
          <a:noFill/>
        </a:ln>
      </c:spPr>
    </c:floor>
    <c:plotArea>
      <c:layout/>
      <c:bar3DChart>
        <c:barDir val="col"/>
        <c:grouping val="stacked"/>
        <c:ser>
          <c:idx val="0"/>
          <c:order val="0"/>
          <c:tx>
            <c:strRef>
              <c:f>Лист2!$G$17</c:f>
              <c:strCache>
                <c:ptCount val="1"/>
                <c:pt idx="0">
                  <c:v>Собственные доходы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strRef>
              <c:f>Лист2!$H$16:$J$16</c:f>
              <c:strCache>
                <c:ptCount val="3"/>
                <c:pt idx="0">
                  <c:v>Прогноз 2017 год </c:v>
                </c:pt>
                <c:pt idx="1">
                  <c:v>Прогноз 2018 год </c:v>
                </c:pt>
                <c:pt idx="2">
                  <c:v>Прогноз 2019 год </c:v>
                </c:pt>
              </c:strCache>
            </c:strRef>
          </c:cat>
          <c:val>
            <c:numRef>
              <c:f>Лист2!$H$17:$J$17</c:f>
              <c:numCache>
                <c:formatCode>0.00%</c:formatCode>
                <c:ptCount val="3"/>
                <c:pt idx="0">
                  <c:v>0.32337857862999336</c:v>
                </c:pt>
                <c:pt idx="1">
                  <c:v>0.40066997811982147</c:v>
                </c:pt>
                <c:pt idx="2">
                  <c:v>0.36682604222916015</c:v>
                </c:pt>
              </c:numCache>
            </c:numRef>
          </c:val>
        </c:ser>
        <c:ser>
          <c:idx val="1"/>
          <c:order val="1"/>
          <c:tx>
            <c:strRef>
              <c:f>Лист2!$G$18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</c:dLbls>
          <c:cat>
            <c:strRef>
              <c:f>Лист2!$H$16:$J$16</c:f>
              <c:strCache>
                <c:ptCount val="3"/>
                <c:pt idx="0">
                  <c:v>Прогноз 2017 год </c:v>
                </c:pt>
                <c:pt idx="1">
                  <c:v>Прогноз 2018 год </c:v>
                </c:pt>
                <c:pt idx="2">
                  <c:v>Прогноз 2019 год </c:v>
                </c:pt>
              </c:strCache>
            </c:strRef>
          </c:cat>
          <c:val>
            <c:numRef>
              <c:f>Лист2!$H$18:$J$18</c:f>
              <c:numCache>
                <c:formatCode>0.00%</c:formatCode>
                <c:ptCount val="3"/>
                <c:pt idx="0">
                  <c:v>0.67662142137000825</c:v>
                </c:pt>
                <c:pt idx="1">
                  <c:v>0.59933002188017859</c:v>
                </c:pt>
                <c:pt idx="2">
                  <c:v>0.63317395777084062</c:v>
                </c:pt>
              </c:numCache>
            </c:numRef>
          </c:val>
        </c:ser>
        <c:dLbls>
          <c:showVal val="1"/>
        </c:dLbls>
        <c:gapWidth val="75"/>
        <c:shape val="cylinder"/>
        <c:axId val="75541504"/>
        <c:axId val="75547392"/>
        <c:axId val="0"/>
      </c:bar3DChart>
      <c:catAx>
        <c:axId val="7554150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5547392"/>
        <c:crosses val="autoZero"/>
        <c:auto val="1"/>
        <c:lblAlgn val="ctr"/>
        <c:lblOffset val="100"/>
      </c:catAx>
      <c:valAx>
        <c:axId val="75547392"/>
        <c:scaling>
          <c:orientation val="minMax"/>
        </c:scaling>
        <c:delete val="1"/>
        <c:axPos val="l"/>
        <c:numFmt formatCode="0.00%" sourceLinked="1"/>
        <c:majorTickMark val="none"/>
        <c:tickLblPos val="none"/>
        <c:crossAx val="7554150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bar"/>
        <c:grouping val="stacked"/>
        <c:ser>
          <c:idx val="0"/>
          <c:order val="0"/>
          <c:tx>
            <c:strRef>
              <c:f>Лист2!$A$51</c:f>
              <c:strCache>
                <c:ptCount val="1"/>
                <c:pt idx="0">
                  <c:v>дотация</c:v>
                </c:pt>
              </c:strCache>
            </c:strRef>
          </c:tx>
          <c:cat>
            <c:strRef>
              <c:f>Лист2!$B$50:$D$50</c:f>
              <c:strCache>
                <c:ptCount val="3"/>
                <c:pt idx="0">
                  <c:v>Прогноз 2017 год </c:v>
                </c:pt>
                <c:pt idx="1">
                  <c:v>Прогноз 2018 год </c:v>
                </c:pt>
                <c:pt idx="2">
                  <c:v>Прогноз 2019 год </c:v>
                </c:pt>
              </c:strCache>
            </c:strRef>
          </c:cat>
          <c:val>
            <c:numRef>
              <c:f>Лист2!$B$51:$D$51</c:f>
              <c:numCache>
                <c:formatCode>General</c:formatCode>
                <c:ptCount val="3"/>
                <c:pt idx="0">
                  <c:v>49579</c:v>
                </c:pt>
                <c:pt idx="1">
                  <c:v>37815</c:v>
                </c:pt>
                <c:pt idx="2">
                  <c:v>37406</c:v>
                </c:pt>
              </c:numCache>
            </c:numRef>
          </c:val>
        </c:ser>
        <c:ser>
          <c:idx val="1"/>
          <c:order val="1"/>
          <c:tx>
            <c:strRef>
              <c:f>Лист2!$A$52</c:f>
              <c:strCache>
                <c:ptCount val="1"/>
                <c:pt idx="0">
                  <c:v> субвенция</c:v>
                </c:pt>
              </c:strCache>
            </c:strRef>
          </c:tx>
          <c:cat>
            <c:strRef>
              <c:f>Лист2!$B$50:$D$50</c:f>
              <c:strCache>
                <c:ptCount val="3"/>
                <c:pt idx="0">
                  <c:v>Прогноз 2017 год </c:v>
                </c:pt>
                <c:pt idx="1">
                  <c:v>Прогноз 2018 год </c:v>
                </c:pt>
                <c:pt idx="2">
                  <c:v>Прогноз 2019 год </c:v>
                </c:pt>
              </c:strCache>
            </c:strRef>
          </c:cat>
          <c:val>
            <c:numRef>
              <c:f>Лист2!$B$52:$D$52</c:f>
              <c:numCache>
                <c:formatCode>General</c:formatCode>
                <c:ptCount val="3"/>
                <c:pt idx="0">
                  <c:v>304510.40000000002</c:v>
                </c:pt>
                <c:pt idx="1">
                  <c:v>218930.5</c:v>
                </c:pt>
                <c:pt idx="2">
                  <c:v>270412</c:v>
                </c:pt>
              </c:numCache>
            </c:numRef>
          </c:val>
        </c:ser>
        <c:ser>
          <c:idx val="2"/>
          <c:order val="2"/>
          <c:tx>
            <c:strRef>
              <c:f>Лист2!$A$53</c:f>
              <c:strCache>
                <c:ptCount val="1"/>
                <c:pt idx="0">
                  <c:v>субсидия</c:v>
                </c:pt>
              </c:strCache>
            </c:strRef>
          </c:tx>
          <c:cat>
            <c:strRef>
              <c:f>Лист2!$B$50:$D$50</c:f>
              <c:strCache>
                <c:ptCount val="3"/>
                <c:pt idx="0">
                  <c:v>Прогноз 2017 год </c:v>
                </c:pt>
                <c:pt idx="1">
                  <c:v>Прогноз 2018 год </c:v>
                </c:pt>
                <c:pt idx="2">
                  <c:v>Прогноз 2019 год </c:v>
                </c:pt>
              </c:strCache>
            </c:strRef>
          </c:cat>
          <c:val>
            <c:numRef>
              <c:f>Лист2!$B$53:$D$53</c:f>
              <c:numCache>
                <c:formatCode>General</c:formatCode>
                <c:ptCount val="3"/>
                <c:pt idx="0">
                  <c:v>3370.5</c:v>
                </c:pt>
                <c:pt idx="1">
                  <c:v>2170.6</c:v>
                </c:pt>
                <c:pt idx="2">
                  <c:v>2650.6</c:v>
                </c:pt>
              </c:numCache>
            </c:numRef>
          </c:val>
        </c:ser>
        <c:ser>
          <c:idx val="3"/>
          <c:order val="3"/>
          <c:tx>
            <c:strRef>
              <c:f>Лист2!$A$54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cat>
            <c:strRef>
              <c:f>Лист2!$B$50:$D$50</c:f>
              <c:strCache>
                <c:ptCount val="3"/>
                <c:pt idx="0">
                  <c:v>Прогноз 2017 год </c:v>
                </c:pt>
                <c:pt idx="1">
                  <c:v>Прогноз 2018 год </c:v>
                </c:pt>
                <c:pt idx="2">
                  <c:v>Прогноз 2019 год </c:v>
                </c:pt>
              </c:strCache>
            </c:strRef>
          </c:cat>
          <c:val>
            <c:numRef>
              <c:f>Лист2!$B$54:$D$54</c:f>
              <c:numCache>
                <c:formatCode>0.0</c:formatCode>
                <c:ptCount val="3"/>
                <c:pt idx="0">
                  <c:v>8232.799999999992</c:v>
                </c:pt>
                <c:pt idx="1">
                  <c:v>8232.799999999992</c:v>
                </c:pt>
                <c:pt idx="2">
                  <c:v>8232.799999999992</c:v>
                </c:pt>
              </c:numCache>
            </c:numRef>
          </c:val>
        </c:ser>
        <c:shape val="cylinder"/>
        <c:axId val="91573248"/>
        <c:axId val="91583232"/>
        <c:axId val="0"/>
      </c:bar3DChart>
      <c:catAx>
        <c:axId val="91573248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1583232"/>
        <c:crosses val="autoZero"/>
        <c:auto val="1"/>
        <c:lblAlgn val="ctr"/>
        <c:lblOffset val="100"/>
      </c:catAx>
      <c:valAx>
        <c:axId val="91583232"/>
        <c:scaling>
          <c:orientation val="minMax"/>
        </c:scaling>
        <c:delete val="1"/>
        <c:axPos val="b"/>
        <c:numFmt formatCode="General" sourceLinked="1"/>
        <c:tickLblPos val="none"/>
        <c:crossAx val="9157324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dLbls>
            <c:dLbl>
              <c:idx val="11"/>
              <c:layout>
                <c:manualLayout>
                  <c:x val="0"/>
                  <c:y val="3.2292969012832691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10413,3</a:t>
                    </a:r>
                  </a:p>
                </c:rich>
              </c:tx>
              <c:showVal val="1"/>
            </c:dLbl>
            <c:showVal val="1"/>
          </c:dLbls>
          <c:cat>
            <c:strRef>
              <c:f>Лист3!$B$57:$B$68</c:f>
              <c:strCache>
                <c:ptCount val="12"/>
                <c:pt idx="0">
                  <c:v>на 01.01.2006</c:v>
                </c:pt>
                <c:pt idx="1">
                  <c:v>на 01.01.2007</c:v>
                </c:pt>
                <c:pt idx="2">
                  <c:v>на 01.01.2008</c:v>
                </c:pt>
                <c:pt idx="3">
                  <c:v>на 01.01.2009</c:v>
                </c:pt>
                <c:pt idx="4">
                  <c:v>на 01.01.2010</c:v>
                </c:pt>
                <c:pt idx="5">
                  <c:v>на 01.01.2011</c:v>
                </c:pt>
                <c:pt idx="6">
                  <c:v>на 01.01.2012</c:v>
                </c:pt>
                <c:pt idx="7">
                  <c:v>на 01.01.2013</c:v>
                </c:pt>
                <c:pt idx="8">
                  <c:v>на 01.01.2014</c:v>
                </c:pt>
                <c:pt idx="9">
                  <c:v>на 01.01.2015</c:v>
                </c:pt>
                <c:pt idx="10">
                  <c:v>на 01.01.2016</c:v>
                </c:pt>
                <c:pt idx="11">
                  <c:v>на 01.01.2017</c:v>
                </c:pt>
              </c:strCache>
            </c:strRef>
          </c:cat>
          <c:val>
            <c:numRef>
              <c:f>Лист3!$C$57:$C$68</c:f>
              <c:numCache>
                <c:formatCode>0.0</c:formatCode>
                <c:ptCount val="12"/>
                <c:pt idx="0">
                  <c:v>94531.3</c:v>
                </c:pt>
                <c:pt idx="1">
                  <c:v>80770.100000000006</c:v>
                </c:pt>
                <c:pt idx="2">
                  <c:v>84770.900000000009</c:v>
                </c:pt>
                <c:pt idx="3">
                  <c:v>78796.3</c:v>
                </c:pt>
                <c:pt idx="4">
                  <c:v>61698.7</c:v>
                </c:pt>
                <c:pt idx="5">
                  <c:v>17476</c:v>
                </c:pt>
                <c:pt idx="6">
                  <c:v>19640</c:v>
                </c:pt>
                <c:pt idx="7">
                  <c:v>21816</c:v>
                </c:pt>
                <c:pt idx="8">
                  <c:v>16453.599999999962</c:v>
                </c:pt>
                <c:pt idx="9">
                  <c:v>30336</c:v>
                </c:pt>
                <c:pt idx="10">
                  <c:v>24320.3</c:v>
                </c:pt>
                <c:pt idx="11" formatCode="General">
                  <c:v>10413.299999999987</c:v>
                </c:pt>
              </c:numCache>
            </c:numRef>
          </c:val>
        </c:ser>
        <c:dLbls>
          <c:showVal val="1"/>
        </c:dLbls>
        <c:marker val="1"/>
        <c:axId val="93537024"/>
        <c:axId val="93538560"/>
      </c:lineChart>
      <c:catAx>
        <c:axId val="93537024"/>
        <c:scaling>
          <c:orientation val="minMax"/>
        </c:scaling>
        <c:axPos val="b"/>
        <c:majorTickMark val="none"/>
        <c:tickLblPos val="nextTo"/>
        <c:crossAx val="93538560"/>
        <c:crosses val="autoZero"/>
        <c:auto val="1"/>
        <c:lblAlgn val="ctr"/>
        <c:lblOffset val="100"/>
      </c:catAx>
      <c:valAx>
        <c:axId val="93538560"/>
        <c:scaling>
          <c:orientation val="minMax"/>
        </c:scaling>
        <c:delete val="1"/>
        <c:axPos val="l"/>
        <c:numFmt formatCode="0.0" sourceLinked="1"/>
        <c:majorTickMark val="none"/>
        <c:tickLblPos val="none"/>
        <c:crossAx val="93537024"/>
        <c:crosses val="autoZero"/>
        <c:crossBetween val="between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B9C99-30F5-4EAF-87AA-1140D17CF7F1}" type="datetimeFigureOut">
              <a:rPr lang="ru-RU" smtClean="0"/>
              <a:t>29.05.2017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EE66B-4DE4-4163-8A57-B5D6287DC3B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EE66B-4DE4-4163-8A57-B5D6287DC3BB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77CC-385E-4855-856B-25043D6C636F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44D38DC-04E9-4679-B18E-30E5E6220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77CC-385E-4855-856B-25043D6C636F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38DC-04E9-4679-B18E-30E5E6220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77CC-385E-4855-856B-25043D6C636F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38DC-04E9-4679-B18E-30E5E6220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77CC-385E-4855-856B-25043D6C636F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44D38DC-04E9-4679-B18E-30E5E6220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77CC-385E-4855-856B-25043D6C636F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38DC-04E9-4679-B18E-30E5E62208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77CC-385E-4855-856B-25043D6C636F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38DC-04E9-4679-B18E-30E5E6220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77CC-385E-4855-856B-25043D6C636F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44D38DC-04E9-4679-B18E-30E5E62208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77CC-385E-4855-856B-25043D6C636F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38DC-04E9-4679-B18E-30E5E6220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77CC-385E-4855-856B-25043D6C636F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38DC-04E9-4679-B18E-30E5E6220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77CC-385E-4855-856B-25043D6C636F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38DC-04E9-4679-B18E-30E5E62208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A77CC-385E-4855-856B-25043D6C636F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D38DC-04E9-4679-B18E-30E5E62208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1BA77CC-385E-4855-856B-25043D6C636F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44D38DC-04E9-4679-B18E-30E5E62208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6048672"/>
          </a:xfrm>
        </p:spPr>
        <p:txBody>
          <a:bodyPr anchor="ctr"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муниципального района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Карымский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район»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Забайкальского края 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2017 год и плановый период 2018 и 2019 годов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 чтение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controls>
      <p:control spid="1026" name="SapphireHiddenControl" r:id="rId2" imgW="6095880" imgH="4067280"/>
    </p:controls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4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smtClean="0"/>
              <a:t>Характеристики бюджета, </a:t>
            </a:r>
            <a:br>
              <a:rPr lang="ru-RU" sz="2800" b="1" smtClean="0"/>
            </a:br>
            <a:r>
              <a:rPr lang="ru-RU" sz="2800" b="1" smtClean="0"/>
              <a:t>утверждаемые в первом чтении:</a:t>
            </a:r>
            <a:br>
              <a:rPr lang="ru-RU" sz="2800" b="1" smtClean="0"/>
            </a:br>
            <a:endParaRPr lang="ru-RU" sz="2800" smtClean="0"/>
          </a:p>
        </p:txBody>
      </p:sp>
      <p:sp>
        <p:nvSpPr>
          <p:cNvPr id="6" name="Подзаголовок 5"/>
          <p:cNvSpPr>
            <a:spLocks noGrp="1"/>
          </p:cNvSpPr>
          <p:nvPr>
            <p:ph idx="1"/>
          </p:nvPr>
        </p:nvSpPr>
        <p:spPr>
          <a:xfrm>
            <a:off x="381000" y="1600200"/>
            <a:ext cx="8153400" cy="4419600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ru-RU" sz="1800" dirty="0" smtClean="0"/>
              <a:t>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общий объем доходов;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общий объем расходов;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профицит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(дефицит) бюджета;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верхний предел муниципального долга;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нормативная величина резервного фонда;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нормативы распределения доходов между местными бюджетами (в том случае, если они не установлены бюджетным законодательством РФ, субъекта РФ или правовыми актами района);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объемы межбюджетных трансфертов.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СОСТАВЛЕНИЕ ПРОЕКТА РАЙОННОГО БЮДЖЕТА ОСНОВЫВАЕТСЯ 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1285860"/>
            <a:ext cx="735811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i="1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cs typeface="Times New Roman" pitchFamily="18" charset="0"/>
              </a:rPr>
              <a:t>Положениях Послания Президента Российской Федерации, определяющих бюджетную политику в РФ</a:t>
            </a:r>
          </a:p>
          <a:p>
            <a:pPr algn="just">
              <a:buFont typeface="Wingdings" pitchFamily="2" charset="2"/>
              <a:buChar char="Ø"/>
            </a:pPr>
            <a:endParaRPr lang="ru-RU" sz="2000" dirty="0" smtClean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cs typeface="Times New Roman" pitchFamily="18" charset="0"/>
              </a:rPr>
              <a:t>Основных направлениях бюджетной политики, основных направлениях налоговой политики РФ, Забайкальского края, муниципального района «</a:t>
            </a:r>
            <a:r>
              <a:rPr lang="ru-RU" sz="2000" dirty="0" err="1" smtClean="0">
                <a:cs typeface="Times New Roman" pitchFamily="18" charset="0"/>
              </a:rPr>
              <a:t>Карымский</a:t>
            </a:r>
            <a:r>
              <a:rPr lang="ru-RU" sz="2000" dirty="0" smtClean="0">
                <a:cs typeface="Times New Roman" pitchFamily="18" charset="0"/>
              </a:rPr>
              <a:t> район»</a:t>
            </a:r>
          </a:p>
          <a:p>
            <a:pPr algn="just">
              <a:buFont typeface="Wingdings" pitchFamily="2" charset="2"/>
              <a:buNone/>
            </a:pPr>
            <a:endParaRPr lang="ru-RU" sz="2000" dirty="0" smtClean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cs typeface="Times New Roman" pitchFamily="18" charset="0"/>
              </a:rPr>
              <a:t>Прогнозе социально-экономического развития муниципального района «</a:t>
            </a:r>
            <a:r>
              <a:rPr lang="ru-RU" sz="2000" dirty="0" err="1" smtClean="0">
                <a:cs typeface="Times New Roman" pitchFamily="18" charset="0"/>
              </a:rPr>
              <a:t>Карымский</a:t>
            </a:r>
            <a:r>
              <a:rPr lang="ru-RU" sz="2000" dirty="0" smtClean="0">
                <a:cs typeface="Times New Roman" pitchFamily="18" charset="0"/>
              </a:rPr>
              <a:t> район»</a:t>
            </a:r>
          </a:p>
          <a:p>
            <a:pPr algn="just">
              <a:buFont typeface="Wingdings" pitchFamily="2" charset="2"/>
              <a:buChar char="Ø"/>
            </a:pPr>
            <a:endParaRPr lang="ru-RU" sz="2000" dirty="0" smtClean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cs typeface="Times New Roman" pitchFamily="18" charset="0"/>
              </a:rPr>
              <a:t>Муниципальных программах </a:t>
            </a:r>
            <a:endParaRPr lang="ru-RU" sz="20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Основные характеристики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95536" y="1484784"/>
          <a:ext cx="849694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19" y="332659"/>
          <a:ext cx="8640962" cy="6264692"/>
        </p:xfrm>
        <a:graphic>
          <a:graphicData uri="http://schemas.openxmlformats.org/drawingml/2006/table">
            <a:tbl>
              <a:tblPr/>
              <a:tblGrid>
                <a:gridCol w="3269414"/>
                <a:gridCol w="1735422"/>
                <a:gridCol w="1838722"/>
                <a:gridCol w="1797404"/>
              </a:tblGrid>
              <a:tr h="105820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20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Прогноз доходов бюджета района на 2017-2019 годы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802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80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 показателей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Прогноз 2017 год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Прогноз 2018 год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Прогноз 2019 год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80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Доходы, всего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540471,7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445747,9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503340,4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80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Налоговые доходы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163369,0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167189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173229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80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Неналоговые доходы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11410,0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11410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80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Безвозмездные поступления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365692,7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267148,9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318701,4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80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 том числе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80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дотация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49579,0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37815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37406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80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субвенция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304510,4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218930,5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270412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80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субсидия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3370,5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2170,6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2650,6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46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иные межбюджетные трансферты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8232,8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8232,8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8232,8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79512" y="188640"/>
          <a:ext cx="8784975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07504" y="1052736"/>
          <a:ext cx="856895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Структура безвозмездных поступлений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Объем муниципального долга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340768"/>
          <a:ext cx="4176464" cy="5184575"/>
        </p:xfrm>
        <a:graphic>
          <a:graphicData uri="http://schemas.openxmlformats.org/drawingml/2006/table">
            <a:tbl>
              <a:tblPr/>
              <a:tblGrid>
                <a:gridCol w="1185267"/>
                <a:gridCol w="902965"/>
                <a:gridCol w="1080120"/>
                <a:gridCol w="1008112"/>
              </a:tblGrid>
              <a:tr h="30497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Всего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 том числе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199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основной долг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проценты за пользование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 01.01.2006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94531,3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92698,7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1832,6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 01.01.2007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80770,1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78132,6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2637,5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 01.01.2008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84770,9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81782,6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2988,3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 01.01.2009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78796,3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75732,6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3063,7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 01.01.2010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61698,7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58561,2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3137,5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 01.01.2011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17476,0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17543,9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-67,9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 01.01.2012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19640,0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19640,0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 01.01.2013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21816,0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21640,0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176,0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 01.01.2014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16453,6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15740,0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713,6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 01.01.2015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30336,0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29440,0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896,0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 01.01.2016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24320,3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24320,3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 01.01.2017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10413,3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10413,3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355976" y="1412776"/>
          <a:ext cx="4788024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259</TotalTime>
  <Words>253</Words>
  <Application>Microsoft Office PowerPoint</Application>
  <PresentationFormat>Экран (4:3)</PresentationFormat>
  <Paragraphs>123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ПРОЕКТ бюджета муниципального района «Карымский район»  Забайкальского края   на 2017 год и плановый период 2018 и 2019 годов  1 чтение </vt:lpstr>
      <vt:lpstr>Характеристики бюджета,  утверждаемые в первом чтении: </vt:lpstr>
      <vt:lpstr>СОСТАВЛЕНИЕ ПРОЕКТА РАЙОННОГО БЮДЖЕТА ОСНОВЫВАЕТСЯ НА</vt:lpstr>
      <vt:lpstr>Основные характеристики </vt:lpstr>
      <vt:lpstr>Слайд 5</vt:lpstr>
      <vt:lpstr>Слайд 6</vt:lpstr>
      <vt:lpstr>Структура безвозмездных поступлений</vt:lpstr>
      <vt:lpstr>Объем муниципального долга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муниципального района «Карымский район»  Забайкальского края   на 2017 год и плановый период 2018 и 2019 годов</dc:title>
  <dc:creator>User</dc:creator>
  <cp:lastModifiedBy>Пользователь Windows</cp:lastModifiedBy>
  <cp:revision>36</cp:revision>
  <dcterms:created xsi:type="dcterms:W3CDTF">2016-12-18T00:47:37Z</dcterms:created>
  <dcterms:modified xsi:type="dcterms:W3CDTF">2017-05-29T05:07:47Z</dcterms:modified>
</cp:coreProperties>
</file>