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97675" cy="9926638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BCE"/>
    <a:srgbClr val="376092"/>
    <a:srgbClr val="D0D8E8"/>
    <a:srgbClr val="4F81BD"/>
    <a:srgbClr val="0066CC"/>
    <a:srgbClr val="035DC9"/>
    <a:srgbClr val="E4CECE"/>
    <a:srgbClr val="0074BF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 varScale="1">
        <p:scale>
          <a:sx n="58" d="100"/>
          <a:sy n="58" d="100"/>
        </p:scale>
        <p:origin x="-1013" y="-8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16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3" y="16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09.02.2017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45" tIns="45972" rIns="91945" bIns="45972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70" y="4715170"/>
            <a:ext cx="5438140" cy="4466987"/>
          </a:xfrm>
          <a:prstGeom prst="rect">
            <a:avLst/>
          </a:prstGeom>
        </p:spPr>
        <p:txBody>
          <a:bodyPr vert="horz" lIns="91945" tIns="45972" rIns="91945" bIns="45972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28598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3" y="9428598"/>
            <a:ext cx="2945661" cy="496332"/>
          </a:xfrm>
          <a:prstGeom prst="rect">
            <a:avLst/>
          </a:prstGeom>
        </p:spPr>
        <p:txBody>
          <a:bodyPr vert="horz" lIns="91945" tIns="45972" rIns="91945" bIns="45972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1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74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взносов 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700511"/>
            <a:ext cx="9505056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передачей полномочий по администрированию страховых взносов ФНС России направляем вам информационный материал для использования в работе.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252239"/>
            <a:ext cx="6624736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572" y="1332359"/>
            <a:ext cx="9188647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531" y="5489306"/>
            <a:ext cx="922168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https://www.nalog.ru/rn75/taxation/submission_statements/rekvizit//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5532" y="3252121"/>
            <a:ext cx="922168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государственных внебюджетных фондов закрыты и  уплата страховых взносов по ним не осуществляется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70236" y="468263"/>
            <a:ext cx="8580438" cy="108012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страховых взносов: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47474"/>
              </p:ext>
            </p:extLst>
          </p:nvPr>
        </p:nvGraphicFramePr>
        <p:xfrm>
          <a:off x="821682" y="1764407"/>
          <a:ext cx="892899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3" name="Лист" r:id="rId4" imgW="6181722" imgH="2447820" progId="Excel.Sheet.12">
                  <p:embed/>
                </p:oleObj>
              </mc:Choice>
              <mc:Fallback>
                <p:oleObj name="Лист" r:id="rId4" imgW="6181722" imgH="2447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1682" y="1764407"/>
                        <a:ext cx="892899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2052439"/>
            <a:ext cx="8876284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4606212"/>
              </p:ext>
            </p:extLst>
          </p:nvPr>
        </p:nvGraphicFramePr>
        <p:xfrm>
          <a:off x="378148" y="1516628"/>
          <a:ext cx="10081122" cy="58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5040561"/>
              </a:tblGrid>
              <a:tr h="118388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 НК РФ)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42688" rtl="0" eaLnBrk="1" latinLnBrk="0" hangingPunct="1"/>
                      <a:endParaRPr lang="ru-RU" sz="1000" b="1" kern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ФСС РФ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(Федеральный закон от 24.07.1998 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125-ФЗ)</a:t>
                      </a:r>
                      <a:endParaRPr lang="ru-RU" sz="21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465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пенсионное страхование,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 числе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8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дополнительное социальное обеспечение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промышленности, и страховые взносы,</a:t>
                      </a:r>
                      <a:r>
                        <a:rPr lang="ru-RU" sz="1800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уплачиваемые </a:t>
                      </a:r>
                      <a:r>
                        <a:rPr lang="ru-RU" sz="1800" b="1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дополнительным тарифам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115201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75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38">
                <a:tc gridSpan="2"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24.07.2009 № 212-ФЗ с 1 января 2017 года признан утратившим силу.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58043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с 1 января 2017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172" y="180231"/>
            <a:ext cx="993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156" y="2148256"/>
            <a:ext cx="4390256" cy="5808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chemeClr val="accent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201265" y="2148254"/>
            <a:ext cx="5113987" cy="541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сохранены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проверке расходов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понесенных плательщиками на цели социального страхования в связи с временной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материнством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органами ПФР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функции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персонифицированного учета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уплатой страховых взносов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добровольному пенсионному страхованию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40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4172" y="1380560"/>
            <a:ext cx="4248472" cy="527863"/>
          </a:xfrm>
          <a:prstGeom prst="rect">
            <a:avLst/>
          </a:prstGeom>
          <a:solidFill>
            <a:schemeClr val="tx2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5279922" y="1380560"/>
            <a:ext cx="4747297" cy="527863"/>
          </a:xfrm>
          <a:prstGeom prst="rect">
            <a:avLst/>
          </a:prstGeom>
          <a:solidFill>
            <a:srgbClr val="FF0000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ПФР и ФСС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3475" y="435000"/>
            <a:ext cx="9931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3" y="1407449"/>
            <a:ext cx="671388" cy="5602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1617" y="958220"/>
            <a:ext cx="9019579" cy="5126667"/>
          </a:xfrm>
          <a:prstGeom prst="rect">
            <a:avLst/>
          </a:prstGeom>
          <a:noFill/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статьей 426 Налогового кодекса Российской Федерации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759" y="1687557"/>
            <a:ext cx="8536012" cy="1372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9161" y="3276575"/>
            <a:ext cx="8536013" cy="1904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9160" y="5325541"/>
            <a:ext cx="8536012" cy="754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9159" y="1116335"/>
            <a:ext cx="8536012" cy="407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9159" y="6228903"/>
            <a:ext cx="8536013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396255"/>
            <a:ext cx="9577064" cy="6264696"/>
          </a:xfrm>
        </p:spPr>
        <p:txBody>
          <a:bodyPr>
            <a:noAutofit/>
          </a:bodyPr>
          <a:lstStyle/>
          <a:p>
            <a:pPr algn="ctr" defTabSz="1076325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</a:p>
          <a:p>
            <a:pPr defTabSz="1076325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29.11.2016 № 1255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endParaRPr lang="ru-RU" sz="1000" dirty="0"/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размерах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defTabSz="1087438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на случай временной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года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пенсионное страхование 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400" b="0" dirty="0"/>
              <a:t> 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196" y="2988543"/>
            <a:ext cx="89338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196" y="4788744"/>
            <a:ext cx="8933804" cy="1080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468263"/>
            <a:ext cx="7860358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расчетов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6260" y="1260351"/>
            <a:ext cx="83529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6260" y="3276575"/>
            <a:ext cx="83529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6260" y="5940871"/>
            <a:ext cx="835292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83" y="218988"/>
            <a:ext cx="8580438" cy="116782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страховых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447" y="1260351"/>
            <a:ext cx="4662875" cy="2268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447" y="3862777"/>
            <a:ext cx="4670777" cy="2551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542" y="2206266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257" y="3654834"/>
            <a:ext cx="743635" cy="4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80" y="2318421"/>
            <a:ext cx="3411056" cy="704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842" y="4402248"/>
            <a:ext cx="3449663" cy="6745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05908" y="4190578"/>
            <a:ext cx="327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плательщика: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2804" y="5758089"/>
            <a:ext cx="1802936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6108" y="5758089"/>
            <a:ext cx="2013162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4271" y="5182030"/>
            <a:ext cx="1178020" cy="446598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2357" y="5191938"/>
            <a:ext cx="1043311" cy="42678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1773" y="4272924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4184" y="819759"/>
            <a:ext cx="8580438" cy="296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052439"/>
            <a:ext cx="9145016" cy="4316743"/>
          </a:xfrm>
          <a:prstGeom prst="rect">
            <a:avLst/>
          </a:prstGeom>
        </p:spPr>
        <p:txBody>
          <a:bodyPr wrap="square" lIns="116824" tIns="58412" rIns="116824" bIns="58412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2284" y="1116335"/>
            <a:ext cx="7332618" cy="648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33451"/>
              </p:ext>
            </p:extLst>
          </p:nvPr>
        </p:nvGraphicFramePr>
        <p:xfrm>
          <a:off x="1637110" y="3178550"/>
          <a:ext cx="6673881" cy="166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204" y="6660951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349460"/>
              </p:ext>
            </p:extLst>
          </p:nvPr>
        </p:nvGraphicFramePr>
        <p:xfrm>
          <a:off x="666180" y="1260352"/>
          <a:ext cx="9289031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031"/>
              </a:tblGrid>
              <a:tr h="443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1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Сведения о совокупной сумме страховых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взносов на обязательное пенсионное страхование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соответствуют сведениям о сумме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исчисленных страховых взносов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 каждому застрахованному лицу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 указанный период: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533400" indent="0" algn="just" rtl="0"/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Строка 061 по графам 3, 4, 5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приложения 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Раздела 1 Расчета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совпадать с суммами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240 Раздела 3 Расчета за каждый месяц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соответственно.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</a:tr>
              <a:tr h="19707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    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7"/>
            <a:ext cx="9649074" cy="9361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асчет считается непредставленным в случае: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415"/>
            <a:ext cx="921702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Сведения о совокупной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страховых взносов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пенсионное страхование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соответствуют сведениям о сумме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исчисленных страховых взносов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застрахованному лицу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указанный период:</a:t>
            </a:r>
          </a:p>
          <a:p>
            <a:pPr marL="533400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061 по графам 3, 4, 5 приложения 1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1 Расчета должна совпадать с суммами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240 Раздела 3 Расчета за каждый месяц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751"/>
            <a:ext cx="921702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идентифицирующие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застрахованных физических лиц: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СНИЛС – ИНН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199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21596</TotalTime>
  <Words>1114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Present_FNS2012_A4</vt:lpstr>
      <vt:lpstr>1_Present_FNS2012_A4</vt:lpstr>
      <vt:lpstr>Лист</vt:lpstr>
      <vt:lpstr>Памятка  для плательщиков страховых взносов по администрированию налоговыми органами страховых взносов</vt:lpstr>
      <vt:lpstr>Администрирование страховых взносов с 1 января 2017</vt:lpstr>
      <vt:lpstr>Презентация PowerPoint</vt:lpstr>
      <vt:lpstr>Презентация PowerPoint</vt:lpstr>
      <vt:lpstr>Презентация PowerPoint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Липатникова Лилия Валерьевна</cp:lastModifiedBy>
  <cp:revision>1781</cp:revision>
  <cp:lastPrinted>2017-02-09T04:56:32Z</cp:lastPrinted>
  <dcterms:created xsi:type="dcterms:W3CDTF">2013-04-18T07:19:29Z</dcterms:created>
  <dcterms:modified xsi:type="dcterms:W3CDTF">2017-02-09T04:56:44Z</dcterms:modified>
</cp:coreProperties>
</file>