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60" r:id="rId18"/>
    <p:sldId id="261" r:id="rId19"/>
    <p:sldId id="26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image" Target="../media/image3.jpeg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6.xlsx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1"/>
  <c:chart>
    <c:view3D>
      <c:rotX val="10"/>
      <c:rotY val="30"/>
      <c:perspective val="30"/>
    </c:view3D>
    <c:plotArea>
      <c:layout>
        <c:manualLayout>
          <c:layoutTarget val="inner"/>
          <c:xMode val="edge"/>
          <c:yMode val="edge"/>
          <c:x val="7.5831852016442644E-2"/>
          <c:y val="2.3303245630881514E-2"/>
          <c:w val="0.89754636801361676"/>
          <c:h val="0.7188553869790667"/>
        </c:manualLayout>
      </c:layout>
      <c:bar3DChart>
        <c:barDir val="col"/>
        <c:grouping val="standard"/>
        <c:ser>
          <c:idx val="0"/>
          <c:order val="0"/>
          <c:tx>
            <c:strRef>
              <c:f>Лист1!$C$1</c:f>
              <c:strCache>
                <c:ptCount val="1"/>
                <c:pt idx="0">
                  <c:v>родившиеся</c:v>
                </c:pt>
              </c:strCache>
            </c:strRef>
          </c:tx>
          <c:dLbls>
            <c:dLbl>
              <c:idx val="4"/>
              <c:layout>
                <c:manualLayout>
                  <c:x val="1.9061037243241343E-2"/>
                  <c:y val="8.9039002680338531E-3"/>
                </c:manualLayout>
              </c:layout>
              <c:showVal val="1"/>
            </c:dLbl>
            <c:showVal val="1"/>
          </c:dLbls>
          <c:cat>
            <c:numRef>
              <c:f>Лист1!$B$2:$B$6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577</c:v>
                </c:pt>
                <c:pt idx="1">
                  <c:v>584</c:v>
                </c:pt>
                <c:pt idx="2">
                  <c:v>591</c:v>
                </c:pt>
                <c:pt idx="3">
                  <c:v>595</c:v>
                </c:pt>
                <c:pt idx="4">
                  <c:v>485</c:v>
                </c:pt>
              </c:numCache>
            </c:numRef>
          </c:val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умершие</c:v>
                </c:pt>
              </c:strCache>
            </c:strRef>
          </c:tx>
          <c:dLbls>
            <c:dLbl>
              <c:idx val="0"/>
              <c:layout>
                <c:manualLayout>
                  <c:x val="-1.2971567100510853E-2"/>
                  <c:y val="6.7547365168961551E-2"/>
                </c:manualLayout>
              </c:layout>
              <c:showVal val="1"/>
            </c:dLbl>
            <c:dLbl>
              <c:idx val="1"/>
              <c:layout>
                <c:manualLayout>
                  <c:x val="-5.9767992235663777E-3"/>
                  <c:y val="6.8092450797839127E-2"/>
                </c:manualLayout>
              </c:layout>
              <c:showVal val="1"/>
            </c:dLbl>
            <c:dLbl>
              <c:idx val="2"/>
              <c:layout>
                <c:manualLayout>
                  <c:x val="9.9831674887276862E-3"/>
                  <c:y val="6.3626723223753984E-2"/>
                </c:manualLayout>
              </c:layout>
              <c:showVal val="1"/>
            </c:dLbl>
            <c:dLbl>
              <c:idx val="3"/>
              <c:layout>
                <c:manualLayout>
                  <c:x val="1.0978994996363093E-2"/>
                  <c:y val="6.9065221566286333E-2"/>
                </c:manualLayout>
              </c:layout>
              <c:showVal val="1"/>
            </c:dLbl>
            <c:dLbl>
              <c:idx val="4"/>
              <c:layout>
                <c:manualLayout>
                  <c:x val="4.3588055205606213E-2"/>
                  <c:y val="9.4565175641486338E-2"/>
                </c:manualLayout>
              </c:layout>
              <c:showVal val="1"/>
            </c:dLbl>
            <c:showVal val="1"/>
          </c:dLbls>
          <c:cat>
            <c:numRef>
              <c:f>Лист1!$B$2:$B$6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528</c:v>
                </c:pt>
                <c:pt idx="1">
                  <c:v>468</c:v>
                </c:pt>
                <c:pt idx="2">
                  <c:v>446</c:v>
                </c:pt>
                <c:pt idx="3">
                  <c:v>454</c:v>
                </c:pt>
                <c:pt idx="4">
                  <c:v>492</c:v>
                </c:pt>
              </c:numCache>
            </c:numRef>
          </c:val>
        </c:ser>
        <c:shape val="cylinder"/>
        <c:axId val="80028032"/>
        <c:axId val="80029568"/>
        <c:axId val="76925568"/>
      </c:bar3DChart>
      <c:catAx>
        <c:axId val="80028032"/>
        <c:scaling>
          <c:orientation val="minMax"/>
        </c:scaling>
        <c:axPos val="b"/>
        <c:numFmt formatCode="General" sourceLinked="1"/>
        <c:tickLblPos val="nextTo"/>
        <c:crossAx val="80029568"/>
        <c:crosses val="autoZero"/>
        <c:auto val="1"/>
        <c:lblAlgn val="ctr"/>
        <c:lblOffset val="100"/>
      </c:catAx>
      <c:valAx>
        <c:axId val="80029568"/>
        <c:scaling>
          <c:orientation val="minMax"/>
        </c:scaling>
        <c:axPos val="l"/>
        <c:numFmt formatCode="General" sourceLinked="1"/>
        <c:tickLblPos val="nextTo"/>
        <c:crossAx val="80028032"/>
        <c:crosses val="autoZero"/>
        <c:crossBetween val="between"/>
      </c:valAx>
      <c:serAx>
        <c:axId val="76925568"/>
        <c:scaling>
          <c:orientation val="minMax"/>
        </c:scaling>
        <c:axPos val="b"/>
        <c:tickLblPos val="nextTo"/>
        <c:crossAx val="80029568"/>
        <c:crosses val="autoZero"/>
      </c:ser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view3D>
      <c:rotX val="20"/>
      <c:rotY val="40"/>
      <c:perspective val="30"/>
    </c:view3D>
    <c:plotArea>
      <c:layout>
        <c:manualLayout>
          <c:layoutTarget val="inner"/>
          <c:xMode val="edge"/>
          <c:yMode val="edge"/>
          <c:x val="0.11073809430777876"/>
          <c:y val="3.8363467075753645E-2"/>
          <c:w val="0.44813683463556603"/>
          <c:h val="0.80133005300613314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отчет 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млн.руб.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1370.1299999999999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план</c:v>
                </c:pt>
              </c:strCache>
            </c:strRef>
          </c:tx>
          <c:dLbls>
            <c:dLbl>
              <c:idx val="0"/>
              <c:layout>
                <c:manualLayout>
                  <c:x val="5.3396207760809493E-2"/>
                  <c:y val="7.3422903494265394E-3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млн.руб.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782.1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 факт</c:v>
                </c:pt>
              </c:strCache>
            </c:strRef>
          </c:tx>
          <c:dLbls>
            <c:dLbl>
              <c:idx val="0"/>
              <c:layout>
                <c:manualLayout>
                  <c:x val="0.12546235943203093"/>
                  <c:y val="-1.7304968967260619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млн.руб.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400.28999999999951</c:v>
                </c:pt>
              </c:numCache>
            </c:numRef>
          </c:val>
        </c:ser>
        <c:shape val="box"/>
        <c:axId val="247201792"/>
        <c:axId val="247203328"/>
        <c:axId val="189053120"/>
      </c:bar3DChart>
      <c:catAx>
        <c:axId val="247201792"/>
        <c:scaling>
          <c:orientation val="minMax"/>
        </c:scaling>
        <c:axPos val="b"/>
        <c:tickLblPos val="nextTo"/>
        <c:crossAx val="247203328"/>
        <c:crosses val="autoZero"/>
        <c:auto val="1"/>
        <c:lblAlgn val="ctr"/>
        <c:lblOffset val="100"/>
      </c:catAx>
      <c:valAx>
        <c:axId val="247203328"/>
        <c:scaling>
          <c:orientation val="minMax"/>
        </c:scaling>
        <c:axPos val="l"/>
        <c:majorGridlines/>
        <c:numFmt formatCode="General" sourceLinked="1"/>
        <c:tickLblPos val="nextTo"/>
        <c:crossAx val="247201792"/>
        <c:crosses val="autoZero"/>
        <c:crossBetween val="between"/>
      </c:valAx>
      <c:serAx>
        <c:axId val="189053120"/>
        <c:scaling>
          <c:orientation val="minMax"/>
        </c:scaling>
        <c:delete val="1"/>
        <c:axPos val="b"/>
        <c:tickLblPos val="none"/>
        <c:crossAx val="247203328"/>
        <c:crosses val="autoZero"/>
      </c:ser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dLbls>
            <c:dLbl>
              <c:idx val="0"/>
              <c:layout>
                <c:manualLayout>
                  <c:x val="-0.18958705216787947"/>
                  <c:y val="7.9748163693599161E-2"/>
                </c:manualLayout>
              </c:layout>
              <c:dLblPos val="bestFit"/>
              <c:showVal val="1"/>
            </c:dLbl>
            <c:dLblPos val="outEnd"/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Розничный т/о</c:v>
                </c:pt>
                <c:pt idx="1">
                  <c:v>Общественное питание</c:v>
                </c:pt>
                <c:pt idx="2">
                  <c:v>Платные услуги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1614.9</c:v>
                </c:pt>
                <c:pt idx="1">
                  <c:v>73.3</c:v>
                </c:pt>
                <c:pt idx="2">
                  <c:v>824.2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spPr>
    <a:solidFill>
      <a:schemeClr val="accent3">
        <a:lumMod val="60000"/>
        <a:lumOff val="40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10"/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Средняя з/плата</c:v>
                </c:pt>
              </c:strCache>
            </c:strRef>
          </c:tx>
          <c:spPr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50000">
                  <a:srgbClr val="FF388C">
                    <a:tint val="44500"/>
                    <a:satMod val="160000"/>
                  </a:srgbClr>
                </a:gs>
                <a:gs pos="100000">
                  <a:srgbClr val="FF388C">
                    <a:tint val="23500"/>
                    <a:satMod val="160000"/>
                  </a:srgbClr>
                </a:gs>
              </a:gsLst>
              <a:lin ang="5400000" scaled="0"/>
            </a:gradFill>
          </c:spPr>
          <c:dLbls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33531.4</c:v>
                </c:pt>
                <c:pt idx="1">
                  <c:v>34878.300000000003</c:v>
                </c:pt>
                <c:pt idx="2">
                  <c:v>35681.19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Экономически активное население</c:v>
                </c:pt>
              </c:strCache>
            </c:strRef>
          </c:tx>
          <c:spPr>
            <a:gradFill>
              <a:gsLst>
                <a:gs pos="0">
                  <a:schemeClr val="bg2">
                    <a:lumMod val="50000"/>
                  </a:schemeClr>
                </a:gs>
                <a:gs pos="50000">
                  <a:srgbClr val="FF388C">
                    <a:tint val="44500"/>
                    <a:satMod val="160000"/>
                  </a:srgbClr>
                </a:gs>
                <a:gs pos="100000">
                  <a:srgbClr val="FF388C">
                    <a:tint val="23500"/>
                    <a:satMod val="160000"/>
                  </a:srgbClr>
                </a:gs>
              </a:gsLst>
              <a:lin ang="5400000" scaled="0"/>
            </a:gradFill>
          </c:spPr>
          <c:dLbls>
            <c:dLbl>
              <c:idx val="0"/>
              <c:layout>
                <c:manualLayout>
                  <c:x val="2.4691358024691384E-2"/>
                  <c:y val="-2.5000000000000001E-2"/>
                </c:manualLayout>
              </c:layout>
              <c:showVal val="1"/>
            </c:dLbl>
            <c:dLbl>
              <c:idx val="1"/>
              <c:layout>
                <c:manualLayout>
                  <c:x val="3.3950617283950615E-2"/>
                  <c:y val="-4.7222222222222172E-2"/>
                </c:manualLayout>
              </c:layout>
              <c:showVal val="1"/>
            </c:dLbl>
            <c:dLbl>
              <c:idx val="2"/>
              <c:layout>
                <c:manualLayout>
                  <c:x val="6.0185185185185147E-2"/>
                  <c:y val="-3.333333333333334E-2"/>
                </c:manualLayout>
              </c:layout>
              <c:showVal val="1"/>
            </c:dLbl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9520</c:v>
                </c:pt>
                <c:pt idx="1">
                  <c:v>9205</c:v>
                </c:pt>
                <c:pt idx="2">
                  <c:v>9136</c:v>
                </c:pt>
              </c:numCache>
            </c:numRef>
          </c:val>
        </c:ser>
        <c:shape val="cylinder"/>
        <c:axId val="247323264"/>
        <c:axId val="247325056"/>
        <c:axId val="247221312"/>
      </c:bar3DChart>
      <c:catAx>
        <c:axId val="247323264"/>
        <c:scaling>
          <c:orientation val="minMax"/>
        </c:scaling>
        <c:axPos val="b"/>
        <c:numFmt formatCode="General" sourceLinked="1"/>
        <c:tickLblPos val="nextTo"/>
        <c:crossAx val="247325056"/>
        <c:crosses val="autoZero"/>
        <c:auto val="1"/>
        <c:lblAlgn val="ctr"/>
        <c:lblOffset val="100"/>
      </c:catAx>
      <c:valAx>
        <c:axId val="247325056"/>
        <c:scaling>
          <c:orientation val="minMax"/>
        </c:scaling>
        <c:axPos val="l"/>
        <c:majorGridlines/>
        <c:numFmt formatCode="General" sourceLinked="1"/>
        <c:tickLblPos val="nextTo"/>
        <c:crossAx val="247323264"/>
        <c:crosses val="autoZero"/>
        <c:crossBetween val="between"/>
      </c:valAx>
      <c:serAx>
        <c:axId val="247221312"/>
        <c:scaling>
          <c:orientation val="minMax"/>
        </c:scaling>
        <c:axPos val="b"/>
        <c:tickLblPos val="nextTo"/>
        <c:txPr>
          <a:bodyPr/>
          <a:lstStyle/>
          <a:p>
            <a:pPr>
              <a:defRPr sz="1690" baseline="0"/>
            </a:pPr>
            <a:endParaRPr lang="ru-RU"/>
          </a:p>
        </c:txPr>
        <c:crossAx val="247325056"/>
        <c:crosses val="autoZero"/>
      </c:ser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39490997614736539"/>
          <c:y val="0.52269742747954651"/>
          <c:w val="0.1608819804869567"/>
          <c:h val="0.24428018158967943"/>
        </c:manualLayout>
      </c:layout>
      <c:pie3DChart>
        <c:varyColors val="1"/>
        <c:ser>
          <c:idx val="1"/>
          <c:order val="0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Лист1!$A$2:$A$8</c:f>
              <c:strCache>
                <c:ptCount val="7"/>
                <c:pt idx="0">
                  <c:v>транспорт и связь</c:v>
                </c:pt>
                <c:pt idx="1">
                  <c:v>оптовая и розничная торговля</c:v>
                </c:pt>
                <c:pt idx="2">
                  <c:v>образование</c:v>
                </c:pt>
                <c:pt idx="3">
                  <c:v>здравоохранение и предоставление социальных услуг</c:v>
                </c:pt>
                <c:pt idx="4">
                  <c:v>государственное управление и обеспечение военной безопасности</c:v>
                </c:pt>
                <c:pt idx="5">
                  <c:v>сельское хозяство</c:v>
                </c:pt>
                <c:pt idx="6">
                  <c:v>прочие 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</c:ser>
      </c:pie3DChart>
      <c:spPr>
        <a:noFill/>
        <a:ln w="25388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000" b="1" kern="0" baseline="0">
                <a:latin typeface="+mn-lt"/>
                <a:cs typeface="Arial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00" b="1" kern="0" baseline="0">
                <a:latin typeface="+mn-lt"/>
                <a:cs typeface="Arial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000" b="1" kern="0" baseline="0">
                <a:latin typeface="+mn-lt"/>
                <a:cs typeface="Arial" pitchFamily="34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000" b="1" kern="0" baseline="0">
                <a:latin typeface="+mn-lt"/>
                <a:cs typeface="Arial" pitchFamily="34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000" b="1" kern="0" baseline="0">
                <a:latin typeface="+mn-lt"/>
                <a:cs typeface="Arial" pitchFamily="34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000" b="1" kern="0" baseline="0">
                <a:latin typeface="+mn-lt"/>
                <a:cs typeface="Arial" pitchFamily="34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000" b="1" kern="0" baseline="0">
                <a:latin typeface="+mn-lt"/>
                <a:cs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3523057459544174"/>
          <c:y val="0.46265616797900277"/>
          <c:w val="0.34358669914462137"/>
          <c:h val="0.51033198898918131"/>
        </c:manualLayout>
      </c:layout>
      <c:txPr>
        <a:bodyPr/>
        <a:lstStyle/>
        <a:p>
          <a:pPr>
            <a:defRPr sz="1000" b="1" kern="0" baseline="0">
              <a:latin typeface="+mn-lt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797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отчет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-2.4561403508771951E-2"/>
                  <c:y val="-3.4064850727452731E-2"/>
                </c:manualLayout>
              </c:layout>
              <c:showVal val="1"/>
            </c:dLbl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#,##0.00_р_.</c:formatCode>
                <c:ptCount val="1"/>
                <c:pt idx="0">
                  <c:v>1209.2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план</c:v>
                </c:pt>
              </c:strCache>
            </c:strRef>
          </c:tx>
          <c:spPr>
            <a:solidFill>
              <a:srgbClr val="FFFF00"/>
            </a:solidFill>
          </c:spPr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1336.3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 факт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6.4912280701754393E-2"/>
                  <c:y val="-7.8611193986429413E-3"/>
                </c:manualLayout>
              </c:layout>
              <c:showVal val="1"/>
            </c:dLbl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_-* #,##0.00_р_._-;\-* #,##0.00_р_._-;_-* "-"??_р_._-;_-@_-</c:formatCode>
                <c:ptCount val="1"/>
                <c:pt idx="0">
                  <c:v>1349.5</c:v>
                </c:pt>
              </c:numCache>
            </c:numRef>
          </c:val>
        </c:ser>
        <c:shape val="box"/>
        <c:axId val="167920384"/>
        <c:axId val="167921920"/>
        <c:axId val="110241088"/>
      </c:bar3DChart>
      <c:catAx>
        <c:axId val="167920384"/>
        <c:scaling>
          <c:orientation val="minMax"/>
        </c:scaling>
        <c:axPos val="b"/>
        <c:numFmt formatCode="General" sourceLinked="1"/>
        <c:tickLblPos val="nextTo"/>
        <c:crossAx val="167921920"/>
        <c:crosses val="autoZero"/>
        <c:auto val="1"/>
        <c:lblAlgn val="ctr"/>
        <c:lblOffset val="100"/>
      </c:catAx>
      <c:valAx>
        <c:axId val="167921920"/>
        <c:scaling>
          <c:orientation val="minMax"/>
        </c:scaling>
        <c:axPos val="l"/>
        <c:majorGridlines/>
        <c:numFmt formatCode="#,##0.00_р_." sourceLinked="1"/>
        <c:tickLblPos val="nextTo"/>
        <c:crossAx val="167920384"/>
        <c:crosses val="autoZero"/>
        <c:crossBetween val="between"/>
      </c:valAx>
      <c:serAx>
        <c:axId val="110241088"/>
        <c:scaling>
          <c:orientation val="minMax"/>
        </c:scaling>
        <c:axPos val="b"/>
        <c:tickLblPos val="nextTo"/>
        <c:crossAx val="167921920"/>
        <c:crosses val="autoZero"/>
      </c:serAx>
      <c:spPr>
        <a:solidFill>
          <a:schemeClr val="accent3">
            <a:lumMod val="60000"/>
            <a:lumOff val="40000"/>
          </a:schemeClr>
        </a:solidFill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6.0221822456574134E-2"/>
          <c:y val="0.13170698307462372"/>
          <c:w val="0.57779833579744699"/>
          <c:h val="0.8129381017192571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0"/>
          <c:dPt>
            <c:idx val="0"/>
            <c:explosion val="22"/>
          </c:dPt>
          <c:dPt>
            <c:idx val="1"/>
            <c:explosion val="16"/>
          </c:dPt>
          <c:dPt>
            <c:idx val="2"/>
            <c:explosion val="0"/>
          </c:dPt>
          <c:dLbls>
            <c:dLbl>
              <c:idx val="0"/>
              <c:layout>
                <c:manualLayout>
                  <c:x val="-0.16812098038489551"/>
                  <c:y val="-0.26681190036823338"/>
                </c:manualLayout>
              </c:layout>
              <c:spPr>
                <a:blipFill>
                  <a:blip xmlns:r="http://schemas.openxmlformats.org/officeDocument/2006/relationships" r:embed="rId1"/>
                  <a:tile tx="0" ty="0" sx="100000" sy="100000" flip="none" algn="tl"/>
                </a:blipFill>
              </c:spPr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elete val="1"/>
            <c:spPr>
              <a:noFill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</c:dLbls>
          <c:cat>
            <c:strRef>
              <c:f>Лист1!$A$2:$A$4</c:f>
              <c:strCache>
                <c:ptCount val="3"/>
                <c:pt idx="0">
                  <c:v>добыча полезных ископаемых</c:v>
                </c:pt>
                <c:pt idx="1">
                  <c:v>обрабатывающее производство</c:v>
                </c:pt>
                <c:pt idx="2">
                  <c:v>распределение пара и воды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1068</c:v>
                </c:pt>
                <c:pt idx="1">
                  <c:v>163</c:v>
                </c:pt>
                <c:pt idx="2">
                  <c:v>118.5</c:v>
                </c:pt>
              </c:numCache>
            </c:numRef>
          </c:val>
        </c:ser>
        <c:firstSliceAng val="0"/>
      </c:pieChart>
      <c:spPr>
        <a:solidFill>
          <a:schemeClr val="accent3">
            <a:lumMod val="60000"/>
            <a:lumOff val="40000"/>
          </a:schemeClr>
        </a:solidFill>
      </c:spPr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отчет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27.939999999999987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план</c:v>
                </c:pt>
              </c:strCache>
            </c:strRef>
          </c:tx>
          <c:spPr>
            <a:gradFill>
              <a:gsLst>
                <a:gs pos="0">
                  <a:schemeClr val="accent5">
                    <a:lumMod val="50000"/>
                  </a:schemeClr>
                </a:gs>
                <a:gs pos="50000">
                  <a:srgbClr val="FF388C">
                    <a:tint val="44500"/>
                    <a:satMod val="160000"/>
                  </a:srgbClr>
                </a:gs>
                <a:gs pos="100000">
                  <a:srgbClr val="FF388C">
                    <a:tint val="23500"/>
                    <a:satMod val="160000"/>
                  </a:srgbClr>
                </a:gs>
              </a:gsLst>
              <a:lin ang="5400000" scaled="0"/>
            </a:gradFill>
          </c:spPr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37.200000000000003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 факт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37.9</c:v>
                </c:pt>
              </c:numCache>
            </c:numRef>
          </c:val>
        </c:ser>
        <c:shape val="cylinder"/>
        <c:axId val="241459968"/>
        <c:axId val="241461504"/>
        <c:axId val="0"/>
      </c:bar3DChart>
      <c:catAx>
        <c:axId val="241459968"/>
        <c:scaling>
          <c:orientation val="minMax"/>
        </c:scaling>
        <c:axPos val="l"/>
        <c:numFmt formatCode="General" sourceLinked="1"/>
        <c:tickLblPos val="nextTo"/>
        <c:crossAx val="241461504"/>
        <c:crosses val="autoZero"/>
        <c:auto val="1"/>
        <c:lblAlgn val="ctr"/>
        <c:lblOffset val="100"/>
      </c:catAx>
      <c:valAx>
        <c:axId val="241461504"/>
        <c:scaling>
          <c:orientation val="minMax"/>
        </c:scaling>
        <c:axPos val="b"/>
        <c:majorGridlines/>
        <c:numFmt formatCode="General" sourceLinked="1"/>
        <c:tickLblPos val="nextTo"/>
        <c:crossAx val="24145996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20"/>
      <c:rotY val="5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хлеб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2015 год отчет</c:v>
                </c:pt>
                <c:pt idx="1">
                  <c:v>2016 год план </c:v>
                </c:pt>
                <c:pt idx="2">
                  <c:v>2016 год факт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827.22</c:v>
                </c:pt>
                <c:pt idx="1">
                  <c:v>868</c:v>
                </c:pt>
                <c:pt idx="2">
                  <c:v>1084.0899999999999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кондитерские изделия</c:v>
                </c:pt>
              </c:strCache>
            </c:strRef>
          </c:tx>
          <c:spPr>
            <a:blipFill>
              <a:blip xmlns:r="http://schemas.openxmlformats.org/officeDocument/2006/relationships" r:embed="rId2"/>
              <a:tile tx="0" ty="0" sx="100000" sy="100000" flip="none" algn="tl"/>
            </a:blipFill>
          </c:spPr>
          <c:cat>
            <c:strRef>
              <c:f>Лист1!$A$2:$A$4</c:f>
              <c:strCache>
                <c:ptCount val="3"/>
                <c:pt idx="0">
                  <c:v>2015 год отчет</c:v>
                </c:pt>
                <c:pt idx="1">
                  <c:v>2016 год план </c:v>
                </c:pt>
                <c:pt idx="2">
                  <c:v>2016 год факт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76.61999999999999</c:v>
                </c:pt>
                <c:pt idx="1">
                  <c:v>77</c:v>
                </c:pt>
                <c:pt idx="2">
                  <c:v>107.2</c:v>
                </c:pt>
              </c:numCache>
            </c:numRef>
          </c:val>
        </c:ser>
        <c:shape val="cylinder"/>
        <c:axId val="188558720"/>
        <c:axId val="188564608"/>
        <c:axId val="0"/>
      </c:bar3DChart>
      <c:catAx>
        <c:axId val="188558720"/>
        <c:scaling>
          <c:orientation val="minMax"/>
        </c:scaling>
        <c:axPos val="b"/>
        <c:tickLblPos val="nextTo"/>
        <c:crossAx val="188564608"/>
        <c:crosses val="autoZero"/>
        <c:auto val="1"/>
        <c:lblAlgn val="ctr"/>
        <c:lblOffset val="100"/>
      </c:catAx>
      <c:valAx>
        <c:axId val="188564608"/>
        <c:scaling>
          <c:orientation val="minMax"/>
        </c:scaling>
        <c:axPos val="l"/>
        <c:majorGridlines/>
        <c:numFmt formatCode="General" sourceLinked="1"/>
        <c:tickLblPos val="nextTo"/>
        <c:crossAx val="188558720"/>
        <c:crosses val="autoZero"/>
        <c:crossBetween val="between"/>
      </c:valAx>
      <c:spPr>
        <a:solidFill>
          <a:schemeClr val="accent3">
            <a:lumMod val="60000"/>
            <a:lumOff val="40000"/>
          </a:schemeClr>
        </a:solidFill>
      </c:spPr>
    </c:plotArea>
    <c:legend>
      <c:legendPos val="b"/>
      <c:layout/>
    </c:legend>
    <c:plotVisOnly val="1"/>
  </c:chart>
  <c:spPr>
    <a:scene3d>
      <a:camera prst="orthographicFront"/>
      <a:lightRig rig="threePt" dir="t"/>
    </a:scene3d>
    <a:sp3d>
      <a:bevelB prst="relaxedInset"/>
    </a:sp3d>
  </c:spPr>
  <c:txPr>
    <a:bodyPr/>
    <a:lstStyle/>
    <a:p>
      <a:pPr>
        <a:defRPr sz="1800"/>
      </a:pPr>
      <a:endParaRPr lang="ru-RU"/>
    </a:p>
  </c:txPr>
  <c:externalData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/>
      <c:line3D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ОБЬЕМ ТОВАРНОЙ ПРОДУКЦИИ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5.764820892338153E-2"/>
                </c:manualLayout>
              </c:layout>
              <c:showVal val="1"/>
            </c:dLbl>
            <c:dLbl>
              <c:idx val="1"/>
              <c:layout>
                <c:manualLayout>
                  <c:x val="-1.7543859649122864E-3"/>
                  <c:y val="-4.7166716391857613E-2"/>
                </c:manualLayout>
              </c:layout>
              <c:showVal val="1"/>
            </c:dLbl>
            <c:dLbl>
              <c:idx val="2"/>
              <c:layout>
                <c:manualLayout>
                  <c:x val="-1.0526315789473684E-2"/>
                  <c:y val="5.2407462657619593E-2"/>
                </c:manualLayout>
              </c:layout>
              <c:showVal val="1"/>
            </c:dLbl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160.6</c:v>
                </c:pt>
                <c:pt idx="1">
                  <c:v>119.1</c:v>
                </c:pt>
                <c:pt idx="2">
                  <c:v>141.5</c:v>
                </c:pt>
                <c:pt idx="3">
                  <c:v>135.30000000000001</c:v>
                </c:pt>
              </c:numCache>
            </c:numRef>
          </c:val>
        </c:ser>
        <c:axId val="199333376"/>
        <c:axId val="199334912"/>
        <c:axId val="167945536"/>
      </c:line3DChart>
      <c:catAx>
        <c:axId val="199333376"/>
        <c:scaling>
          <c:orientation val="minMax"/>
        </c:scaling>
        <c:axPos val="b"/>
        <c:numFmt formatCode="General" sourceLinked="1"/>
        <c:tickLblPos val="nextTo"/>
        <c:crossAx val="199334912"/>
        <c:crosses val="autoZero"/>
        <c:auto val="1"/>
        <c:lblAlgn val="ctr"/>
        <c:lblOffset val="100"/>
      </c:catAx>
      <c:valAx>
        <c:axId val="199334912"/>
        <c:scaling>
          <c:orientation val="minMax"/>
        </c:scaling>
        <c:axPos val="l"/>
        <c:majorGridlines/>
        <c:numFmt formatCode="General" sourceLinked="1"/>
        <c:tickLblPos val="nextTo"/>
        <c:crossAx val="199333376"/>
        <c:crosses val="autoZero"/>
        <c:crossBetween val="between"/>
      </c:valAx>
      <c:serAx>
        <c:axId val="167945536"/>
        <c:scaling>
          <c:orientation val="minMax"/>
        </c:scaling>
        <c:delete val="1"/>
        <c:axPos val="b"/>
        <c:tickLblPos val="none"/>
        <c:crossAx val="199334912"/>
        <c:crosses val="autoZero"/>
      </c:serAx>
      <c:spPr>
        <a:solidFill>
          <a:schemeClr val="accent3">
            <a:lumMod val="60000"/>
            <a:lumOff val="40000"/>
          </a:schemeClr>
        </a:solidFill>
      </c:spPr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view3D>
      <c:rotY val="30"/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отчет</c:v>
                </c:pt>
              </c:strCache>
            </c:strRef>
          </c:tx>
          <c:spPr>
            <a:gradFill>
              <a:gsLst>
                <a:gs pos="0">
                  <a:schemeClr val="accent4">
                    <a:lumMod val="50000"/>
                  </a:schemeClr>
                </a:gs>
                <a:gs pos="50000">
                  <a:srgbClr val="FF388C">
                    <a:tint val="44500"/>
                    <a:satMod val="160000"/>
                  </a:srgbClr>
                </a:gs>
                <a:gs pos="100000">
                  <a:srgbClr val="FF388C">
                    <a:tint val="23500"/>
                    <a:satMod val="160000"/>
                  </a:srgbClr>
                </a:gs>
              </a:gsLst>
              <a:lin ang="5400000" scaled="0"/>
            </a:gra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10</a:t>
                    </a:r>
                    <a:r>
                      <a:rPr lang="ru-RU" baseline="0" smtClean="0"/>
                      <a:t> </a:t>
                    </a:r>
                    <a:r>
                      <a:rPr lang="en-US" smtClean="0"/>
                      <a:t>417</a:t>
                    </a:r>
                    <a:endParaRPr lang="en-US"/>
                  </a:p>
                </c:rich>
              </c:tx>
              <c:showLegendKey val="1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442</a:t>
                    </a:r>
                    <a:r>
                      <a:rPr lang="ru-RU" smtClean="0"/>
                      <a:t>0</a:t>
                    </a:r>
                    <a:endParaRPr lang="en-US"/>
                  </a:p>
                </c:rich>
              </c:tx>
              <c:showLegendKey val="1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231</a:t>
                    </a:r>
                    <a:r>
                      <a:rPr lang="ru-RU" smtClean="0"/>
                      <a:t>0</a:t>
                    </a:r>
                    <a:endParaRPr lang="en-US"/>
                  </a:p>
                </c:rich>
              </c:tx>
              <c:showLegendKey val="1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7740</a:t>
                    </a:r>
                    <a:endParaRPr lang="en-US"/>
                  </a:p>
                </c:rich>
              </c:tx>
              <c:showLegendKey val="1"/>
              <c:showVal val="1"/>
            </c:dLbl>
            <c:showLegendKey val="1"/>
            <c:showVal val="1"/>
          </c:dLbls>
          <c:cat>
            <c:strRef>
              <c:f>Лист1!$A$2:$A$5</c:f>
              <c:strCache>
                <c:ptCount val="4"/>
                <c:pt idx="0">
                  <c:v>КРС</c:v>
                </c:pt>
                <c:pt idx="1">
                  <c:v>Коровы</c:v>
                </c:pt>
                <c:pt idx="2">
                  <c:v>Свиньи</c:v>
                </c:pt>
                <c:pt idx="3">
                  <c:v>овцы и козы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10414</c:v>
                </c:pt>
                <c:pt idx="1">
                  <c:v>4410</c:v>
                </c:pt>
                <c:pt idx="2">
                  <c:v>2230</c:v>
                </c:pt>
                <c:pt idx="3">
                  <c:v>8338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отчет</c:v>
                </c:pt>
              </c:strCache>
            </c:strRef>
          </c:tx>
          <c:dLbls>
            <c:dLbl>
              <c:idx val="0"/>
              <c:layout>
                <c:manualLayout>
                  <c:x val="-8.3097070410980231E-2"/>
                  <c:y val="-7.653761741357892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11334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3.3917171596318401E-3"/>
                  <c:y val="-4.3260392451153228E-2"/>
                </c:manualLayout>
              </c:layout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2146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>
                <c:manualLayout>
                  <c:x val="-8.1401211831163667E-2"/>
                  <c:y val="-6.9882172421093833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8338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КРС</c:v>
                </c:pt>
                <c:pt idx="1">
                  <c:v>Коровы</c:v>
                </c:pt>
                <c:pt idx="2">
                  <c:v>Свиньи</c:v>
                </c:pt>
                <c:pt idx="3">
                  <c:v>овцы и козы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9927</c:v>
                </c:pt>
                <c:pt idx="1">
                  <c:v>4317</c:v>
                </c:pt>
                <c:pt idx="2">
                  <c:v>1668</c:v>
                </c:pt>
                <c:pt idx="3">
                  <c:v>7779</c:v>
                </c:pt>
              </c:numCache>
            </c:numRef>
          </c:val>
        </c:ser>
        <c:shape val="box"/>
        <c:axId val="189034496"/>
        <c:axId val="188606336"/>
        <c:axId val="0"/>
      </c:bar3DChart>
      <c:valAx>
        <c:axId val="188606336"/>
        <c:scaling>
          <c:orientation val="minMax"/>
        </c:scaling>
        <c:axPos val="b"/>
        <c:majorGridlines/>
        <c:numFmt formatCode="General" sourceLinked="0"/>
        <c:tickLblPos val="none"/>
        <c:crossAx val="189034496"/>
        <c:crosses val="autoZero"/>
        <c:crossBetween val="between"/>
        <c:dispUnits>
          <c:builtInUnit val="thousands"/>
        </c:dispUnits>
      </c:valAx>
      <c:catAx>
        <c:axId val="189034496"/>
        <c:scaling>
          <c:orientation val="minMax"/>
        </c:scaling>
        <c:axPos val="l"/>
        <c:numFmt formatCode="General" sourceLinked="1"/>
        <c:tickLblPos val="nextTo"/>
        <c:crossAx val="188606336"/>
        <c:crossesAt val="0"/>
        <c:auto val="1"/>
        <c:lblAlgn val="ctr"/>
        <c:lblOffset val="100"/>
      </c:catAx>
      <c:spPr>
        <a:solidFill>
          <a:schemeClr val="accent3">
            <a:lumMod val="60000"/>
            <a:lumOff val="40000"/>
          </a:schemeClr>
        </a:solidFill>
      </c:spPr>
    </c:plotArea>
    <c:legend>
      <c:legendPos val="b"/>
      <c:layout/>
    </c:legend>
    <c:plotVisOnly val="1"/>
  </c:chart>
  <c:spPr>
    <a:scene3d>
      <a:camera prst="orthographicFront"/>
      <a:lightRig rig="threePt" dir="t"/>
    </a:scene3d>
    <a:sp3d>
      <a:bevelB prst="relaxedInset"/>
    </a:sp3d>
  </c:spPr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15.7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план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16.739999999999988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 факт</c:v>
                </c:pt>
              </c:strCache>
            </c:strRef>
          </c:tx>
          <c:dLbls>
            <c:dLbl>
              <c:idx val="0"/>
              <c:layout>
                <c:manualLayout>
                  <c:x val="4.938271604938279E-2"/>
                  <c:y val="7.2222222222222271E-2"/>
                </c:manualLayout>
              </c:layout>
              <c:showVal val="1"/>
            </c:dLbl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17.38</c:v>
                </c:pt>
              </c:numCache>
            </c:numRef>
          </c:val>
        </c:ser>
        <c:shape val="cone"/>
        <c:axId val="188488704"/>
        <c:axId val="188502784"/>
        <c:axId val="167946880"/>
      </c:bar3DChart>
      <c:catAx>
        <c:axId val="188488704"/>
        <c:scaling>
          <c:orientation val="minMax"/>
        </c:scaling>
        <c:axPos val="b"/>
        <c:numFmt formatCode="General" sourceLinked="1"/>
        <c:tickLblPos val="nextTo"/>
        <c:crossAx val="188502784"/>
        <c:crosses val="autoZero"/>
        <c:auto val="1"/>
        <c:lblAlgn val="ctr"/>
        <c:lblOffset val="100"/>
      </c:catAx>
      <c:valAx>
        <c:axId val="188502784"/>
        <c:scaling>
          <c:orientation val="minMax"/>
        </c:scaling>
        <c:axPos val="l"/>
        <c:majorGridlines/>
        <c:numFmt formatCode="General" sourceLinked="1"/>
        <c:tickLblPos val="nextTo"/>
        <c:crossAx val="188488704"/>
        <c:crosses val="autoZero"/>
        <c:crossBetween val="between"/>
      </c:valAx>
      <c:serAx>
        <c:axId val="167946880"/>
        <c:scaling>
          <c:orientation val="minMax"/>
        </c:scaling>
        <c:axPos val="b"/>
        <c:tickLblPos val="nextTo"/>
        <c:crossAx val="188502784"/>
        <c:crosses val="autoZero"/>
      </c:serAx>
      <c:spPr>
        <a:solidFill>
          <a:schemeClr val="accent3">
            <a:lumMod val="60000"/>
            <a:lumOff val="40000"/>
          </a:schemeClr>
        </a:solidFill>
      </c:spPr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C3E77-2962-4C55-ACC7-3F708C02F00A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7A6EF-DB18-4061-A719-8B9BD940005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83F25-C1A1-46AC-9209-1AE148BA2C0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6E98-9554-4785-BBDF-59329138C5D7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4821-9F64-4EE7-AFAA-EEEBB34498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6E98-9554-4785-BBDF-59329138C5D7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4821-9F64-4EE7-AFAA-EEEBB34498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6E98-9554-4785-BBDF-59329138C5D7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4821-9F64-4EE7-AFAA-EEEBB34498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6E98-9554-4785-BBDF-59329138C5D7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4821-9F64-4EE7-AFAA-EEEBB34498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6E98-9554-4785-BBDF-59329138C5D7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4821-9F64-4EE7-AFAA-EEEBB34498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6E98-9554-4785-BBDF-59329138C5D7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4821-9F64-4EE7-AFAA-EEEBB34498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6E98-9554-4785-BBDF-59329138C5D7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4821-9F64-4EE7-AFAA-EEEBB34498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6E98-9554-4785-BBDF-59329138C5D7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4821-9F64-4EE7-AFAA-EEEBB34498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6E98-9554-4785-BBDF-59329138C5D7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4821-9F64-4EE7-AFAA-EEEBB34498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6E98-9554-4785-BBDF-59329138C5D7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4821-9F64-4EE7-AFAA-EEEBB34498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6E98-9554-4785-BBDF-59329138C5D7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4821-9F64-4EE7-AFAA-EEEBB34498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96E98-9554-4785-BBDF-59329138C5D7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84821-9F64-4EE7-AFAA-EEEBB34498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_____Microsoft_Office_Excel1.xls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0"/>
            <a:ext cx="3008313" cy="5636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Демографическая       ситуация  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259632" y="5085184"/>
            <a:ext cx="7355160" cy="60251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Естественная  убыль населения в 2016 году -7 человек.</a:t>
            </a:r>
            <a:endParaRPr lang="ru-RU" sz="2000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331640" y="332656"/>
          <a:ext cx="7632848" cy="598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09273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Объем произведенной продукции сельского хозяйства на душу населения, тыс. руб.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98971"/>
            <a:ext cx="8676456" cy="3359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Documents and Settings\Admin\Рабочий стол\молочная ферма\молочная ферма\P17200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4176464" cy="28417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Инвестиционный проект</a:t>
            </a:r>
            <a:endParaRPr lang="ru-RU" dirty="0"/>
          </a:p>
        </p:txBody>
      </p:sp>
      <p:pic>
        <p:nvPicPr>
          <p:cNvPr id="1026" name="Picture 2" descr="C:\Documents and Settings\Admin\Рабочий стол\молочная ферма\молочная ферма\P172006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268760"/>
            <a:ext cx="4474840" cy="2983227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51520" y="5657669"/>
            <a:ext cx="84969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КФХ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Абаджян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Г.А.- грант 10,0 млн.руб. на развитие «Семейной животноводческой фермы»   проект   «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Строительствр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молочно-товарной фермы на 100 голов КРС»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Инвестиционный проект</a:t>
            </a:r>
            <a:endParaRPr lang="ru-RU" dirty="0"/>
          </a:p>
        </p:txBody>
      </p:sp>
      <p:pic>
        <p:nvPicPr>
          <p:cNvPr id="4" name="Содержимое 3" descr="20170413_1644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72816"/>
            <a:ext cx="4032448" cy="3024336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700808"/>
            <a:ext cx="409575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51520" y="5013176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</a:rPr>
              <a:t>СПЗССК «</a:t>
            </a:r>
            <a:r>
              <a:rPr lang="ru-RU" b="1" dirty="0" err="1" smtClean="0">
                <a:latin typeface="Arial" pitchFamily="34" charset="0"/>
                <a:ea typeface="Times New Roman" pitchFamily="18" charset="0"/>
              </a:rPr>
              <a:t>Хорос</a:t>
            </a:r>
            <a:r>
              <a:rPr lang="ru-RU" b="1" dirty="0" smtClean="0">
                <a:latin typeface="Arial" pitchFamily="34" charset="0"/>
                <a:ea typeface="Times New Roman" pitchFamily="18" charset="0"/>
              </a:rPr>
              <a:t>» грант 1,0 млн. руб. на проект «Перерабатывающее производство </a:t>
            </a:r>
            <a:r>
              <a:rPr lang="ru-RU" b="1" dirty="0" err="1" smtClean="0">
                <a:latin typeface="Arial" pitchFamily="34" charset="0"/>
                <a:ea typeface="Times New Roman" pitchFamily="18" charset="0"/>
              </a:rPr>
              <a:t>мясо-молочной</a:t>
            </a:r>
            <a:r>
              <a:rPr lang="ru-RU" b="1" dirty="0" smtClean="0">
                <a:latin typeface="Arial" pitchFamily="34" charset="0"/>
                <a:ea typeface="Times New Roman" pitchFamily="18" charset="0"/>
              </a:rPr>
              <a:t> продукции»</a:t>
            </a:r>
            <a:endParaRPr lang="ru-RU" b="1" dirty="0" smtClean="0">
              <a:latin typeface="Arial" pitchFamily="34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Аюшиев Ч\Рабочий стол\Рисунок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108964"/>
            <a:ext cx="7848872" cy="274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Инвестиции в основной капитал за счёт всех источников финансирования, млн. руб.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412776"/>
          <a:ext cx="7848872" cy="345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596792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 smtClean="0"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Показатели розничной торговли, общественного питания и платных услуг , млн.руб.</a:t>
            </a:r>
            <a:endParaRPr lang="ru-RU" sz="2800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323528" y="1916832"/>
          <a:ext cx="720080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251520" y="2396426"/>
            <a:ext cx="85689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937370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Рост  </a:t>
            </a:r>
            <a:r>
              <a:rPr lang="ru-RU" sz="2200" dirty="0" smtClean="0"/>
              <a:t>средней заработной платы  к уровню  2015 года  на 102,3 %,  к уровню 2014 года на  106,4 %</a:t>
            </a:r>
            <a:br>
              <a:rPr lang="ru-RU" sz="2200" dirty="0" smtClean="0"/>
            </a:br>
            <a:r>
              <a:rPr lang="ru-RU" sz="2200" dirty="0" smtClean="0"/>
              <a:t> Экономически  активное население составляет к уровню 2014 года  95,9 % , к уровню 2015 года  99,2 %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/>
            <a:r>
              <a:rPr lang="ru-RU" b="1" dirty="0" smtClean="0">
                <a:ea typeface="Times New Roman" pitchFamily="18" charset="0"/>
                <a:cs typeface="Arial" pitchFamily="34" charset="0"/>
              </a:rPr>
              <a:t>По территории Карымского района проходят федеральные автомобильные дороги: М-58 «Амур» Чита-Хабаровск, А-166 Чита-Забайкальск до границы с </a:t>
            </a:r>
            <a:r>
              <a:rPr lang="ru-RU" b="1" dirty="0" smtClean="0">
                <a:ea typeface="Times New Roman" pitchFamily="18" charset="0"/>
                <a:cs typeface="Arial" pitchFamily="34" charset="0"/>
              </a:rPr>
              <a:t>Китаем</a:t>
            </a:r>
            <a:endParaRPr lang="ru-RU" b="1" dirty="0"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" name="Рисунок 2" descr="дор3.jpg"/>
          <p:cNvPicPr>
            <a:picLocks noChangeAspect="1"/>
          </p:cNvPicPr>
          <p:nvPr/>
        </p:nvPicPr>
        <p:blipFill>
          <a:blip r:embed="rId2" cstate="print"/>
          <a:srcRect b="8363"/>
          <a:stretch>
            <a:fillRect/>
          </a:stretch>
        </p:blipFill>
        <p:spPr>
          <a:xfrm>
            <a:off x="179512" y="1124744"/>
            <a:ext cx="8712968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25400" cap="sq">
            <a:solidFill>
              <a:schemeClr val="tx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4774420"/>
          <a:ext cx="8568952" cy="1524636"/>
        </p:xfrm>
        <a:graphic>
          <a:graphicData uri="http://schemas.openxmlformats.org/drawingml/2006/table">
            <a:tbl>
              <a:tblPr/>
              <a:tblGrid>
                <a:gridCol w="4284475"/>
                <a:gridCol w="4284477"/>
              </a:tblGrid>
              <a:tr h="3754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ФКУ 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Упрдор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«Забайкалье»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ГКУ «Служба единого заказчика»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3754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393 830,49  тыс. руб..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38 972,2  тыс. руб.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7509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 и содержание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федеральных  автодорог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 и ремонт территориальных автодорог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7030A0"/>
                </a:solidFill>
              </a:rPr>
              <a:t>Перечень основных показателей социально-экономического развития МР «Карымский район»</a:t>
            </a:r>
            <a:endParaRPr lang="ru-RU" sz="2400" dirty="0">
              <a:solidFill>
                <a:srgbClr val="7030A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88" y="908050"/>
          <a:ext cx="8572563" cy="5796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  <a:gridCol w="2714644"/>
                <a:gridCol w="1428760"/>
                <a:gridCol w="714380"/>
                <a:gridCol w="714380"/>
                <a:gridCol w="642942"/>
                <a:gridCol w="642942"/>
                <a:gridCol w="642942"/>
                <a:gridCol w="642945"/>
              </a:tblGrid>
              <a:tr h="500922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№ 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Единица измерения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Индикаторы социально-экономического развития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9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2011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2012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2013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2014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2015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2016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40267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Численность населения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Тыс. человек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35,5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5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36,75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5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36,47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36,15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35,8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35,8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70718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Индекс промышленного производства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106,8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5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103,1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5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91,3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103,6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103,5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104,3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91344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Объем произведенной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продукции промышленного производства на душу населения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Тыс.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16,4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5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23,8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25,3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26,9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40,3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38,3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50092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4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Индекс продукции сельского хозяйства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%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102,7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5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106,3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5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96,4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95,4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102,0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102,1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70718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5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Объем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произведенной продукции сельского хозяйства на душу населения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Тыс.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11,7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5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12,3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5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14,3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14,0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15,7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17,3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50092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6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Доля собственных доходов бюджета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%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29,4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5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34,9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5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25,7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26,05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28,0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28,0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91344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7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Темп роста объема инвестиций в основной капитал за счет всех источников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финансирования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В сопостав. ценах в %к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предыдущему году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243,58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5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57,43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5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43,3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195,9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110,3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175,5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FDB6B-6363-40ED-A466-B701C51DF47E}" type="slidenum">
              <a:rPr lang="ru-RU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313" y="142875"/>
          <a:ext cx="8678167" cy="6337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  <a:gridCol w="2643207"/>
                <a:gridCol w="1428728"/>
                <a:gridCol w="714411"/>
                <a:gridCol w="714380"/>
                <a:gridCol w="642942"/>
                <a:gridCol w="775103"/>
                <a:gridCol w="648300"/>
                <a:gridCol w="682468"/>
              </a:tblGrid>
              <a:tr h="506828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№ 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Единица измерения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Индикаторы социально-экономического развития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8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2011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2012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2013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2014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2015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2016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92421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8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Объем инвестиций в основной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капитал за счет всех источников финансирования на душу населения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Тыс.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68,47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20,9</a:t>
                      </a: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9,6</a:t>
                      </a: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19,7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38,1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44,7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96009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9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Темп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роста объема работ, выполненных по виду деятельности «строительство»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В сопостав. ценах в % к</a:t>
                      </a:r>
                      <a:r>
                        <a:rPr kumimoji="0" lang="ru-RU" sz="14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предыдущему году</a:t>
                      </a: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178,78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56,39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42,7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FFFF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51,0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115,7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176,1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50682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10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Численность занятых в экономике (в среднем за год)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Тыс. человек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9,65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9,65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9,6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9,47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9,15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9,13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71552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11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Доля занятых в малом бизнесе от занятых в экономике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%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14,6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14,6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14,75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12,1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11,2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11,2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92421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12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Число субъектов малого предпринимательства в расчете на 10000 человек населения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Ед.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111,9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119,9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105,0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113,0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111,4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111,4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71552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13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Общая площадь  жилых помещений,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приходящихся в среднем на 1 жителя, всего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Кв. м.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20,1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20,4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20,58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20,72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20,89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20,9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5058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14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В том числе введенная в действие за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Кв. м.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0,12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0,02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0,05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0,14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0,08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0,12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956550" y="6381750"/>
            <a:ext cx="762000" cy="365125"/>
          </a:xfrm>
        </p:spPr>
        <p:txBody>
          <a:bodyPr/>
          <a:lstStyle/>
          <a:p>
            <a:pPr>
              <a:defRPr/>
            </a:pPr>
            <a:fld id="{CDBBE6C8-0667-46C7-ABD6-9A37B2E66F76}" type="slidenum">
              <a:rPr lang="ru-RU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75" y="142875"/>
          <a:ext cx="8786872" cy="4255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677"/>
                <a:gridCol w="2317967"/>
                <a:gridCol w="1285884"/>
                <a:gridCol w="857256"/>
                <a:gridCol w="785818"/>
                <a:gridCol w="785818"/>
                <a:gridCol w="785818"/>
                <a:gridCol w="785818"/>
                <a:gridCol w="785816"/>
              </a:tblGrid>
              <a:tr h="506828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№ 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Единица измерения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Индикаторы социально-экономического развития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8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2011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2012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2013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2014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2015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2016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72665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15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Среднемесячная заработная плата одного работника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Рублей 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22163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26732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29629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30113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32874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34002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46210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16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Оборот розничной торговли на душу населения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Рублей 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36663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39422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41984,9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42219,7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44999,5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48223,6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46210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17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Объем платных услуг на душу населения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Рублей 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15940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17783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13935,5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20456,9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22966,5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24576,4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46210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18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Объём  общественного питания на душу населения 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1292,9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1311,2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1352,7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1336,1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2042,5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2190,8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71552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19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Уровень официально зарегистрированной безработицы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%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3,3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1,2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1,2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1,4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1,4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00ABE-B138-43C3-931C-6955A7A9203B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36944" name="Прямоугольник 6"/>
          <p:cNvSpPr>
            <a:spLocks noChangeArrowheads="1"/>
          </p:cNvSpPr>
          <p:nvPr/>
        </p:nvSpPr>
        <p:spPr bwMode="auto">
          <a:xfrm>
            <a:off x="395288" y="5084763"/>
            <a:ext cx="85693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Источник данных: </a:t>
            </a:r>
          </a:p>
          <a:p>
            <a:r>
              <a:rPr lang="ru-RU"/>
              <a:t>- годовой план социально- экономического развития муниципального района «Карымский район» на 2015-2016 года;</a:t>
            </a:r>
          </a:p>
          <a:p>
            <a:r>
              <a:rPr lang="ru-RU"/>
              <a:t>- статистические данные;</a:t>
            </a:r>
          </a:p>
          <a:p>
            <a:r>
              <a:rPr lang="ru-RU"/>
              <a:t>- справка об основных показателях социально- экономического развития для обоснования бюджета на 2016 год и плановый период 2017-2019 годов.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16"/>
          <p:cNvGraphicFramePr>
            <a:graphicFrameLocks/>
          </p:cNvGraphicFramePr>
          <p:nvPr/>
        </p:nvGraphicFramePr>
        <p:xfrm>
          <a:off x="519113" y="2759075"/>
          <a:ext cx="6613525" cy="389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715436" cy="85727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7030A0"/>
                </a:solidFill>
              </a:rPr>
              <a:t>Трудовые ресурсы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357313"/>
            <a:ext cx="8786813" cy="2143125"/>
          </a:xfrm>
        </p:spPr>
        <p:txBody>
          <a:bodyPr>
            <a:normAutofit fontScale="92500"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dirty="0" smtClean="0"/>
              <a:t> </a:t>
            </a:r>
            <a:r>
              <a:rPr lang="ru-RU" sz="1600" b="1" dirty="0" smtClean="0">
                <a:latin typeface="+mj-lt"/>
              </a:rPr>
              <a:t>Численность постоянного населения района (на начало 2016 года) – 35887 чел, из них: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b="1" dirty="0" smtClean="0">
                <a:latin typeface="+mj-lt"/>
              </a:rPr>
              <a:t>Численность трудовых ресурсов, всего- 21114 человек, в том числе: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b="1" dirty="0" smtClean="0">
                <a:latin typeface="+mj-lt"/>
              </a:rPr>
              <a:t>трудоспособное население в трудоспособном возрасте- 19533 человек.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b="1" dirty="0" smtClean="0">
                <a:latin typeface="+mj-lt"/>
              </a:rPr>
              <a:t>Лица, старше трудоспособного возраста- 1581 человек;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b="1" dirty="0" smtClean="0">
                <a:latin typeface="+mj-lt"/>
              </a:rPr>
              <a:t>Среднегодовая численность , занятых в экономике- 9153 человек.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600" b="1" dirty="0" smtClean="0">
              <a:latin typeface="+mj-lt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b="1" dirty="0" smtClean="0">
                <a:latin typeface="+mj-lt"/>
              </a:rPr>
              <a:t>Мужчины- 16915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b="1" dirty="0" smtClean="0">
                <a:latin typeface="+mj-lt"/>
              </a:rPr>
              <a:t>Женщины- 18972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600" b="1" dirty="0" smtClean="0">
              <a:latin typeface="+mj-lt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600" b="1" dirty="0" smtClean="0">
              <a:latin typeface="+mj-lt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600" b="1" dirty="0" smtClean="0">
              <a:latin typeface="+mj-lt"/>
            </a:endParaRP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600" b="1" dirty="0" smtClean="0">
              <a:solidFill>
                <a:schemeClr val="bg1"/>
              </a:solidFill>
              <a:latin typeface="+mj-lt"/>
            </a:endParaRP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D9D6C-C018-469A-A1B7-CE510E488569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7786742" cy="3385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ru-RU" sz="1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Трудовые ресурсы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285728"/>
            <a:ext cx="8572528" cy="1588"/>
          </a:xfrm>
          <a:prstGeom prst="line">
            <a:avLst/>
          </a:prstGeom>
          <a:ln w="50800">
            <a:solidFill>
              <a:schemeClr val="tx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одержимое 2"/>
          <p:cNvSpPr txBox="1">
            <a:spLocks/>
          </p:cNvSpPr>
          <p:nvPr/>
        </p:nvSpPr>
        <p:spPr bwMode="auto">
          <a:xfrm>
            <a:off x="357188" y="3644900"/>
            <a:ext cx="878681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ru-RU" sz="1600" b="1" dirty="0">
                <a:latin typeface="+mj-lt"/>
              </a:rPr>
              <a:t>Среднесписочная численность работников организаций (всего): 9153 чел.  </a:t>
            </a:r>
          </a:p>
          <a:p>
            <a:pPr marL="548640" indent="-41148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ru-RU" sz="1600" b="1" dirty="0">
              <a:solidFill>
                <a:schemeClr val="bg1"/>
              </a:solidFill>
              <a:latin typeface="+mj-lt"/>
            </a:endParaRPr>
          </a:p>
          <a:p>
            <a:pPr marL="548640" indent="-41148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027" name="Object 10"/>
          <p:cNvGraphicFramePr>
            <a:graphicFrameLocks/>
          </p:cNvGraphicFramePr>
          <p:nvPr/>
        </p:nvGraphicFramePr>
        <p:xfrm>
          <a:off x="642938" y="4429125"/>
          <a:ext cx="4643437" cy="2278063"/>
        </p:xfrm>
        <a:graphic>
          <a:graphicData uri="http://schemas.openxmlformats.org/presentationml/2006/ole">
            <p:oleObj spid="_x0000_s1027" name="Диаграмма" r:id="rId4" imgW="4645555" imgH="2274005" progId="Excel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642918"/>
            <a:ext cx="7086600" cy="43818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7030A0"/>
                </a:solidFill>
              </a:rPr>
              <a:t>Рынок труда</a:t>
            </a:r>
            <a:endParaRPr lang="ru-RU" sz="3200" dirty="0">
              <a:solidFill>
                <a:srgbClr val="7030A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63" y="1285875"/>
          <a:ext cx="8143902" cy="1826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7626"/>
                <a:gridCol w="1576276"/>
              </a:tblGrid>
              <a:tr h="34292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Показатели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На 01.07.2016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г.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Уровень зарегистрированной безработицы, %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1,4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Признано безработными  гражданами,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человек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276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Число заявленных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вакансий, единиц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527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Трудоустроено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из числа заявленных вакансий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203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24599" name="Picture 2" descr="C:\Documents and Settings\Аюшиев Ч\Рабочий стол\img227690_3-12_V_TSentre_zanyatosti_naseleniya_umenshilos_kolichestvo_bezrabotnyi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4143375"/>
            <a:ext cx="5500688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184AA-C8D0-4668-8693-DBBF6E9BAF35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7786742" cy="3385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ru-RU" sz="1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Трудовые ресурсы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285728"/>
            <a:ext cx="8572528" cy="1588"/>
          </a:xfrm>
          <a:prstGeom prst="line">
            <a:avLst/>
          </a:prstGeom>
          <a:ln w="50800">
            <a:solidFill>
              <a:schemeClr val="tx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ОБЪЕМ ОТГРУЖЕННЫХ ТОВАРОВ СОБСТВЕННОГО ПРОИЗВОДСТВА, ВЫПОЛНЕНО РАБОТ И УСЛУГ (млн.руб.)</a:t>
            </a:r>
            <a:endParaRPr lang="ru-RU" sz="24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" y="0"/>
            <a:ext cx="8964487" cy="908720"/>
          </a:xfrm>
        </p:spPr>
        <p:txBody>
          <a:bodyPr lIns="65306" tIns="32653" rIns="65306" bIns="32653">
            <a:normAutofit/>
          </a:bodyPr>
          <a:lstStyle/>
          <a:p>
            <a:pPr algn="ctr"/>
            <a:r>
              <a:rPr lang="ru-RU" sz="2700" dirty="0" smtClean="0"/>
              <a:t>Промышленное производство</a:t>
            </a:r>
            <a:endParaRPr lang="ru-RU" sz="27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 rot="10800000" flipV="1">
            <a:off x="5868144" y="5589240"/>
            <a:ext cx="1512168" cy="360040"/>
          </a:xfrm>
        </p:spPr>
        <p:txBody>
          <a:bodyPr lIns="65306" tIns="32653" rIns="65306" bIns="32653">
            <a:normAutofit lnSpcReduction="10000"/>
          </a:bodyPr>
          <a:lstStyle/>
          <a:p>
            <a:pPr algn="ctr"/>
            <a:r>
              <a:rPr lang="ru-RU" sz="2000" b="1" dirty="0" smtClean="0"/>
              <a:t>Млн. руб.</a:t>
            </a:r>
            <a:endParaRPr lang="ru-RU" sz="2000" b="1" dirty="0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half" idx="1"/>
          </p:nvPr>
        </p:nvGraphicFramePr>
        <p:xfrm>
          <a:off x="323528" y="404664"/>
          <a:ext cx="8424936" cy="598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9697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Объем произведенной продукции промышленного производства на душу населения, тыс. руб.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Производство хлебобулочных и кондитерских изделий, </a:t>
            </a:r>
            <a:r>
              <a:rPr lang="ru-RU" sz="3200" dirty="0" err="1" smtClean="0"/>
              <a:t>тн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Обрабатывающее производство, млн.руб.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628800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Сельское хозяйство, гол.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39552" y="1196752"/>
          <a:ext cx="748883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83568" y="5013176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Доля поголовья скота сельскохозяйственных организаций</a:t>
            </a:r>
            <a:br>
              <a:rPr lang="ru-RU" b="1" dirty="0" smtClean="0"/>
            </a:br>
            <a:r>
              <a:rPr lang="ru-RU" b="1" dirty="0" smtClean="0"/>
              <a:t>в поголовье скота хозяйств всех категорий</a:t>
            </a:r>
            <a:br>
              <a:rPr lang="ru-RU" b="1" dirty="0" smtClean="0"/>
            </a:br>
            <a:r>
              <a:rPr lang="ru-RU" b="1" dirty="0" smtClean="0"/>
              <a:t>на конец декабря 2016 года 11,2 %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41</TotalTime>
  <Words>801</Words>
  <Application>Microsoft Office PowerPoint</Application>
  <PresentationFormat>Экран (4:3)</PresentationFormat>
  <Paragraphs>295</Paragraphs>
  <Slides>19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Диаграмма Microsoft Office Excel</vt:lpstr>
      <vt:lpstr>Демографическая       ситуация    </vt:lpstr>
      <vt:lpstr>Трудовые ресурсы</vt:lpstr>
      <vt:lpstr>Рынок труда</vt:lpstr>
      <vt:lpstr>ОБЪЕМ ОТГРУЖЕННЫХ ТОВАРОВ СОБСТВЕННОГО ПРОИЗВОДСТВА, ВЫПОЛНЕНО РАБОТ И УСЛУГ (млн.руб.)</vt:lpstr>
      <vt:lpstr>Промышленное производство</vt:lpstr>
      <vt:lpstr>Объем произведенной продукции промышленного производства на душу населения, тыс. руб.</vt:lpstr>
      <vt:lpstr>Производство хлебобулочных и кондитерских изделий, тн.</vt:lpstr>
      <vt:lpstr>Обрабатывающее производство, млн.руб.</vt:lpstr>
      <vt:lpstr>Сельское хозяйство, гол.</vt:lpstr>
      <vt:lpstr>Объем произведенной продукции сельского хозяйства на душу населения, тыс. руб.</vt:lpstr>
      <vt:lpstr>Инвестиционный проект</vt:lpstr>
      <vt:lpstr>Инвестиционный проект</vt:lpstr>
      <vt:lpstr>Инвестиции в основной капитал за счёт всех источников финансирования, млн. руб.</vt:lpstr>
      <vt:lpstr> Показатели розничной торговли, общественного питания и платных услуг , млн.руб.</vt:lpstr>
      <vt:lpstr>   Рост  средней заработной платы  к уровню  2015 года  на 102,3 %,  к уровню 2014 года на  106,4 %  Экономически  активное население составляет к уровню 2014 года  95,9 % , к уровню 2015 года  99,2 %  </vt:lpstr>
      <vt:lpstr>Слайд 16</vt:lpstr>
      <vt:lpstr>Перечень основных показателей социально-экономического развития МР «Карымский район»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Демографическая       ситуация    </dc:title>
  <dc:creator>Пользователь Windows</dc:creator>
  <cp:lastModifiedBy>Пользователь Windows</cp:lastModifiedBy>
  <cp:revision>5</cp:revision>
  <dcterms:created xsi:type="dcterms:W3CDTF">2017-05-23T06:34:12Z</dcterms:created>
  <dcterms:modified xsi:type="dcterms:W3CDTF">2017-05-24T07:32:32Z</dcterms:modified>
</cp:coreProperties>
</file>