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02616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23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410" y="-102"/>
      </p:cViewPr>
      <p:guideLst>
        <p:guide orient="horz" pos="2160"/>
        <p:guide pos="323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9622" y="2130429"/>
            <a:ext cx="8722361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39241" y="3886200"/>
            <a:ext cx="718312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8B87A-59D8-4D4E-81C2-65F1304C039B}" type="datetimeFigureOut">
              <a:rPr lang="ru-RU" smtClean="0"/>
              <a:pPr/>
              <a:t>01.06.2017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5F969-0D01-44F0-8144-8F8539DC8E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8B87A-59D8-4D4E-81C2-65F1304C039B}" type="datetimeFigureOut">
              <a:rPr lang="ru-RU" smtClean="0"/>
              <a:pPr/>
              <a:t>01.06.2017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5F969-0D01-44F0-8144-8F8539DC8E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661" y="274639"/>
            <a:ext cx="2308859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13081" y="274639"/>
            <a:ext cx="675555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8B87A-59D8-4D4E-81C2-65F1304C039B}" type="datetimeFigureOut">
              <a:rPr lang="ru-RU" smtClean="0"/>
              <a:pPr/>
              <a:t>01.06.2017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5F969-0D01-44F0-8144-8F8539DC8E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8B87A-59D8-4D4E-81C2-65F1304C039B}" type="datetimeFigureOut">
              <a:rPr lang="ru-RU" smtClean="0"/>
              <a:pPr/>
              <a:t>01.06.2017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5F969-0D01-44F0-8144-8F8539DC8E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597" y="4406904"/>
            <a:ext cx="872236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0597" y="2906713"/>
            <a:ext cx="872236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8B87A-59D8-4D4E-81C2-65F1304C039B}" type="datetimeFigureOut">
              <a:rPr lang="ru-RU" smtClean="0"/>
              <a:pPr/>
              <a:t>01.06.2017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5F969-0D01-44F0-8144-8F8539DC8E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3082" y="1600204"/>
            <a:ext cx="453220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16313" y="1600204"/>
            <a:ext cx="453220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8B87A-59D8-4D4E-81C2-65F1304C039B}" type="datetimeFigureOut">
              <a:rPr lang="ru-RU" smtClean="0"/>
              <a:pPr/>
              <a:t>01.06.2017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5F969-0D01-44F0-8144-8F8539DC8E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3081" y="1535113"/>
            <a:ext cx="45339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3081" y="2174875"/>
            <a:ext cx="45339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12753" y="1535113"/>
            <a:ext cx="453576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212753" y="2174875"/>
            <a:ext cx="453576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8B87A-59D8-4D4E-81C2-65F1304C039B}" type="datetimeFigureOut">
              <a:rPr lang="ru-RU" smtClean="0"/>
              <a:pPr/>
              <a:t>01.06.2017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5F969-0D01-44F0-8144-8F8539DC8E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8B87A-59D8-4D4E-81C2-65F1304C039B}" type="datetimeFigureOut">
              <a:rPr lang="ru-RU" smtClean="0"/>
              <a:pPr/>
              <a:t>01.06.2017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5F969-0D01-44F0-8144-8F8539DC8E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8B87A-59D8-4D4E-81C2-65F1304C039B}" type="datetimeFigureOut">
              <a:rPr lang="ru-RU" smtClean="0"/>
              <a:pPr/>
              <a:t>01.06.2017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5F969-0D01-44F0-8144-8F8539DC8E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3081" y="273050"/>
            <a:ext cx="337599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12001" y="273052"/>
            <a:ext cx="57365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3081" y="1435102"/>
            <a:ext cx="337599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8B87A-59D8-4D4E-81C2-65F1304C039B}" type="datetimeFigureOut">
              <a:rPr lang="ru-RU" smtClean="0"/>
              <a:pPr/>
              <a:t>01.06.2017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5F969-0D01-44F0-8144-8F8539DC8E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1346" y="4800600"/>
            <a:ext cx="615696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11346" y="612775"/>
            <a:ext cx="615696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11346" y="5367338"/>
            <a:ext cx="615696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8B87A-59D8-4D4E-81C2-65F1304C039B}" type="datetimeFigureOut">
              <a:rPr lang="ru-RU" smtClean="0"/>
              <a:pPr/>
              <a:t>01.06.2017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5F969-0D01-44F0-8144-8F8539DC8E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3082" y="274638"/>
            <a:ext cx="923544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3082" y="1600204"/>
            <a:ext cx="923544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13081" y="6356354"/>
            <a:ext cx="23943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8B87A-59D8-4D4E-81C2-65F1304C039B}" type="datetimeFigureOut">
              <a:rPr lang="ru-RU" smtClean="0"/>
              <a:pPr/>
              <a:t>01.06.2017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06048" y="6356354"/>
            <a:ext cx="32495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354148" y="6356354"/>
            <a:ext cx="23943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5F969-0D01-44F0-8144-8F8539DC8E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"/>
            <a:ext cx="3110576" cy="31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" y="345732"/>
            <a:ext cx="32323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   Единый портал государственных и муниципальных услуг – федеральная государственная, информационная система, обеспечивающая предоставление в электронной форме государственных и муниципальных услуг.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769" y="1814845"/>
            <a:ext cx="525513" cy="457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84854" y="1268760"/>
            <a:ext cx="2181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 ПРИЧИН ПОЛЬЗОВАТЬСЯ ПОРТАЛОМ ГОСУСЛУГ</a:t>
            </a:r>
            <a:endParaRPr lang="ru-RU" sz="10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20875" y="2831486"/>
            <a:ext cx="524688" cy="46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03648" y="3861047"/>
            <a:ext cx="514785" cy="43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04585" y="4769456"/>
            <a:ext cx="524688" cy="446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09005" y="5604526"/>
            <a:ext cx="524688" cy="43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Скругленный прямоугольник 24"/>
          <p:cNvSpPr/>
          <p:nvPr/>
        </p:nvSpPr>
        <p:spPr>
          <a:xfrm>
            <a:off x="0" y="1268760"/>
            <a:ext cx="3232358" cy="5112568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3942103" y="61583"/>
            <a:ext cx="23434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САМЫЕ ПОПУЛЯРНЫЕ ЭЛЕКТРОННЫЕ УСЛУГИ</a:t>
            </a:r>
            <a:endParaRPr lang="ru-RU" sz="10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97807" y="480721"/>
            <a:ext cx="404045" cy="3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97807" y="839021"/>
            <a:ext cx="404045" cy="378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09116" y="1211367"/>
            <a:ext cx="404045" cy="406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00403" y="1608281"/>
            <a:ext cx="414403" cy="36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809116" y="1975766"/>
            <a:ext cx="404045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794720" y="2360879"/>
            <a:ext cx="404045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Прямоугольник 34"/>
          <p:cNvSpPr/>
          <p:nvPr/>
        </p:nvSpPr>
        <p:spPr>
          <a:xfrm>
            <a:off x="4224059" y="482646"/>
            <a:ext cx="236311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    Регистрация автотранспортных средств</a:t>
            </a: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   Получение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и замена водительского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удостоверения</a:t>
            </a: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   Информация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о наличии административных правонарушений в области дорожного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движения</a:t>
            </a: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   Выдача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, замена паспорта гражданина Российской Федерации</a:t>
            </a:r>
            <a:endParaRPr lang="ru-RU" sz="1000" dirty="0"/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    Получение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загранпаспорта</a:t>
            </a:r>
            <a:endParaRPr lang="ru-RU" sz="1000" dirty="0"/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   Получение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информации об отсутствии (наличии) судимости</a:t>
            </a:r>
            <a:endParaRPr lang="ru-RU" sz="1000" dirty="0"/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   Проведение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добровольной дактилоскопической регистрации</a:t>
            </a:r>
          </a:p>
          <a:p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2" name="Picture 1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794011" y="2720918"/>
            <a:ext cx="404045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Скругленный прямоугольник 42"/>
          <p:cNvSpPr/>
          <p:nvPr/>
        </p:nvSpPr>
        <p:spPr>
          <a:xfrm>
            <a:off x="3457250" y="61583"/>
            <a:ext cx="3232358" cy="3140968"/>
          </a:xfrm>
          <a:prstGeom prst="round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33962" y="2720918"/>
            <a:ext cx="3433811" cy="4149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TextBox 46"/>
          <p:cNvSpPr txBox="1"/>
          <p:nvPr/>
        </p:nvSpPr>
        <p:spPr>
          <a:xfrm>
            <a:off x="7878305" y="3498416"/>
            <a:ext cx="1616179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itchFamily="18" charset="0"/>
              </a:rPr>
              <a:t>ПРОСТАЯ РЕГИСТРАЦИЯ</a:t>
            </a:r>
          </a:p>
          <a:p>
            <a:pPr algn="ctr"/>
            <a:endParaRPr lang="ru-RU" sz="1000" b="1" dirty="0" smtClean="0"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К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ПОПУЛЯРНЫМ</a:t>
            </a:r>
          </a:p>
          <a:p>
            <a:pPr algn="ctr"/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УСЛУГАМ</a:t>
            </a:r>
          </a:p>
          <a:p>
            <a:pPr algn="ctr"/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БЫСТРЫЕ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УВЕДОМЛЕНИЯ</a:t>
            </a:r>
          </a:p>
          <a:p>
            <a:pPr algn="ctr"/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БЕЗОПАСНАЯ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ОПЛАТА</a:t>
            </a:r>
          </a:p>
          <a:p>
            <a:pPr algn="ctr"/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«ГОСПОЧТА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ОПЕРАТИВНАЯ </a:t>
            </a:r>
          </a:p>
          <a:p>
            <a:pPr algn="ctr"/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СЛУЖБА </a:t>
            </a:r>
          </a:p>
          <a:p>
            <a:pPr algn="ctr"/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ПОДДЕРЖКИ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b="1" dirty="0"/>
          </a:p>
          <a:p>
            <a:pPr algn="ctr"/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809849" y="1217063"/>
            <a:ext cx="164504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TextBox 53"/>
          <p:cNvSpPr txBox="1"/>
          <p:nvPr/>
        </p:nvSpPr>
        <p:spPr>
          <a:xfrm>
            <a:off x="7635880" y="116632"/>
            <a:ext cx="18586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ГОСУСЛУГИ В ВАШЕМ ТЕЛЕФОНЕ!</a:t>
            </a:r>
            <a:endParaRPr lang="ru-RU" sz="10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373535" y="512913"/>
            <a:ext cx="2625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    Установите мобильное приложение и пользуйтесь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госуслугами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в любое время. Доступно для  скачивания на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Google Play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App Store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Windows Store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01603" y="3615900"/>
            <a:ext cx="318578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Информационный Центр УМВД России по Забайкальскому краю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Чита, ул. Полины Осипенко, д. 23</a:t>
            </a:r>
          </a:p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вт. 9.00-12.00, 15.00-19.00, ср. 9.00-12.00, 16.00-18.00</a:t>
            </a:r>
          </a:p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чт. 9.00-12.00, 16.00-18.00, пт. 10.00-14.00, сб. 10.00-13.00</a:t>
            </a:r>
          </a:p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Отделение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технического надзора и регистрации автотранспортных средств ГИБДД УМВД России по Забайкальскому краю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г. Чита, ул. Александра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Липова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д. 4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пн.-сб. 9.00-13.00,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14.00-18.00</a:t>
            </a:r>
          </a:p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Межрайоный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экзаменационный отдел ГИБДД УМВД России по Забайкальскому краю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г. Чита, ул. Александра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Липова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д.4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вт.-сб. 9.00-13.00,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14.00-17.00</a:t>
            </a:r>
          </a:p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вопросам миграции УМВД России по Забайкальскому краю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г. Чита, ул.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Ингодинская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д. 72а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пн.-чт. 9.00-13.00, 14.00-18.00, пт. 9.00-13.00, 14.00-17.45</a:t>
            </a:r>
          </a:p>
          <a:p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488993" y="3276628"/>
            <a:ext cx="3232359" cy="3536748"/>
          </a:xfrm>
          <a:prstGeom prst="round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4174994" y="3298361"/>
            <a:ext cx="19269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ПУНКТЫ ПОДТВЕРЖДЕНИЯ ЛИЧНОСТИ</a:t>
            </a:r>
            <a:endParaRPr lang="ru-RU" sz="1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375" y="1645637"/>
            <a:ext cx="2828312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Вы можете получать справочную информацию в «один клик».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    Портал содержит контактные данные органа власти, предоставляющего услугу, график работы ведомства, список необходимых документов, шаблоны для их заполнения.</a:t>
            </a:r>
          </a:p>
          <a:p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Единый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портал </a:t>
            </a:r>
            <a:r>
              <a:rPr lang="ru-RU" sz="1000" b="1" dirty="0" err="1">
                <a:latin typeface="Times New Roman" pitchFamily="18" charset="0"/>
                <a:cs typeface="Times New Roman" pitchFamily="18" charset="0"/>
              </a:rPr>
              <a:t>госуслуг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 работает круглосуточно, без выходных и перерывов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    Заявление можно подать с домашнего или рабочего компьютера в любое время, вне зависимости от времени суток.</a:t>
            </a:r>
          </a:p>
          <a:p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Вы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можете отслеживать статус электронных заявлений онлайн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    Узнайте ход рассмотрения вашего заявления в личном кабинете.         Уведомление о готовности документа направляется на электронную почту пользователя.</a:t>
            </a:r>
          </a:p>
          <a:p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Вы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можете оплачивать пошлины через интернет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    Портал позволяет оплачивать пошлины и штрафы ГИБДД посредством карт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Visa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и электронного кошелька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Webmoney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Портал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напомнит вам о необходимости замены водительского удостоверения и общегражданского паспорта.</a:t>
            </a:r>
          </a:p>
          <a:p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3h15.png"/>
          <p:cNvPicPr>
            <a:picLocks noChangeAspect="1"/>
          </p:cNvPicPr>
          <p:nvPr/>
        </p:nvPicPr>
        <p:blipFill>
          <a:blip r:embed="rId2" cstate="print"/>
          <a:srcRect l="6699" t="3854" r="51846" b="5700"/>
          <a:stretch>
            <a:fillRect/>
          </a:stretch>
        </p:blipFill>
        <p:spPr>
          <a:xfrm>
            <a:off x="7298551" y="404664"/>
            <a:ext cx="2963050" cy="2880320"/>
          </a:xfrm>
          <a:prstGeom prst="rect">
            <a:avLst/>
          </a:prstGeom>
        </p:spPr>
      </p:pic>
      <p:pic>
        <p:nvPicPr>
          <p:cNvPr id="11" name="Рисунок 10" descr="cms-image-000001537.jpg"/>
          <p:cNvPicPr>
            <a:picLocks noChangeAspect="1"/>
          </p:cNvPicPr>
          <p:nvPr/>
        </p:nvPicPr>
        <p:blipFill>
          <a:blip r:embed="rId3" cstate="print"/>
          <a:srcRect l="54375" t="15855" r="1919" b="16628"/>
          <a:stretch>
            <a:fillRect/>
          </a:stretch>
        </p:blipFill>
        <p:spPr>
          <a:xfrm>
            <a:off x="7635877" y="3645024"/>
            <a:ext cx="2625723" cy="2520280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3191385" cy="78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215" y="5744827"/>
            <a:ext cx="3110575" cy="988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44912" y="1"/>
            <a:ext cx="484854" cy="44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88246945"/>
              </p:ext>
            </p:extLst>
          </p:nvPr>
        </p:nvGraphicFramePr>
        <p:xfrm>
          <a:off x="83880" y="826768"/>
          <a:ext cx="3265264" cy="25201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50576"/>
                <a:gridCol w="576064"/>
                <a:gridCol w="576064"/>
                <a:gridCol w="162560"/>
              </a:tblGrid>
              <a:tr h="165735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линии регистрационно-миграционной работы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 скидки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 скидкой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Получение заграничного паспорта нового поколения гражданином РФ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3500 р.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2450 р.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Получение заграничного паспорта нового поколения гражданином РФ в возрасте до 14 лет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1500 р.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1050 р.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Получение заграничного паспорта старого образца гражданином РФ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2000 р.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1400 р.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Получение заграничного паспорта старого образца гражданином РФ в возрасте до 14 лет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 р.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700 р.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Замена паспорта РФ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 р.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210 р.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Получение/замена паспорта РФ в связи с непригодностью использования, в связи с хищением или утратой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1500 р.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1050 р.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06557866"/>
              </p:ext>
            </p:extLst>
          </p:nvPr>
        </p:nvGraphicFramePr>
        <p:xfrm>
          <a:off x="90240" y="3284984"/>
          <a:ext cx="3258904" cy="24361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4216"/>
                <a:gridCol w="576064"/>
                <a:gridCol w="576064"/>
                <a:gridCol w="162560"/>
              </a:tblGrid>
              <a:tr h="165735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линии обеспечения безопасности дорожного движения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 скидки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 скидкой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Выдача водительского удостоверения;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Выдача регистрационных знаков (номеров)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2000 р.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1400 р.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Выдача международного водительского удостоверения; Выдача транзитных номеров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1600 р.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1120 р.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Выдача номеров на мотоцикл или прицеп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1500 р.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1050 р.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Выдача свидетельства о регистрации ТС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 р.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350 р.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Выдача ПТС;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Выдача транзитных номеров на мотоцикл или прицеп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800 р.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560 р.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Внесение изменений в ПТС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350 р.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245 р.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4" name="Рисунок 13" descr="vashkontrol_page_01.jpg"/>
          <p:cNvPicPr>
            <a:picLocks noChangeAspect="1"/>
          </p:cNvPicPr>
          <p:nvPr/>
        </p:nvPicPr>
        <p:blipFill>
          <a:blip r:embed="rId7" cstate="print"/>
          <a:srcRect l="4101" t="8598" r="5666" b="26601"/>
          <a:stretch>
            <a:fillRect/>
          </a:stretch>
        </p:blipFill>
        <p:spPr>
          <a:xfrm>
            <a:off x="3474616" y="4072599"/>
            <a:ext cx="3312368" cy="2785401"/>
          </a:xfrm>
          <a:prstGeom prst="rect">
            <a:avLst/>
          </a:prstGeom>
        </p:spPr>
      </p:pic>
      <p:pic>
        <p:nvPicPr>
          <p:cNvPr id="13" name="Рисунок 12" descr="Плакат оцените качество аааааа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46624" y="0"/>
            <a:ext cx="3312368" cy="402783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</TotalTime>
  <Words>593</Words>
  <Application>Microsoft Office PowerPoint</Application>
  <PresentationFormat>Произвольный</PresentationFormat>
  <Paragraphs>121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61</cp:revision>
  <cp:lastPrinted>2017-05-30T05:58:34Z</cp:lastPrinted>
  <dcterms:created xsi:type="dcterms:W3CDTF">2017-02-14T10:38:32Z</dcterms:created>
  <dcterms:modified xsi:type="dcterms:W3CDTF">2017-06-01T03:53:40Z</dcterms:modified>
</cp:coreProperties>
</file>