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0C43"/>
    <a:srgbClr val="FF0066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24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A8318-96C4-401D-884E-22C6F5CE9608}" type="datetimeFigureOut">
              <a:rPr lang="ru-RU"/>
              <a:pPr>
                <a:defRPr/>
              </a:pPr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A4B0D-8818-4146-A746-14138309F9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E698-E149-4195-AD84-A0F23D880F5B}" type="datetimeFigureOut">
              <a:rPr lang="ru-RU"/>
              <a:pPr>
                <a:defRPr/>
              </a:pPr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EEF6A-4A61-4F19-913F-68A592CF13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F15B5-C683-4E81-8309-CFE76C34475B}" type="datetimeFigureOut">
              <a:rPr lang="ru-RU"/>
              <a:pPr>
                <a:defRPr/>
              </a:pPr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780AB-383D-4EA6-A190-0C5C2D76D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9D79A-49D5-4656-BFEA-96DF12597EC4}" type="datetimeFigureOut">
              <a:rPr lang="ru-RU"/>
              <a:pPr>
                <a:defRPr/>
              </a:pPr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40A1B-ED3D-4563-972A-889CCBD6A0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342AE-43F5-4862-AEEB-D6FCEAA2266B}" type="datetimeFigureOut">
              <a:rPr lang="ru-RU"/>
              <a:pPr>
                <a:defRPr/>
              </a:pPr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3701B-37EF-4357-A087-5D2A4109BE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A87DC-B29E-4BA8-AA2D-F37A5D988E5F}" type="datetimeFigureOut">
              <a:rPr lang="ru-RU"/>
              <a:pPr>
                <a:defRPr/>
              </a:pPr>
              <a:t>20.02.2017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65EBD-8BBD-4816-A881-A5B6B02739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704F4-ABC7-4F14-89F3-38092E10BE07}" type="datetimeFigureOut">
              <a:rPr lang="ru-RU"/>
              <a:pPr>
                <a:defRPr/>
              </a:pPr>
              <a:t>20.02.2017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5FEA8-FE1F-471D-9759-B91D5B5FEC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02152-66D9-488B-93CB-AD2CBCCA456E}" type="datetimeFigureOut">
              <a:rPr lang="ru-RU"/>
              <a:pPr>
                <a:defRPr/>
              </a:pPr>
              <a:t>20.02.2017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3403E-EE61-4517-9C11-0A0C2B5FFA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717BF-5C8A-4D61-8151-16514D07F702}" type="datetimeFigureOut">
              <a:rPr lang="ru-RU"/>
              <a:pPr>
                <a:defRPr/>
              </a:pPr>
              <a:t>20.02.2017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C8E46-98EE-4B74-90C5-784C936AE8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164DE-917F-4C78-9EC1-9D58F216E452}" type="datetimeFigureOut">
              <a:rPr lang="ru-RU"/>
              <a:pPr>
                <a:defRPr/>
              </a:pPr>
              <a:t>20.02.2017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3D538-563F-4642-B409-AB28C298F1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72BED-7B97-4F4E-B592-7E47E474FC13}" type="datetimeFigureOut">
              <a:rPr lang="ru-RU"/>
              <a:pPr>
                <a:defRPr/>
              </a:pPr>
              <a:t>20.02.2017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38766-5A12-40D9-BA36-7E6115C37B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B8E9F7-21FC-4E0D-ACB3-334C904B74F4}" type="datetimeFigureOut">
              <a:rPr lang="ru-RU"/>
              <a:pPr>
                <a:defRPr/>
              </a:pPr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408DD5-2DB1-47C7-9715-B76FDBF01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ravo.gov.ru/proxy/ips/?docbody=&amp;nd=102356105" TargetMode="External"/><Relationship Id="rId2" Type="http://schemas.openxmlformats.org/officeDocument/2006/relationships/hyperlink" Target="https://lk.gosuslugi.ru/notification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495675" y="1609725"/>
          <a:ext cx="7881938" cy="480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4059"/>
                <a:gridCol w="1008910"/>
                <a:gridCol w="969838"/>
                <a:gridCol w="568462"/>
              </a:tblGrid>
              <a:tr h="195441"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4" marR="5644" marT="5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4" marR="5644" marT="5644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effectLst/>
                        </a:rPr>
                        <a:t> 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4" marR="5644" marT="5644" marB="0" anchor="b">
                    <a:solidFill>
                      <a:srgbClr val="F40C4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4" marR="5644" marT="5644" marB="0" anchor="b">
                    <a:noFill/>
                  </a:tcPr>
                </a:tc>
              </a:tr>
              <a:tr h="47698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ГОСПОШЛИНА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скидки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 скидкой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solidFill>
                      <a:srgbClr val="F40C4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4" marR="5644" marT="5644" marB="0" anchor="b">
                    <a:solidFill>
                      <a:schemeClr val="accent3"/>
                    </a:solidFill>
                  </a:tcPr>
                </a:tc>
              </a:tr>
              <a:tr h="3073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Выдача водительского удостоверения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2 000р.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1 400р.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solidFill>
                      <a:srgbClr val="F40C4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4" marR="5644" marT="5644" marB="0" anchor="b">
                    <a:noFill/>
                  </a:tcPr>
                </a:tc>
              </a:tr>
              <a:tr h="6088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Выдача международного водительского удостоверения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1 600р.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1 120р.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solidFill>
                      <a:srgbClr val="F40C4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4" marR="5644" marT="5644" marB="0" anchor="b">
                    <a:solidFill>
                      <a:schemeClr val="bg2"/>
                    </a:solidFill>
                  </a:tcPr>
                </a:tc>
              </a:tr>
              <a:tr h="3073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Выдача номеров (регистрационных знаков)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2 000р.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1 400р.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solidFill>
                      <a:srgbClr val="F40C4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4" marR="5644" marT="5644" marB="0" anchor="b">
                    <a:noFill/>
                  </a:tcPr>
                </a:tc>
              </a:tr>
              <a:tr h="3073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Выдача номеров на мотоцикл или прицеп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1 500р.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1 050р.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solidFill>
                      <a:srgbClr val="F40C4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4" marR="5644" marT="5644" marB="0" anchor="b">
                    <a:solidFill>
                      <a:schemeClr val="bg2"/>
                    </a:solidFill>
                  </a:tcPr>
                </a:tc>
              </a:tr>
              <a:tr h="3073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Выдача свидетельства о регистрации ТС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500р.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350р.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solidFill>
                      <a:srgbClr val="F40C4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4" marR="5644" marT="5644" marB="0" anchor="b">
                    <a:noFill/>
                  </a:tcPr>
                </a:tc>
              </a:tr>
              <a:tr h="3073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Внесение изменений в ПТС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350р.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245р.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solidFill>
                      <a:srgbClr val="F40C4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4" marR="5644" marT="5644" marB="0" anchor="b"/>
                </a:tc>
              </a:tr>
              <a:tr h="2285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Выдача ПТС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800р.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560р.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solidFill>
                      <a:srgbClr val="F40C4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4" marR="5644" marT="5644" marB="0" anchor="b">
                    <a:noFill/>
                  </a:tcPr>
                </a:tc>
              </a:tr>
              <a:tr h="75964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Выдача свидетельства о соответствии конструкции транспортного средства требованиям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800р.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560р.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solidFill>
                      <a:srgbClr val="F40C4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4" marR="5644" marT="5644" marB="0" anchor="b">
                    <a:solidFill>
                      <a:schemeClr val="bg2"/>
                    </a:solidFill>
                  </a:tcPr>
                </a:tc>
              </a:tr>
              <a:tr h="3073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Выдача транзитных номеров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1 600р.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1 120р.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solidFill>
                      <a:srgbClr val="F40C4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4" marR="5644" marT="5644" marB="0" anchor="b">
                    <a:noFill/>
                  </a:tcPr>
                </a:tc>
              </a:tr>
              <a:tr h="45813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Выдача транзитных номеров на мотоцикл или прицеп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800р.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560р.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ctr">
                    <a:solidFill>
                      <a:srgbClr val="F40C4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4" marR="5644" marT="5644" marB="0" anchor="b">
                    <a:solidFill>
                      <a:schemeClr val="bg2"/>
                    </a:solidFill>
                  </a:tcPr>
                </a:tc>
              </a:tr>
              <a:tr h="228508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44" marR="5644" marT="5644" marB="0" anchor="b">
                    <a:solidFill>
                      <a:srgbClr val="F40C4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44" marR="5644" marT="5644" marB="0" anchor="b">
                    <a:noFill/>
                  </a:tcPr>
                </a:tc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>
            <a:off x="9691688" y="109538"/>
            <a:ext cx="1412875" cy="1360487"/>
          </a:xfrm>
          <a:prstGeom prst="ellipse">
            <a:avLst/>
          </a:prstGeom>
          <a:solidFill>
            <a:srgbClr val="F40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 rot="2016046">
            <a:off x="9604375" y="344488"/>
            <a:ext cx="1504950" cy="8239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ru-RU" sz="4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-30%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755615" y="-2"/>
            <a:ext cx="4144853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</a:t>
            </a:r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40C4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</a:p>
        </p:txBody>
      </p:sp>
      <p:sp>
        <p:nvSpPr>
          <p:cNvPr id="13389" name="TextBox 10"/>
          <p:cNvSpPr txBox="1">
            <a:spLocks noChangeArrowheads="1"/>
          </p:cNvSpPr>
          <p:nvPr/>
        </p:nvSpPr>
        <p:spPr bwMode="auto">
          <a:xfrm>
            <a:off x="3736975" y="860425"/>
            <a:ext cx="63754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1 января 2017 года можно воспользоваться правом</a:t>
            </a:r>
            <a:r>
              <a:rPr lang="en-US" sz="16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уплачивать различные пошлины со </a:t>
            </a:r>
            <a:r>
              <a:rPr lang="ru-RU" sz="1600">
                <a:solidFill>
                  <a:srgbClr val="F40C43"/>
                </a:solidFill>
                <a:latin typeface="Times New Roman" pitchFamily="18" charset="0"/>
                <a:cs typeface="Times New Roman" pitchFamily="18" charset="0"/>
              </a:rPr>
              <a:t>скидкой 30%</a:t>
            </a:r>
            <a:r>
              <a:rPr lang="en-US" sz="1600">
                <a:solidFill>
                  <a:srgbClr val="F40C4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 условии заказа услуги и оплаты её электронным способом на сайте </a:t>
            </a:r>
            <a:r>
              <a:rPr lang="en-US" sz="1600">
                <a:solidFill>
                  <a:srgbClr val="F40C43"/>
                </a:solidFill>
                <a:latin typeface="Times New Roman" pitchFamily="18" charset="0"/>
                <a:cs typeface="Times New Roman" pitchFamily="18" charset="0"/>
              </a:rPr>
              <a:t>gosuslugi.ru</a:t>
            </a:r>
            <a:r>
              <a:rPr lang="ru-RU" sz="1600">
                <a:solidFill>
                  <a:srgbClr val="F40C43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3390" name="TextBox 2"/>
          <p:cNvSpPr txBox="1">
            <a:spLocks noChangeArrowheads="1"/>
          </p:cNvSpPr>
          <p:nvPr/>
        </p:nvSpPr>
        <p:spPr bwMode="auto">
          <a:xfrm>
            <a:off x="850900" y="158750"/>
            <a:ext cx="2624138" cy="587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latin typeface="Times New Roman" pitchFamily="18" charset="0"/>
                <a:cs typeface="Times New Roman" pitchFamily="18" charset="0"/>
              </a:rPr>
              <a:t>Чтобы получить скидку:</a:t>
            </a:r>
          </a:p>
          <a:p>
            <a:pPr algn="ctr"/>
            <a:endParaRPr lang="ru-RU" sz="14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1. Подайте заявление на услугу через портал Госуслуг.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    2. Подождите пока ведомство выставит счет на оплату пошлины по вашему заявлению в </a:t>
            </a:r>
            <a:r>
              <a:rPr lang="ru-RU" sz="1200">
                <a:latin typeface="Times New Roman" pitchFamily="18" charset="0"/>
                <a:cs typeface="Times New Roman" pitchFamily="18" charset="0"/>
                <a:hlinkClick r:id="rId2"/>
              </a:rPr>
              <a:t>Личном кабинете</a:t>
            </a:r>
            <a:r>
              <a:rPr lang="ru-RU" sz="1200">
                <a:latin typeface="Times New Roman" pitchFamily="18" charset="0"/>
                <a:cs typeface="Times New Roman" pitchFamily="18" charset="0"/>
              </a:rPr>
              <a:t> и перейдите к оплате.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    3. Выберите безналичный способ для оплаты госпошлины: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    банковская карта (MasterСard, Visa, Мир);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    электронный кошелек (Webmoney);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    мобильный телефон (Федеральные операторы).</a:t>
            </a:r>
          </a:p>
          <a:p>
            <a:r>
              <a:rPr lang="ru-RU" sz="1200">
                <a:latin typeface="Times New Roman" pitchFamily="18" charset="0"/>
                <a:cs typeface="Times New Roman" pitchFamily="18" charset="0"/>
              </a:rPr>
              <a:t>     Если условия соблюдены, то вы получаете скидку на оплату пошлины.</a:t>
            </a:r>
          </a:p>
          <a:p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00">
                <a:latin typeface="Times New Roman" pitchFamily="18" charset="0"/>
                <a:cs typeface="Times New Roman" pitchFamily="18" charset="0"/>
              </a:rPr>
              <a:t>     Перечень госуслуг с возможностью оплаты госпошлины через портал со временем будет расширяться.</a:t>
            </a:r>
          </a:p>
          <a:p>
            <a:r>
              <a:rPr lang="ru-RU" sz="1000">
                <a:latin typeface="Times New Roman" pitchFamily="18" charset="0"/>
                <a:cs typeface="Times New Roman" pitchFamily="18" charset="0"/>
              </a:rPr>
              <a:t>     Оплачивать госпошлины со скидкой можно до 01 января 2019 года — </a:t>
            </a:r>
            <a:r>
              <a:rPr lang="ru-RU" sz="1000">
                <a:latin typeface="Times New Roman" pitchFamily="18" charset="0"/>
                <a:cs typeface="Times New Roman" pitchFamily="18" charset="0"/>
                <a:hlinkClick r:id="rId3"/>
              </a:rPr>
              <a:t>п. 3 ст. 2 ФЗ от 21.07.2014 N 221 «О внесении изменений в главу 25.3 части второй НК РФ»</a:t>
            </a:r>
            <a:r>
              <a:rPr lang="ru-RU" sz="100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000">
                <a:latin typeface="Times New Roman" pitchFamily="18" charset="0"/>
                <a:cs typeface="Times New Roman" pitchFamily="18" charset="0"/>
              </a:rPr>
              <a:t>     Обратите внимание — в мобильном приложении Госуслуг скидка также будет применяться с 1 января 2017 года, но информация о ней станет доступна позже.</a:t>
            </a:r>
          </a:p>
          <a:p>
            <a:endParaRPr lang="ru-R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2325" y="539750"/>
            <a:ext cx="2555875" cy="61118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231</Words>
  <Application>Microsoft Office PowerPoint</Application>
  <PresentationFormat>Произвольный</PresentationFormat>
  <Paragraphs>58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Calibri</vt:lpstr>
      <vt:lpstr>Times New Roman</vt:lpstr>
      <vt:lpstr>Тема Office</vt:lpstr>
      <vt:lpstr>Слайд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</dc:creator>
  <cp:lastModifiedBy>Сергей</cp:lastModifiedBy>
  <cp:revision>12</cp:revision>
  <cp:lastPrinted>2017-02-17T04:45:12Z</cp:lastPrinted>
  <dcterms:created xsi:type="dcterms:W3CDTF">2017-02-17T04:03:14Z</dcterms:created>
  <dcterms:modified xsi:type="dcterms:W3CDTF">2017-02-20T00:55:32Z</dcterms:modified>
</cp:coreProperties>
</file>