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58"/>
  </p:notesMasterIdLst>
  <p:sldIdLst>
    <p:sldId id="256" r:id="rId2"/>
    <p:sldId id="257" r:id="rId3"/>
    <p:sldId id="313" r:id="rId4"/>
    <p:sldId id="314" r:id="rId5"/>
    <p:sldId id="316" r:id="rId6"/>
    <p:sldId id="287" r:id="rId7"/>
    <p:sldId id="288" r:id="rId8"/>
    <p:sldId id="259" r:id="rId9"/>
    <p:sldId id="261" r:id="rId10"/>
    <p:sldId id="262" r:id="rId11"/>
    <p:sldId id="323" r:id="rId12"/>
    <p:sldId id="325" r:id="rId13"/>
    <p:sldId id="327" r:id="rId14"/>
    <p:sldId id="329" r:id="rId15"/>
    <p:sldId id="331" r:id="rId16"/>
    <p:sldId id="263" r:id="rId17"/>
    <p:sldId id="265" r:id="rId18"/>
    <p:sldId id="264" r:id="rId19"/>
    <p:sldId id="266" r:id="rId20"/>
    <p:sldId id="317" r:id="rId21"/>
    <p:sldId id="284" r:id="rId22"/>
    <p:sldId id="268" r:id="rId23"/>
    <p:sldId id="318" r:id="rId24"/>
    <p:sldId id="270" r:id="rId25"/>
    <p:sldId id="272" r:id="rId26"/>
    <p:sldId id="273" r:id="rId27"/>
    <p:sldId id="274" r:id="rId28"/>
    <p:sldId id="275" r:id="rId29"/>
    <p:sldId id="277" r:id="rId30"/>
    <p:sldId id="279" r:id="rId31"/>
    <p:sldId id="281" r:id="rId32"/>
    <p:sldId id="320" r:id="rId33"/>
    <p:sldId id="282" r:id="rId34"/>
    <p:sldId id="283" r:id="rId35"/>
    <p:sldId id="289" r:id="rId36"/>
    <p:sldId id="290" r:id="rId37"/>
    <p:sldId id="293" r:id="rId38"/>
    <p:sldId id="295" r:id="rId39"/>
    <p:sldId id="291" r:id="rId40"/>
    <p:sldId id="294" r:id="rId41"/>
    <p:sldId id="296" r:id="rId42"/>
    <p:sldId id="312" r:id="rId43"/>
    <p:sldId id="310" r:id="rId44"/>
    <p:sldId id="311" r:id="rId45"/>
    <p:sldId id="334" r:id="rId46"/>
    <p:sldId id="333" r:id="rId47"/>
    <p:sldId id="297" r:id="rId48"/>
    <p:sldId id="299" r:id="rId49"/>
    <p:sldId id="301" r:id="rId50"/>
    <p:sldId id="300" r:id="rId51"/>
    <p:sldId id="302" r:id="rId52"/>
    <p:sldId id="304" r:id="rId53"/>
    <p:sldId id="305" r:id="rId54"/>
    <p:sldId id="306" r:id="rId55"/>
    <p:sldId id="307" r:id="rId56"/>
    <p:sldId id="308" r:id="rId5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4F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81106" autoAdjust="0"/>
  </p:normalViewPr>
  <p:slideViewPr>
    <p:cSldViewPr>
      <p:cViewPr varScale="1">
        <p:scale>
          <a:sx n="87" d="100"/>
          <a:sy n="87" d="100"/>
        </p:scale>
        <p:origin x="-660" y="936"/>
      </p:cViewPr>
      <p:guideLst>
        <p:guide orient="horz" pos="2160"/>
        <p:guide pos="2880"/>
      </p:guideLst>
    </p:cSldViewPr>
  </p:slideViewPr>
  <p:outlineViewPr>
    <p:cViewPr>
      <p:scale>
        <a:sx n="33" d="100"/>
        <a:sy n="33" d="100"/>
      </p:scale>
      <p:origin x="0" y="1614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89CAF-3CDB-460D-9496-3B9185E4E753}" type="datetimeFigureOut">
              <a:rPr lang="ru-RU" smtClean="0"/>
              <a:pPr/>
              <a:t>04.03.2019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38749-6DCF-4717-A5C9-72E46A27CEAD}" type="slidenum">
              <a:rPr lang="ru-RU" smtClean="0"/>
              <a:pPr/>
              <a:t>‹#›</a:t>
            </a:fld>
            <a:endParaRPr lang="ru-RU"/>
          </a:p>
        </p:txBody>
      </p:sp>
    </p:spTree>
    <p:extLst>
      <p:ext uri="{BB962C8B-B14F-4D97-AF65-F5344CB8AC3E}">
        <p14:creationId xmlns:p14="http://schemas.microsoft.com/office/powerpoint/2010/main" xmlns="" val="34019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338749-6DCF-4717-A5C9-72E46A27CEAD}" type="slidenum">
              <a:rPr lang="ru-RU" smtClean="0"/>
              <a:pPr/>
              <a:t>4</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338749-6DCF-4717-A5C9-72E46A27CEAD}" type="slidenum">
              <a:rPr lang="ru-RU" smtClean="0"/>
              <a:pPr/>
              <a:t>43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338749-6DCF-4717-A5C9-72E46A27CEAD}"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338749-6DCF-4717-A5C9-72E46A27CEAD}"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338749-6DCF-4717-A5C9-72E46A27CEAD}"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338749-6DCF-4717-A5C9-72E46A27CEAD}"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Изменения от </a:t>
            </a:r>
            <a:r>
              <a:rPr lang="en-US" sz="1200" kern="1200" dirty="0" smtClean="0">
                <a:solidFill>
                  <a:schemeClr val="tx1"/>
                </a:solidFill>
                <a:latin typeface="+mn-lt"/>
                <a:ea typeface="+mn-ea"/>
                <a:cs typeface="+mn-cs"/>
              </a:rPr>
              <a:t>23.06.2014 N 460,</a:t>
            </a:r>
            <a:r>
              <a:rPr lang="ru-RU" sz="1200" kern="1200" dirty="0" smtClean="0">
                <a:solidFill>
                  <a:schemeClr val="tx1"/>
                </a:solidFill>
                <a:latin typeface="+mn-lt"/>
                <a:ea typeface="+mn-ea"/>
                <a:cs typeface="+mn-cs"/>
              </a:rPr>
              <a:t> которыми утверждена единая для всех форма справки о доходах</a:t>
            </a:r>
            <a:r>
              <a:rPr lang="ru-RU" sz="1200" kern="1200" baseline="0" dirty="0" smtClean="0">
                <a:solidFill>
                  <a:schemeClr val="tx1"/>
                </a:solidFill>
                <a:latin typeface="+mn-lt"/>
                <a:ea typeface="+mn-ea"/>
                <a:cs typeface="+mn-cs"/>
              </a:rPr>
              <a:t> и от </a:t>
            </a:r>
            <a:r>
              <a:rPr lang="en-US" sz="1200" kern="1200" dirty="0" smtClean="0">
                <a:solidFill>
                  <a:schemeClr val="tx1"/>
                </a:solidFill>
                <a:latin typeface="+mn-lt"/>
                <a:ea typeface="+mn-ea"/>
                <a:cs typeface="+mn-cs"/>
              </a:rPr>
              <a:t>19.09.2017 N 431</a:t>
            </a:r>
            <a:r>
              <a:rPr lang="ru-RU" sz="1200" kern="1200" dirty="0" smtClean="0">
                <a:solidFill>
                  <a:schemeClr val="tx1"/>
                </a:solidFill>
                <a:latin typeface="+mn-lt"/>
                <a:ea typeface="+mn-ea"/>
                <a:cs typeface="+mn-cs"/>
              </a:rPr>
              <a:t>, которыми внесены изменения в форму справки: добавлен раздел № 7. Сведения о недвижимом имуществе, транспортных средствах и ценных бумагах, </a:t>
            </a:r>
            <a:r>
              <a:rPr lang="ru-RU" sz="1200" b="1" kern="1200" dirty="0" smtClean="0">
                <a:solidFill>
                  <a:schemeClr val="tx1"/>
                </a:solidFill>
                <a:latin typeface="+mn-lt"/>
                <a:ea typeface="+mn-ea"/>
                <a:cs typeface="+mn-cs"/>
              </a:rPr>
              <a:t>отчужденных в течение отчетного периода в результате безвозмездной сделки.</a:t>
            </a: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8338749-6DCF-4717-A5C9-72E46A27CEAD}" type="slidenum">
              <a:rPr lang="ru-RU" smtClean="0"/>
              <a:pPr/>
              <a:t>18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338749-6DCF-4717-A5C9-72E46A27CEAD}" type="slidenum">
              <a:rPr lang="ru-RU" smtClean="0"/>
              <a:pPr/>
              <a:t>19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338749-6DCF-4717-A5C9-72E46A27CEAD}" type="slidenum">
              <a:rPr lang="ru-RU" smtClean="0"/>
              <a:pPr/>
              <a:t>28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000" b="0" i="0" u="none" strike="noStrike" kern="1200" dirty="0" smtClean="0">
                <a:solidFill>
                  <a:schemeClr val="tx1"/>
                </a:solidFill>
                <a:latin typeface="+mn-lt"/>
                <a:ea typeface="+mn-ea"/>
                <a:cs typeface="+mn-cs"/>
              </a:rPr>
              <a:t>______</a:t>
            </a:r>
            <a:r>
              <a:rPr lang="ru-RU" sz="800" b="0" i="0" u="none" strike="noStrike" kern="1200" baseline="30000" dirty="0" smtClean="0">
                <a:solidFill>
                  <a:schemeClr val="tx1"/>
                </a:solidFill>
                <a:latin typeface="+mn-lt"/>
                <a:ea typeface="+mn-ea"/>
                <a:cs typeface="+mn-cs"/>
              </a:rPr>
              <a:t>1</a:t>
            </a:r>
            <a:r>
              <a:rPr lang="ru-RU" sz="800" b="0" i="0" u="none" strike="noStrike" kern="1200" dirty="0" smtClean="0">
                <a:solidFill>
                  <a:schemeClr val="tx1"/>
                </a:solidFill>
                <a:latin typeface="+mn-lt"/>
                <a:ea typeface="+mn-ea"/>
                <a:cs typeface="+mn-cs"/>
              </a:rPr>
              <a:t>_Указываются фамилия, имя, отчество, дата рождения, серия и номер паспорта или свидетельства о рождении (для несовершеннолетнего ребенка, не имеющего паспорта), дата выдачи и орган, выдавший документ, адрес регистрации физического лица или наименование, индивидуальный номер налогоплательщика и основной государственный регистрационный номер юридического лица, которым передано имущество по безвозмездной сделке.</a:t>
            </a:r>
            <a:r>
              <a:rPr lang="ru-RU" sz="800" dirty="0" smtClean="0"/>
              <a:t> </a:t>
            </a:r>
          </a:p>
          <a:p>
            <a:r>
              <a:rPr lang="ru-RU" sz="800" b="0" i="0" u="none" strike="noStrike" kern="1200" dirty="0" smtClean="0">
                <a:solidFill>
                  <a:schemeClr val="tx1"/>
                </a:solidFill>
                <a:latin typeface="+mn-lt"/>
                <a:ea typeface="+mn-ea"/>
                <a:cs typeface="+mn-cs"/>
              </a:rPr>
              <a:t>______</a:t>
            </a:r>
            <a:r>
              <a:rPr lang="ru-RU" sz="800" b="0" i="0" u="none" strike="noStrike" kern="1200" baseline="30000" dirty="0" smtClean="0">
                <a:solidFill>
                  <a:schemeClr val="tx1"/>
                </a:solidFill>
                <a:latin typeface="+mn-lt"/>
                <a:ea typeface="+mn-ea"/>
                <a:cs typeface="+mn-cs"/>
              </a:rPr>
              <a:t>2</a:t>
            </a:r>
            <a:r>
              <a:rPr lang="ru-RU" sz="800" b="0" i="0" u="none" strike="noStrike" kern="1200" dirty="0" smtClean="0">
                <a:solidFill>
                  <a:schemeClr val="tx1"/>
                </a:solidFill>
                <a:latin typeface="+mn-lt"/>
                <a:ea typeface="+mn-ea"/>
                <a:cs typeface="+mn-cs"/>
              </a:rPr>
              <a:t>_Указываются основания прекращения права собственности (наименование и реквизиты (дата, номер) соответствующего договора или акта).</a:t>
            </a:r>
            <a:r>
              <a:rPr lang="ru-RU" sz="800" dirty="0" smtClean="0"/>
              <a:t> </a:t>
            </a:r>
            <a:endParaRPr lang="ru-RU" sz="800" dirty="0"/>
          </a:p>
        </p:txBody>
      </p:sp>
      <p:sp>
        <p:nvSpPr>
          <p:cNvPr id="4" name="Номер слайда 3"/>
          <p:cNvSpPr>
            <a:spLocks noGrp="1"/>
          </p:cNvSpPr>
          <p:nvPr>
            <p:ph type="sldNum" sz="quarter" idx="10"/>
          </p:nvPr>
        </p:nvSpPr>
        <p:spPr/>
        <p:txBody>
          <a:bodyPr/>
          <a:lstStyle/>
          <a:p>
            <a:fld id="{A8338749-6DCF-4717-A5C9-72E46A27CEAD}" type="slidenum">
              <a:rPr lang="ru-RU" smtClean="0"/>
              <a:pPr/>
              <a:t>42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3/4/2019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3/4/2019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3/4/2019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3/4/2019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3/4/2019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3/4/2019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3/4/2019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3/4/2019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3/4/2019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3/4/2019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3/4/2019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3/4/2019</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rosmintrud.ru/ministry/programms/anticorruption/9" TargetMode="External"/><Relationship Id="rId3" Type="http://schemas.openxmlformats.org/officeDocument/2006/relationships/hyperlink" Target="http://www.rosmintrud.ru/" TargetMode="External"/><Relationship Id="rId7" Type="http://schemas.openxmlformats.org/officeDocument/2006/relationships/hyperlink" Target="https://rosmintrud.ru/ministry/programms/anticorruptio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rosmintrud.ru/ministry/programms" TargetMode="External"/><Relationship Id="rId5" Type="http://schemas.openxmlformats.org/officeDocument/2006/relationships/hyperlink" Target="https://rosmintrud.ru/ministry" TargetMode="External"/><Relationship Id="rId4" Type="http://schemas.openxmlformats.org/officeDocument/2006/relationships/hyperlink" Target="http://www.rosmintrud.ru/ministr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consultantplus://offline/ref=57E0B1C8ADAC653FBEA55D1E9049ED91A63B5BC1BDB036D12C5B445229pEa3J"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gossluzhba.gov.ru/page/index/spravki_bk" TargetMode="External"/><Relationship Id="rId2" Type="http://schemas.openxmlformats.org/officeDocument/2006/relationships/hyperlink" Target="http://www.kremlin.ru/structure/additional/12"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consultant.ru/document/cons_doc_LAW_210245/" TargetMode="External"/><Relationship Id="rId2" Type="http://schemas.openxmlformats.org/officeDocument/2006/relationships/hyperlink" Target="http://www.consultant.ru/document/cons_doc_LAW_66530/d0fe25e9eec7e98d807da6114b709867b861c07b/"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rosmintrud.ru/ministry" TargetMode="External"/><Relationship Id="rId2" Type="http://schemas.openxmlformats.org/officeDocument/2006/relationships/hyperlink" Target="http://www.rosmintrud.ru/" TargetMode="External"/><Relationship Id="rId1" Type="http://schemas.openxmlformats.org/officeDocument/2006/relationships/slideLayout" Target="../slideLayouts/slideLayout6.xml"/><Relationship Id="rId5" Type="http://schemas.openxmlformats.org/officeDocument/2006/relationships/hyperlink" Target="http://www.rosmintrud.ru/ministry/programms/municipal_service" TargetMode="External"/><Relationship Id="rId4" Type="http://schemas.openxmlformats.org/officeDocument/2006/relationships/hyperlink" Target="http://www.rosmintrud.ru/ministry/programm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nsultant.ru/document/cons_doc_LAW_128983/5cf846ab725208b22a877c74980700019fedc948/"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consultant.ru/document/cons_doc_LAW_82959/0df55120032a62dbb9f5793d06448e4132c1ac0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onsultant.ru/document/cons_doc_LAW_138550/" TargetMode="External"/><Relationship Id="rId2" Type="http://schemas.openxmlformats.org/officeDocument/2006/relationships/hyperlink" Target="http://www.consultant.ru/document/cons_doc_LAW_128983/" TargetMode="External"/><Relationship Id="rId1" Type="http://schemas.openxmlformats.org/officeDocument/2006/relationships/slideLayout" Target="../slideLayouts/slideLayout7.xml"/><Relationship Id="rId4" Type="http://schemas.openxmlformats.org/officeDocument/2006/relationships/hyperlink" Target="http://www.consultant.ru/document/cons_doc_LAW_82959/5b781159998f236f8d15f898382dd5ccbec4946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latin typeface="Times New Roman" pitchFamily="18" charset="0"/>
                <a:cs typeface="Times New Roman" pitchFamily="18" charset="0"/>
              </a:rPr>
              <a:t>Основные вопросы, связанные с предоставлением сведений о доходах, расходах, об имуществе и обязательствах имущественного характера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в 2019 году (за 2018 год)</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smtClean="0"/>
          </a:p>
          <a:p>
            <a:endParaRPr lang="ru-RU" dirty="0" smtClean="0"/>
          </a:p>
          <a:p>
            <a:endParaRPr lang="ru-RU" dirty="0" smtClean="0"/>
          </a:p>
          <a:p>
            <a:endParaRPr lang="ru-RU" dirty="0" smtClean="0"/>
          </a:p>
          <a:p>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53000">
              <a:srgbClr val="D4DEFF"/>
            </a:gs>
            <a:gs pos="83000">
              <a:srgbClr val="D4DEFF"/>
            </a:gs>
            <a:gs pos="100000">
              <a:srgbClr val="96AB94"/>
            </a:gs>
          </a:gsLst>
          <a:path path="shape">
            <a:fillToRect l="50000" t="50000" r="50000" b="5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304800" y="457200"/>
            <a:ext cx="8458200" cy="6063198"/>
          </a:xfrm>
          <a:prstGeom prst="rect">
            <a:avLst/>
          </a:prstGeom>
        </p:spPr>
        <p:txBody>
          <a:bodyPr wrap="square">
            <a:spAutoFit/>
          </a:bodyPr>
          <a:lstStyle/>
          <a:p>
            <a:pPr algn="ctr"/>
            <a:r>
              <a:rPr lang="ru-RU" sz="2000" b="1" dirty="0" smtClean="0"/>
              <a:t>Закон Забайкальского края от 24 декабря 2008 года № 108-ЗЗК</a:t>
            </a:r>
          </a:p>
          <a:p>
            <a:pPr algn="ctr"/>
            <a:r>
              <a:rPr lang="ru-RU" sz="2000" b="1" dirty="0" smtClean="0"/>
              <a:t>«О муниципальной службе в Забайкальском крае» </a:t>
            </a:r>
          </a:p>
          <a:p>
            <a:pPr algn="ctr"/>
            <a:endParaRPr lang="ru-RU" sz="800" b="1" dirty="0" smtClean="0"/>
          </a:p>
          <a:p>
            <a:pPr algn="ctr"/>
            <a:r>
              <a:rPr lang="ru-RU" b="1" dirty="0" smtClean="0">
                <a:solidFill>
                  <a:srgbClr val="C00000"/>
                </a:solidFill>
              </a:rPr>
              <a:t>Статья 5.</a:t>
            </a:r>
            <a:r>
              <a:rPr lang="ru-RU" dirty="0" smtClean="0">
                <a:solidFill>
                  <a:srgbClr val="C00000"/>
                </a:solidFill>
              </a:rPr>
              <a:t> </a:t>
            </a:r>
            <a:r>
              <a:rPr lang="ru-RU" b="1" dirty="0" smtClean="0">
                <a:solidFill>
                  <a:srgbClr val="C00000"/>
                </a:solidFill>
              </a:rPr>
              <a:t>Представление сведений о доходах, расходах, об имуществе и обязательствах имущественного характера</a:t>
            </a:r>
          </a:p>
          <a:p>
            <a:pPr algn="ctr"/>
            <a:endParaRPr lang="ru-RU" sz="800" b="1" dirty="0" smtClean="0">
              <a:solidFill>
                <a:schemeClr val="tx2"/>
              </a:solidFill>
            </a:endParaRPr>
          </a:p>
          <a:p>
            <a:pPr marL="342900" indent="-342900" algn="ctr">
              <a:buAutoNum type="arabicPeriod"/>
            </a:pPr>
            <a:r>
              <a:rPr lang="ru-RU" sz="1600" dirty="0" smtClean="0">
                <a:solidFill>
                  <a:schemeClr val="tx2"/>
                </a:solidFill>
              </a:rPr>
              <a:t>Граждане, претендующие на замещение должностей муниципальной службы, включенных в соответствующий перечень должностей, </a:t>
            </a:r>
            <a:r>
              <a:rPr lang="ru-RU" sz="1600" b="1" dirty="0" smtClean="0">
                <a:solidFill>
                  <a:srgbClr val="C00000"/>
                </a:solidFill>
              </a:rPr>
              <a:t>муниципальные служащие</a:t>
            </a:r>
            <a:r>
              <a:rPr lang="ru-RU" sz="1600" dirty="0" smtClean="0">
                <a:solidFill>
                  <a:schemeClr val="tx2"/>
                </a:solidFill>
              </a:rPr>
              <a:t>, замещающие указанные должности, </a:t>
            </a:r>
            <a:r>
              <a:rPr lang="ru-RU" sz="1600" b="1" dirty="0" smtClean="0">
                <a:solidFill>
                  <a:srgbClr val="C00000"/>
                </a:solidFill>
              </a:rPr>
              <a:t>обязаны</a:t>
            </a:r>
            <a:r>
              <a:rPr lang="ru-RU" sz="1600" dirty="0" smtClean="0">
                <a:solidFill>
                  <a:schemeClr val="tx2"/>
                </a:solidFill>
              </a:rPr>
              <a:t> </a:t>
            </a:r>
            <a:r>
              <a:rPr lang="ru-RU" sz="1600" b="1" dirty="0" smtClean="0">
                <a:solidFill>
                  <a:schemeClr val="accent1">
                    <a:lumMod val="75000"/>
                  </a:schemeClr>
                </a:solidFill>
              </a:rPr>
              <a:t>представлять</a:t>
            </a:r>
            <a:r>
              <a:rPr lang="ru-RU" sz="1600" dirty="0" smtClean="0">
                <a:solidFill>
                  <a:schemeClr val="tx2"/>
                </a:solidFill>
              </a:rPr>
              <a:t> представителю нанимателя (работодателю) </a:t>
            </a:r>
            <a:r>
              <a:rPr lang="ru-RU" sz="1600" b="1" dirty="0" smtClean="0">
                <a:solidFill>
                  <a:schemeClr val="tx2"/>
                </a:solidFill>
              </a:rPr>
              <a:t>сведения о своих доходах, об имуществе и обязательствах имущественного характера, а также сведения о доходах, об имуществе и обязательствах имущественного характера своих супруги (супруга) и несовершеннолетних детей.</a:t>
            </a:r>
          </a:p>
          <a:p>
            <a:pPr marL="342900" indent="-342900" algn="ctr"/>
            <a:endParaRPr lang="ru-RU" sz="1600" b="1" dirty="0" smtClean="0">
              <a:solidFill>
                <a:schemeClr val="tx2"/>
              </a:solidFill>
            </a:endParaRPr>
          </a:p>
          <a:p>
            <a:pPr marL="342900" indent="-342900" algn="ctr"/>
            <a:r>
              <a:rPr lang="ru-RU" sz="1600" dirty="0" smtClean="0">
                <a:solidFill>
                  <a:schemeClr val="tx2"/>
                </a:solidFill>
              </a:rPr>
              <a:t>2.1. </a:t>
            </a:r>
            <a:r>
              <a:rPr lang="ru-RU" sz="1600" b="1" dirty="0" smtClean="0">
                <a:solidFill>
                  <a:schemeClr val="tx2"/>
                </a:solidFill>
              </a:rPr>
              <a:t>Муниципальный служащий</a:t>
            </a:r>
            <a:r>
              <a:rPr lang="ru-RU" sz="1600" dirty="0" smtClean="0">
                <a:solidFill>
                  <a:schemeClr val="tx2"/>
                </a:solidFill>
              </a:rPr>
              <a:t>, замещающий должность муниципальной службы, включенную в соответствующий перечень, </a:t>
            </a:r>
            <a:r>
              <a:rPr lang="ru-RU" sz="1600" b="1" dirty="0" smtClean="0">
                <a:solidFill>
                  <a:schemeClr val="tx2"/>
                </a:solidFill>
              </a:rPr>
              <a:t>обязан</a:t>
            </a:r>
            <a:r>
              <a:rPr lang="ru-RU" sz="1600" dirty="0" smtClean="0">
                <a:solidFill>
                  <a:schemeClr val="tx2"/>
                </a:solidFill>
              </a:rPr>
              <a:t> представлять </a:t>
            </a:r>
            <a:r>
              <a:rPr lang="ru-RU" sz="1600" b="1" dirty="0" smtClean="0">
                <a:solidFill>
                  <a:schemeClr val="tx2"/>
                </a:solidFill>
              </a:rPr>
              <a:t>сведения о своих расходах, а также о расходах своих супруги (супруга) и несовершеннолетних детей </a:t>
            </a:r>
            <a:r>
              <a:rPr lang="ru-RU" sz="1600" dirty="0" smtClean="0">
                <a:solidFill>
                  <a:schemeClr val="tx2"/>
                </a:solidFill>
              </a:rPr>
              <a:t>в порядке и по форме, которые установлены для представления сведений о доходах, расходах, об имуществе и обязательствах имущественного характера государственными гражданскими служащими Забайкальского края.</a:t>
            </a:r>
          </a:p>
          <a:p>
            <a:pPr marL="342900" indent="-342900">
              <a:buAutoNum type="arabicPeriod"/>
            </a:pPr>
            <a:endParaRPr lang="ru-RU" sz="1600" dirty="0" smtClean="0"/>
          </a:p>
          <a:p>
            <a:pPr algn="ctr"/>
            <a:endParaRPr lang="ru-RU" b="1" dirty="0" smtClean="0"/>
          </a:p>
          <a:p>
            <a:r>
              <a:rPr lang="ru-RU" b="1" dirty="0" smtClean="0"/>
              <a:t> </a:t>
            </a:r>
          </a:p>
          <a:p>
            <a:pPr marL="342900" indent="-342900" algn="ctr"/>
            <a:endParaRPr lang="ru-RU" dirty="0" smtClean="0"/>
          </a:p>
          <a:p>
            <a:pPr marL="342900" indent="-342900" algn="ctr"/>
            <a:endParaRPr lang="ru-RU" dirty="0">
              <a:solidFill>
                <a:schemeClr val="tx2"/>
              </a:solidFill>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79512" y="188640"/>
            <a:ext cx="8784976" cy="6480720"/>
          </a:xfrm>
          <a:ln/>
        </p:spPr>
        <p:style>
          <a:lnRef idx="0">
            <a:schemeClr val="accent1"/>
          </a:lnRef>
          <a:fillRef idx="3">
            <a:schemeClr val="accent1"/>
          </a:fillRef>
          <a:effectRef idx="3">
            <a:schemeClr val="accent1"/>
          </a:effectRef>
          <a:fontRef idx="minor">
            <a:schemeClr val="lt1"/>
          </a:fontRef>
        </p:style>
        <p:txBody>
          <a:bodyPr>
            <a:normAutofit/>
          </a:bodyPr>
          <a:lstStyle/>
          <a:p>
            <a:endParaRPr lang="ru-RU" sz="2400"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11</a:t>
            </a:fld>
            <a:endParaRPr lang="ru-RU"/>
          </a:p>
        </p:txBody>
      </p:sp>
      <p:graphicFrame>
        <p:nvGraphicFramePr>
          <p:cNvPr id="4" name="Таблица 3"/>
          <p:cNvGraphicFramePr>
            <a:graphicFrameLocks noGrp="1"/>
          </p:cNvGraphicFramePr>
          <p:nvPr/>
        </p:nvGraphicFramePr>
        <p:xfrm>
          <a:off x="179513" y="188640"/>
          <a:ext cx="8784974" cy="6480720"/>
        </p:xfrm>
        <a:graphic>
          <a:graphicData uri="http://schemas.openxmlformats.org/drawingml/2006/table">
            <a:tbl>
              <a:tblPr firstRow="1" bandRow="1">
                <a:tableStyleId>{5C22544A-7EE6-4342-B048-85BDC9FD1C3A}</a:tableStyleId>
              </a:tblPr>
              <a:tblGrid>
                <a:gridCol w="2271977"/>
                <a:gridCol w="2170999"/>
                <a:gridCol w="2170999"/>
                <a:gridCol w="2170999"/>
              </a:tblGrid>
              <a:tr h="1956688">
                <a:tc>
                  <a:txBody>
                    <a:bodyPr/>
                    <a:lstStyle/>
                    <a:p>
                      <a:endParaRPr lang="ru-RU" sz="1600" dirty="0"/>
                    </a:p>
                  </a:txBody>
                  <a:tcPr/>
                </a:tc>
                <a:tc>
                  <a:txBody>
                    <a:bodyPr/>
                    <a:lstStyle/>
                    <a:p>
                      <a:pPr algn="ctr"/>
                      <a:r>
                        <a:rPr lang="ru-RU" sz="1600" dirty="0" smtClean="0"/>
                        <a:t>Порядок представления сведений</a:t>
                      </a:r>
                      <a:endParaRPr lang="ru-RU" sz="1600" dirty="0"/>
                    </a:p>
                  </a:txBody>
                  <a:tcPr anchor="ctr"/>
                </a:tc>
                <a:tc>
                  <a:txBody>
                    <a:bodyPr/>
                    <a:lstStyle/>
                    <a:p>
                      <a:pPr algn="ctr"/>
                      <a:r>
                        <a:rPr lang="ru-RU" sz="1600" dirty="0" smtClean="0"/>
                        <a:t>Порядок проверки достоверности и полноты сведений</a:t>
                      </a:r>
                      <a:endParaRPr lang="ru-RU" sz="1600" dirty="0"/>
                    </a:p>
                  </a:txBody>
                  <a:tcPr anchor="ctr"/>
                </a:tc>
                <a:tc>
                  <a:txBody>
                    <a:bodyPr/>
                    <a:lstStyle/>
                    <a:p>
                      <a:pPr algn="ctr"/>
                      <a:r>
                        <a:rPr lang="ru-RU" sz="1600" dirty="0" smtClean="0"/>
                        <a:t>Порядок размещения сведений на сайте органа местного самоуправления</a:t>
                      </a:r>
                      <a:endParaRPr lang="ru-RU" sz="1600" dirty="0"/>
                    </a:p>
                  </a:txBody>
                  <a:tcPr anchor="ctr"/>
                </a:tc>
              </a:tr>
              <a:tr h="762496">
                <a:tc gridSpan="4">
                  <a:txBody>
                    <a:bodyPr/>
                    <a:lstStyle/>
                    <a:p>
                      <a:pPr algn="ctr"/>
                      <a:r>
                        <a:rPr lang="ru-RU" sz="1600" b="1" dirty="0" smtClean="0"/>
                        <a:t>Муниципальные служащие:</a:t>
                      </a:r>
                      <a:endParaRPr lang="ru-RU" sz="1600" b="1" dirty="0"/>
                    </a:p>
                  </a:txBody>
                  <a:tcPr anchor="ctr"/>
                </a:tc>
                <a:tc hMerge="1">
                  <a:txBody>
                    <a:bodyPr/>
                    <a:lstStyle/>
                    <a:p>
                      <a:endParaRPr lang="ru-RU" sz="1600" dirty="0"/>
                    </a:p>
                  </a:txBody>
                  <a:tcPr anchor="ctr"/>
                </a:tc>
                <a:tc hMerge="1">
                  <a:txBody>
                    <a:bodyPr/>
                    <a:lstStyle/>
                    <a:p>
                      <a:endParaRPr lang="ru-RU" sz="1600" dirty="0"/>
                    </a:p>
                  </a:txBody>
                  <a:tcPr anchor="ctr"/>
                </a:tc>
                <a:tc hMerge="1">
                  <a:txBody>
                    <a:bodyPr/>
                    <a:lstStyle/>
                    <a:p>
                      <a:endParaRPr lang="ru-RU" sz="1600"/>
                    </a:p>
                  </a:txBody>
                  <a:tcPr anchor="ctr"/>
                </a:tc>
              </a:tr>
              <a:tr h="1880768">
                <a:tc>
                  <a:txBody>
                    <a:bodyPr/>
                    <a:lstStyle/>
                    <a:p>
                      <a:pPr algn="l"/>
                      <a:r>
                        <a:rPr lang="ru-RU" sz="1600" dirty="0" smtClean="0"/>
                        <a:t>1. Муниципальные служащие, должности которых включены в соответствующий перечень</a:t>
                      </a:r>
                      <a:endParaRPr lang="ru-RU" sz="1600" dirty="0"/>
                    </a:p>
                  </a:txBody>
                  <a:tcPr anchor="ctr"/>
                </a:tc>
                <a:tc>
                  <a:txBody>
                    <a:bodyPr/>
                    <a:lstStyle/>
                    <a:p>
                      <a:pPr algn="ctr"/>
                      <a:r>
                        <a:rPr kumimoji="0" lang="ru-RU" sz="1600" kern="1200" dirty="0" smtClean="0">
                          <a:solidFill>
                            <a:schemeClr val="dk1"/>
                          </a:solidFill>
                          <a:latin typeface="+mn-lt"/>
                          <a:ea typeface="+mn-ea"/>
                          <a:cs typeface="+mn-cs"/>
                        </a:rPr>
                        <a:t>Постановление Губернатора Забайкальского края</a:t>
                      </a:r>
                    </a:p>
                    <a:p>
                      <a:pPr algn="ctr"/>
                      <a:r>
                        <a:rPr kumimoji="0" lang="ru-RU" sz="1600" kern="1200" dirty="0" smtClean="0">
                          <a:solidFill>
                            <a:schemeClr val="dk1"/>
                          </a:solidFill>
                          <a:latin typeface="+mn-lt"/>
                          <a:ea typeface="+mn-ea"/>
                          <a:cs typeface="+mn-cs"/>
                        </a:rPr>
                        <a:t>от 14 октября 2015 года</a:t>
                      </a:r>
                    </a:p>
                    <a:p>
                      <a:pPr algn="ctr"/>
                      <a:r>
                        <a:rPr kumimoji="0" lang="ru-RU" sz="1600" kern="1200" dirty="0" smtClean="0">
                          <a:solidFill>
                            <a:schemeClr val="dk1"/>
                          </a:solidFill>
                          <a:latin typeface="+mn-lt"/>
                          <a:ea typeface="+mn-ea"/>
                          <a:cs typeface="+mn-cs"/>
                        </a:rPr>
                        <a:t>№ </a:t>
                      </a:r>
                      <a:r>
                        <a:rPr kumimoji="0" lang="ru-RU" sz="1600" b="1" kern="1200" dirty="0" smtClean="0">
                          <a:solidFill>
                            <a:schemeClr val="dk1"/>
                          </a:solidFill>
                          <a:latin typeface="+mn-lt"/>
                          <a:ea typeface="+mn-ea"/>
                          <a:cs typeface="+mn-cs"/>
                        </a:rPr>
                        <a:t>100*</a:t>
                      </a:r>
                      <a:endParaRPr lang="ru-RU" sz="1600" b="1" dirty="0"/>
                    </a:p>
                  </a:txBody>
                  <a:tcPr anchor="ctr">
                    <a:lnR w="12700" cap="flat" cmpd="sng" algn="ctr">
                      <a:solidFill>
                        <a:schemeClr val="tx1"/>
                      </a:solidFill>
                      <a:prstDash val="solid"/>
                      <a:round/>
                      <a:headEnd type="none" w="med" len="med"/>
                      <a:tailEnd type="none" w="med" len="med"/>
                    </a:lnR>
                  </a:tcPr>
                </a:tc>
                <a:tc>
                  <a:txBody>
                    <a:bodyPr/>
                    <a:lstStyle/>
                    <a:p>
                      <a:pPr algn="ctr"/>
                      <a:r>
                        <a:rPr kumimoji="0" lang="ru-RU" sz="1600" kern="1200" dirty="0" smtClean="0">
                          <a:solidFill>
                            <a:schemeClr val="dk1"/>
                          </a:solidFill>
                          <a:latin typeface="+mn-lt"/>
                          <a:ea typeface="+mn-ea"/>
                          <a:cs typeface="+mn-cs"/>
                        </a:rPr>
                        <a:t>Постановление Правительства Забайкальского края</a:t>
                      </a:r>
                    </a:p>
                    <a:p>
                      <a:pPr algn="ctr"/>
                      <a:r>
                        <a:rPr kumimoji="0" lang="ru-RU" sz="1600" kern="1200" dirty="0" smtClean="0">
                          <a:solidFill>
                            <a:schemeClr val="dk1"/>
                          </a:solidFill>
                          <a:latin typeface="+mn-lt"/>
                          <a:ea typeface="+mn-ea"/>
                          <a:cs typeface="+mn-cs"/>
                        </a:rPr>
                        <a:t>от 16 октября 2012 года</a:t>
                      </a:r>
                    </a:p>
                    <a:p>
                      <a:pPr algn="ctr"/>
                      <a:r>
                        <a:rPr kumimoji="0" lang="ru-RU" sz="1600" kern="1200" dirty="0" smtClean="0">
                          <a:solidFill>
                            <a:schemeClr val="dk1"/>
                          </a:solidFill>
                          <a:latin typeface="+mn-lt"/>
                          <a:ea typeface="+mn-ea"/>
                          <a:cs typeface="+mn-cs"/>
                        </a:rPr>
                        <a:t>№ </a:t>
                      </a:r>
                      <a:r>
                        <a:rPr kumimoji="0" lang="ru-RU" sz="1600" b="1" kern="1200" dirty="0" smtClean="0">
                          <a:solidFill>
                            <a:schemeClr val="dk1"/>
                          </a:solidFill>
                          <a:latin typeface="+mn-lt"/>
                          <a:ea typeface="+mn-ea"/>
                          <a:cs typeface="+mn-cs"/>
                        </a:rPr>
                        <a:t>446</a:t>
                      </a:r>
                      <a:endParaRPr lang="ru-RU" sz="1600" b="1" dirty="0"/>
                    </a:p>
                  </a:txBody>
                  <a:tcPr anchor="ctr">
                    <a:lnL w="12700" cap="flat" cmpd="sng" algn="ctr">
                      <a:solidFill>
                        <a:schemeClr val="tx1"/>
                      </a:solidFill>
                      <a:prstDash val="solid"/>
                      <a:round/>
                      <a:headEnd type="none" w="med" len="med"/>
                      <a:tailEnd type="none" w="med" len="med"/>
                    </a:lnL>
                  </a:tcPr>
                </a:tc>
                <a:tc>
                  <a:txBody>
                    <a:bodyPr/>
                    <a:lstStyle/>
                    <a:p>
                      <a:pPr algn="ctr"/>
                      <a:r>
                        <a:rPr kumimoji="0" lang="ru-RU" sz="1600" kern="1200" dirty="0" smtClean="0">
                          <a:solidFill>
                            <a:schemeClr val="dk1"/>
                          </a:solidFill>
                          <a:latin typeface="+mn-lt"/>
                          <a:ea typeface="+mn-ea"/>
                          <a:cs typeface="+mn-cs"/>
                        </a:rPr>
                        <a:t>Постановление Правительства Забайкальского края</a:t>
                      </a:r>
                    </a:p>
                    <a:p>
                      <a:pPr algn="ctr"/>
                      <a:r>
                        <a:rPr kumimoji="0" lang="ru-RU" sz="1600" kern="1200" dirty="0" smtClean="0">
                          <a:solidFill>
                            <a:schemeClr val="dk1"/>
                          </a:solidFill>
                          <a:latin typeface="+mn-lt"/>
                          <a:ea typeface="+mn-ea"/>
                          <a:cs typeface="+mn-cs"/>
                        </a:rPr>
                        <a:t>от 17 сентября 2013 года</a:t>
                      </a:r>
                    </a:p>
                    <a:p>
                      <a:pPr algn="ctr"/>
                      <a:r>
                        <a:rPr kumimoji="0" lang="ru-RU" sz="1600" kern="1200" dirty="0" smtClean="0">
                          <a:solidFill>
                            <a:schemeClr val="dk1"/>
                          </a:solidFill>
                          <a:latin typeface="+mn-lt"/>
                          <a:ea typeface="+mn-ea"/>
                          <a:cs typeface="+mn-cs"/>
                        </a:rPr>
                        <a:t>№ </a:t>
                      </a:r>
                      <a:r>
                        <a:rPr kumimoji="0" lang="ru-RU" sz="1600" b="1" kern="1200" dirty="0" smtClean="0">
                          <a:solidFill>
                            <a:schemeClr val="dk1"/>
                          </a:solidFill>
                          <a:latin typeface="+mn-lt"/>
                          <a:ea typeface="+mn-ea"/>
                          <a:cs typeface="+mn-cs"/>
                        </a:rPr>
                        <a:t>387</a:t>
                      </a:r>
                      <a:endParaRPr lang="ru-RU" sz="1600" b="1" dirty="0"/>
                    </a:p>
                  </a:txBody>
                  <a:tcPr anchor="ctr"/>
                </a:tc>
              </a:tr>
              <a:tr h="1880768">
                <a:tc>
                  <a:txBody>
                    <a:bodyPr/>
                    <a:lstStyle/>
                    <a:p>
                      <a:pPr algn="l"/>
                      <a:r>
                        <a:rPr lang="ru-RU" sz="1600" dirty="0" smtClean="0"/>
                        <a:t>2. Руководитель администрации, замещающий должность по контракту</a:t>
                      </a:r>
                      <a:endParaRPr lang="ru-RU" sz="1600" dirty="0"/>
                    </a:p>
                  </a:txBody>
                  <a:tcPr anchor="ctr"/>
                </a:tc>
                <a:tc gridSpan="2">
                  <a:txBody>
                    <a:bodyPr/>
                    <a:lstStyle/>
                    <a:p>
                      <a:pPr algn="ctr"/>
                      <a:r>
                        <a:rPr kumimoji="0" lang="ru-RU" sz="1600" kern="1200" dirty="0" smtClean="0">
                          <a:solidFill>
                            <a:schemeClr val="dk1"/>
                          </a:solidFill>
                          <a:latin typeface="+mn-lt"/>
                          <a:ea typeface="+mn-ea"/>
                          <a:cs typeface="+mn-cs"/>
                        </a:rPr>
                        <a:t>Закон Забайкальского края</a:t>
                      </a:r>
                    </a:p>
                    <a:p>
                      <a:pPr algn="ctr"/>
                      <a:r>
                        <a:rPr kumimoji="0" lang="ru-RU" sz="1600" kern="1200" dirty="0" smtClean="0">
                          <a:solidFill>
                            <a:schemeClr val="dk1"/>
                          </a:solidFill>
                          <a:latin typeface="+mn-lt"/>
                          <a:ea typeface="+mn-ea"/>
                          <a:cs typeface="+mn-cs"/>
                        </a:rPr>
                        <a:t>от 29 декабря 2008 года № </a:t>
                      </a:r>
                      <a:r>
                        <a:rPr kumimoji="0" lang="ru-RU" sz="1600" b="1" kern="1200" dirty="0" smtClean="0">
                          <a:solidFill>
                            <a:schemeClr val="dk1"/>
                          </a:solidFill>
                          <a:latin typeface="+mn-lt"/>
                          <a:ea typeface="+mn-ea"/>
                          <a:cs typeface="+mn-cs"/>
                        </a:rPr>
                        <a:t>108-ЗЗК</a:t>
                      </a:r>
                    </a:p>
                    <a:p>
                      <a:pPr algn="ctr"/>
                      <a:r>
                        <a:rPr kumimoji="0" lang="ru-RU" sz="1600" kern="1200" dirty="0" smtClean="0">
                          <a:solidFill>
                            <a:schemeClr val="dk1"/>
                          </a:solidFill>
                          <a:latin typeface="+mn-lt"/>
                          <a:ea typeface="+mn-ea"/>
                          <a:cs typeface="+mn-cs"/>
                        </a:rPr>
                        <a:t>«О муниципальной службе в Забайкальском крае»</a:t>
                      </a:r>
                      <a:endParaRPr lang="ru-RU" sz="1600" dirty="0"/>
                    </a:p>
                  </a:txBody>
                  <a:tcPr anchor="ctr"/>
                </a:tc>
                <a:tc hMerge="1">
                  <a:txBody>
                    <a:bodyPr/>
                    <a:lstStyle/>
                    <a:p>
                      <a:endParaRPr lang="ru-RU" sz="1600"/>
                    </a:p>
                  </a:txBody>
                  <a:tcPr anchor="ctr"/>
                </a:tc>
                <a:tc>
                  <a:txBody>
                    <a:bodyPr/>
                    <a:lstStyle/>
                    <a:p>
                      <a:pPr algn="ctr"/>
                      <a:r>
                        <a:rPr lang="ru-RU" sz="1600" dirty="0" smtClean="0"/>
                        <a:t>Муниципальный правовой акт</a:t>
                      </a:r>
                      <a:endParaRPr lang="ru-RU" sz="1600" dirty="0"/>
                    </a:p>
                  </a:txBody>
                  <a:tcPr anchor="ctr"/>
                </a:tc>
              </a:tr>
            </a:tbl>
          </a:graphicData>
        </a:graphic>
      </p:graphicFrame>
    </p:spTree>
    <p:extLst>
      <p:ext uri="{BB962C8B-B14F-4D97-AF65-F5344CB8AC3E}">
        <p14:creationId xmlns:p14="http://schemas.microsoft.com/office/powerpoint/2010/main" xmlns="" val="2070719887"/>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79512" y="188640"/>
            <a:ext cx="8784976" cy="6480720"/>
          </a:xfrm>
          <a:ln/>
        </p:spPr>
        <p:style>
          <a:lnRef idx="0">
            <a:schemeClr val="accent1"/>
          </a:lnRef>
          <a:fillRef idx="3">
            <a:schemeClr val="accent1"/>
          </a:fillRef>
          <a:effectRef idx="3">
            <a:schemeClr val="accent1"/>
          </a:effectRef>
          <a:fontRef idx="minor">
            <a:schemeClr val="lt1"/>
          </a:fontRef>
        </p:style>
        <p:txBody>
          <a:bodyPr>
            <a:normAutofit/>
          </a:bodyPr>
          <a:lstStyle/>
          <a:p>
            <a:endParaRPr lang="ru-RU" sz="2400"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12</a:t>
            </a:fld>
            <a:endParaRPr lang="ru-RU"/>
          </a:p>
        </p:txBody>
      </p:sp>
      <p:graphicFrame>
        <p:nvGraphicFramePr>
          <p:cNvPr id="4" name="Таблица 3"/>
          <p:cNvGraphicFramePr>
            <a:graphicFrameLocks noGrp="1"/>
          </p:cNvGraphicFramePr>
          <p:nvPr/>
        </p:nvGraphicFramePr>
        <p:xfrm>
          <a:off x="179513" y="188640"/>
          <a:ext cx="8784974" cy="6480720"/>
        </p:xfrm>
        <a:graphic>
          <a:graphicData uri="http://schemas.openxmlformats.org/drawingml/2006/table">
            <a:tbl>
              <a:tblPr firstRow="1" bandRow="1">
                <a:tableStyleId>{5C22544A-7EE6-4342-B048-85BDC9FD1C3A}</a:tableStyleId>
              </a:tblPr>
              <a:tblGrid>
                <a:gridCol w="2271977"/>
                <a:gridCol w="2170999"/>
                <a:gridCol w="2170999"/>
                <a:gridCol w="2170999"/>
              </a:tblGrid>
              <a:tr h="1956688">
                <a:tc>
                  <a:txBody>
                    <a:bodyPr/>
                    <a:lstStyle/>
                    <a:p>
                      <a:endParaRPr lang="ru-RU" sz="1600" dirty="0"/>
                    </a:p>
                  </a:txBody>
                  <a:tcPr/>
                </a:tc>
                <a:tc>
                  <a:txBody>
                    <a:bodyPr/>
                    <a:lstStyle/>
                    <a:p>
                      <a:pPr algn="ctr"/>
                      <a:r>
                        <a:rPr lang="ru-RU" sz="1600" dirty="0" smtClean="0"/>
                        <a:t>Порядок представления сведений</a:t>
                      </a:r>
                      <a:endParaRPr lang="ru-RU" sz="1600" dirty="0"/>
                    </a:p>
                  </a:txBody>
                  <a:tcPr anchor="ctr"/>
                </a:tc>
                <a:tc>
                  <a:txBody>
                    <a:bodyPr/>
                    <a:lstStyle/>
                    <a:p>
                      <a:pPr algn="ctr"/>
                      <a:r>
                        <a:rPr lang="ru-RU" sz="1600" dirty="0" smtClean="0"/>
                        <a:t>Порядок проверки достоверности и полноты сведений</a:t>
                      </a:r>
                      <a:endParaRPr lang="ru-RU" sz="1600" dirty="0"/>
                    </a:p>
                  </a:txBody>
                  <a:tcPr anchor="ctr"/>
                </a:tc>
                <a:tc>
                  <a:txBody>
                    <a:bodyPr/>
                    <a:lstStyle/>
                    <a:p>
                      <a:pPr algn="ctr"/>
                      <a:r>
                        <a:rPr lang="ru-RU" sz="1600" dirty="0" smtClean="0"/>
                        <a:t>Порядок размещения сведений на сайте органа местного самоуправления</a:t>
                      </a:r>
                      <a:endParaRPr lang="ru-RU" sz="1600" dirty="0"/>
                    </a:p>
                  </a:txBody>
                  <a:tcPr anchor="ctr"/>
                </a:tc>
              </a:tr>
              <a:tr h="762496">
                <a:tc gridSpan="4">
                  <a:txBody>
                    <a:bodyPr/>
                    <a:lstStyle/>
                    <a:p>
                      <a:pPr algn="ctr"/>
                      <a:r>
                        <a:rPr lang="ru-RU" sz="1600" b="1" dirty="0" smtClean="0"/>
                        <a:t>Лица, замещающие муниципальные должности:</a:t>
                      </a:r>
                      <a:endParaRPr lang="ru-RU" sz="1600" b="1" dirty="0"/>
                    </a:p>
                  </a:txBody>
                  <a:tcPr anchor="ctr"/>
                </a:tc>
                <a:tc hMerge="1">
                  <a:txBody>
                    <a:bodyPr/>
                    <a:lstStyle/>
                    <a:p>
                      <a:endParaRPr lang="ru-RU" sz="1600" dirty="0"/>
                    </a:p>
                  </a:txBody>
                  <a:tcPr anchor="ctr"/>
                </a:tc>
                <a:tc hMerge="1">
                  <a:txBody>
                    <a:bodyPr/>
                    <a:lstStyle/>
                    <a:p>
                      <a:endParaRPr lang="ru-RU" sz="1600" dirty="0"/>
                    </a:p>
                  </a:txBody>
                  <a:tcPr anchor="ctr"/>
                </a:tc>
                <a:tc hMerge="1">
                  <a:txBody>
                    <a:bodyPr/>
                    <a:lstStyle/>
                    <a:p>
                      <a:endParaRPr lang="ru-RU" sz="1600"/>
                    </a:p>
                  </a:txBody>
                  <a:tcPr anchor="ctr"/>
                </a:tc>
              </a:tr>
              <a:tr h="3761536">
                <a:tc>
                  <a:txBody>
                    <a:bodyPr/>
                    <a:lstStyle/>
                    <a:p>
                      <a:pPr algn="l"/>
                      <a:r>
                        <a:rPr lang="ru-RU" sz="1600" b="0" dirty="0" smtClean="0"/>
                        <a:t>Глава муниципального образования,</a:t>
                      </a:r>
                      <a:r>
                        <a:rPr lang="ru-RU" sz="1600" b="0" baseline="0" dirty="0" smtClean="0"/>
                        <a:t> </a:t>
                      </a:r>
                      <a:r>
                        <a:rPr lang="ru-RU" sz="1600" b="0" dirty="0" smtClean="0"/>
                        <a:t>председатель совета (думы),</a:t>
                      </a:r>
                      <a:r>
                        <a:rPr lang="ru-RU" sz="1600" b="0" baseline="0" dirty="0" smtClean="0"/>
                        <a:t> </a:t>
                      </a:r>
                      <a:r>
                        <a:rPr lang="ru-RU" sz="1600" b="0" dirty="0" smtClean="0"/>
                        <a:t>депутат совета (думы)</a:t>
                      </a:r>
                      <a:endParaRPr lang="ru-RU" sz="1600" b="0" dirty="0"/>
                    </a:p>
                  </a:txBody>
                  <a:tcPr anchor="ctr"/>
                </a:tc>
                <a:tc gridSpan="2">
                  <a:txBody>
                    <a:bodyPr/>
                    <a:lstStyle/>
                    <a:p>
                      <a:pPr algn="ctr"/>
                      <a:r>
                        <a:rPr kumimoji="0" lang="ru-RU" sz="1600" kern="1200" dirty="0" smtClean="0">
                          <a:solidFill>
                            <a:schemeClr val="dk1"/>
                          </a:solidFill>
                          <a:latin typeface="+mn-lt"/>
                          <a:ea typeface="+mn-ea"/>
                          <a:cs typeface="+mn-cs"/>
                        </a:rPr>
                        <a:t>Закон Забайкальского края</a:t>
                      </a:r>
                    </a:p>
                    <a:p>
                      <a:pPr algn="ctr"/>
                      <a:r>
                        <a:rPr kumimoji="0" lang="ru-RU" sz="1600" kern="1200" dirty="0" smtClean="0">
                          <a:solidFill>
                            <a:schemeClr val="dk1"/>
                          </a:solidFill>
                          <a:latin typeface="+mn-lt"/>
                          <a:ea typeface="+mn-ea"/>
                          <a:cs typeface="+mn-cs"/>
                        </a:rPr>
                        <a:t>от 25 июля 2008 года № </a:t>
                      </a:r>
                      <a:r>
                        <a:rPr kumimoji="0" lang="ru-RU" sz="1600" b="1" kern="1200" dirty="0" smtClean="0">
                          <a:solidFill>
                            <a:schemeClr val="dk1"/>
                          </a:solidFill>
                          <a:latin typeface="+mn-lt"/>
                          <a:ea typeface="+mn-ea"/>
                          <a:cs typeface="+mn-cs"/>
                        </a:rPr>
                        <a:t>18-ЗЗК</a:t>
                      </a:r>
                    </a:p>
                    <a:p>
                      <a:pPr algn="ctr"/>
                      <a:r>
                        <a:rPr kumimoji="0" lang="ru-RU" sz="1600" kern="1200" dirty="0" smtClean="0">
                          <a:solidFill>
                            <a:schemeClr val="dk1"/>
                          </a:solidFill>
                          <a:latin typeface="+mn-lt"/>
                          <a:ea typeface="+mn-ea"/>
                          <a:cs typeface="+mn-cs"/>
                        </a:rPr>
                        <a:t>«О противодействии коррупции в Забайкальском крае»</a:t>
                      </a:r>
                      <a:endParaRPr lang="ru-RU" sz="1600" b="1" dirty="0"/>
                    </a:p>
                  </a:txBody>
                  <a:tcPr anchor="ctr"/>
                </a:tc>
                <a:tc hMerge="1">
                  <a:txBody>
                    <a:bodyPr/>
                    <a:lstStyle/>
                    <a:p>
                      <a:pPr algn="ctr"/>
                      <a:endParaRPr lang="ru-RU" sz="1600" b="1" dirty="0"/>
                    </a:p>
                  </a:txBody>
                  <a:tcPr anchor="ctr">
                    <a:lnL w="12700" cap="flat" cmpd="sng" algn="ctr">
                      <a:solidFill>
                        <a:schemeClr val="tx1"/>
                      </a:solidFill>
                      <a:prstDash val="solid"/>
                      <a:round/>
                      <a:headEnd type="none" w="med" len="med"/>
                      <a:tailEnd type="none" w="med" len="med"/>
                    </a:lnL>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Муниципальный правовой акт</a:t>
                      </a:r>
                      <a:endParaRPr lang="ru-RU" sz="1600" b="1" dirty="0"/>
                    </a:p>
                  </a:txBody>
                  <a:tcPr anchor="ctr"/>
                </a:tc>
              </a:tr>
            </a:tbl>
          </a:graphicData>
        </a:graphic>
      </p:graphicFrame>
    </p:spTree>
    <p:extLst>
      <p:ext uri="{BB962C8B-B14F-4D97-AF65-F5344CB8AC3E}">
        <p14:creationId xmlns:p14="http://schemas.microsoft.com/office/powerpoint/2010/main" xmlns="" val="3017503679"/>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79512" y="188640"/>
            <a:ext cx="8784976" cy="6480720"/>
          </a:xfrm>
          <a:ln/>
        </p:spPr>
        <p:style>
          <a:lnRef idx="0">
            <a:schemeClr val="accent1"/>
          </a:lnRef>
          <a:fillRef idx="3">
            <a:schemeClr val="accent1"/>
          </a:fillRef>
          <a:effectRef idx="3">
            <a:schemeClr val="accent1"/>
          </a:effectRef>
          <a:fontRef idx="minor">
            <a:schemeClr val="lt1"/>
          </a:fontRef>
        </p:style>
        <p:txBody>
          <a:bodyPr>
            <a:normAutofit/>
          </a:bodyPr>
          <a:lstStyle/>
          <a:p>
            <a:endParaRPr lang="ru-RU" sz="2400"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13</a:t>
            </a:fld>
            <a:endParaRPr lang="ru-RU"/>
          </a:p>
        </p:txBody>
      </p:sp>
      <p:graphicFrame>
        <p:nvGraphicFramePr>
          <p:cNvPr id="4" name="Таблица 3"/>
          <p:cNvGraphicFramePr>
            <a:graphicFrameLocks noGrp="1"/>
          </p:cNvGraphicFramePr>
          <p:nvPr/>
        </p:nvGraphicFramePr>
        <p:xfrm>
          <a:off x="179513" y="188640"/>
          <a:ext cx="8784974" cy="6480720"/>
        </p:xfrm>
        <a:graphic>
          <a:graphicData uri="http://schemas.openxmlformats.org/drawingml/2006/table">
            <a:tbl>
              <a:tblPr firstRow="1" bandRow="1">
                <a:tableStyleId>{5C22544A-7EE6-4342-B048-85BDC9FD1C3A}</a:tableStyleId>
              </a:tblPr>
              <a:tblGrid>
                <a:gridCol w="2271977"/>
                <a:gridCol w="2170999"/>
                <a:gridCol w="2170999"/>
                <a:gridCol w="2170999"/>
              </a:tblGrid>
              <a:tr h="1956688">
                <a:tc>
                  <a:txBody>
                    <a:bodyPr/>
                    <a:lstStyle/>
                    <a:p>
                      <a:endParaRPr lang="ru-RU" sz="1600" dirty="0"/>
                    </a:p>
                  </a:txBody>
                  <a:tcPr/>
                </a:tc>
                <a:tc>
                  <a:txBody>
                    <a:bodyPr/>
                    <a:lstStyle/>
                    <a:p>
                      <a:pPr algn="ctr"/>
                      <a:r>
                        <a:rPr lang="ru-RU" sz="1600" dirty="0" smtClean="0"/>
                        <a:t>Порядок представления сведений</a:t>
                      </a:r>
                      <a:endParaRPr lang="ru-RU" sz="1600" dirty="0"/>
                    </a:p>
                  </a:txBody>
                  <a:tcPr anchor="ctr"/>
                </a:tc>
                <a:tc>
                  <a:txBody>
                    <a:bodyPr/>
                    <a:lstStyle/>
                    <a:p>
                      <a:pPr algn="ctr"/>
                      <a:r>
                        <a:rPr lang="ru-RU" sz="1600" dirty="0" smtClean="0"/>
                        <a:t>Порядок проверки достоверности и полноты сведений</a:t>
                      </a:r>
                      <a:endParaRPr lang="ru-RU" sz="1600" dirty="0"/>
                    </a:p>
                  </a:txBody>
                  <a:tcPr anchor="ctr"/>
                </a:tc>
                <a:tc>
                  <a:txBody>
                    <a:bodyPr/>
                    <a:lstStyle/>
                    <a:p>
                      <a:pPr algn="ctr"/>
                      <a:r>
                        <a:rPr lang="ru-RU" sz="1600" dirty="0" smtClean="0"/>
                        <a:t>Порядок размещения сведений на сайте органа местного самоуправления</a:t>
                      </a:r>
                      <a:endParaRPr lang="ru-RU" sz="1600" dirty="0"/>
                    </a:p>
                  </a:txBody>
                  <a:tcPr anchor="ctr"/>
                </a:tc>
              </a:tr>
              <a:tr h="762496">
                <a:tc gridSpan="4">
                  <a:txBody>
                    <a:bodyPr/>
                    <a:lstStyle/>
                    <a:p>
                      <a:pPr algn="ctr"/>
                      <a:r>
                        <a:rPr lang="ru-RU" sz="1600" b="1" dirty="0" smtClean="0"/>
                        <a:t>Руководитель муниципального учреждения:</a:t>
                      </a:r>
                      <a:endParaRPr lang="ru-RU" sz="1600" b="1" dirty="0"/>
                    </a:p>
                  </a:txBody>
                  <a:tcPr anchor="ctr"/>
                </a:tc>
                <a:tc hMerge="1">
                  <a:txBody>
                    <a:bodyPr/>
                    <a:lstStyle/>
                    <a:p>
                      <a:endParaRPr lang="ru-RU" sz="1600" dirty="0"/>
                    </a:p>
                  </a:txBody>
                  <a:tcPr anchor="ctr"/>
                </a:tc>
                <a:tc hMerge="1">
                  <a:txBody>
                    <a:bodyPr/>
                    <a:lstStyle/>
                    <a:p>
                      <a:endParaRPr lang="ru-RU" sz="1600" dirty="0"/>
                    </a:p>
                  </a:txBody>
                  <a:tcPr anchor="ctr"/>
                </a:tc>
                <a:tc hMerge="1">
                  <a:txBody>
                    <a:bodyPr/>
                    <a:lstStyle/>
                    <a:p>
                      <a:endParaRPr lang="ru-RU" sz="1600"/>
                    </a:p>
                  </a:txBody>
                  <a:tcPr anchor="ctr"/>
                </a:tc>
              </a:tr>
              <a:tr h="3761536">
                <a:tc>
                  <a:txBody>
                    <a:bodyPr/>
                    <a:lstStyle/>
                    <a:p>
                      <a:pPr algn="l"/>
                      <a:r>
                        <a:rPr lang="ru-RU" sz="1600" b="0" dirty="0" smtClean="0"/>
                        <a:t>Руководитель</a:t>
                      </a:r>
                      <a:r>
                        <a:rPr lang="ru-RU" sz="1600" b="0" baseline="0" dirty="0" smtClean="0"/>
                        <a:t> муниципального учреждения</a:t>
                      </a:r>
                      <a:endParaRPr lang="ru-RU" sz="1600" b="0" dirty="0"/>
                    </a:p>
                  </a:txBody>
                  <a:tcPr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Муниципальный правовой акт</a:t>
                      </a:r>
                      <a:endParaRPr lang="ru-RU" sz="1600" b="1" dirty="0"/>
                    </a:p>
                  </a:txBody>
                  <a:tcPr anchor="ctr"/>
                </a:tc>
                <a:tc hMerge="1">
                  <a:txBody>
                    <a:bodyPr/>
                    <a:lstStyle/>
                    <a:p>
                      <a:pPr algn="ctr"/>
                      <a:endParaRPr lang="ru-RU" sz="1600" b="1" dirty="0"/>
                    </a:p>
                  </a:txBody>
                  <a:tcPr anchor="ctr">
                    <a:lnL w="12700" cap="flat" cmpd="sng" algn="ctr">
                      <a:solidFill>
                        <a:schemeClr val="tx1"/>
                      </a:solidFill>
                      <a:prstDash val="solid"/>
                      <a:round/>
                      <a:headEnd type="none" w="med" len="med"/>
                      <a:tailEnd type="none" w="med" len="med"/>
                    </a:lnL>
                    <a:lnB w="12700" cmpd="sng">
                      <a:noFill/>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dirty="0"/>
                    </a:p>
                  </a:txBody>
                  <a:tcPr anchor="ctr"/>
                </a:tc>
              </a:tr>
            </a:tbl>
          </a:graphicData>
        </a:graphic>
      </p:graphicFrame>
    </p:spTree>
    <p:extLst>
      <p:ext uri="{BB962C8B-B14F-4D97-AF65-F5344CB8AC3E}">
        <p14:creationId xmlns:p14="http://schemas.microsoft.com/office/powerpoint/2010/main" xmlns="" val="1424467170"/>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79512" y="188640"/>
            <a:ext cx="8784976" cy="6480720"/>
          </a:xfrm>
          <a:ln/>
        </p:spPr>
        <p:style>
          <a:lnRef idx="0">
            <a:schemeClr val="accent1"/>
          </a:lnRef>
          <a:fillRef idx="3">
            <a:schemeClr val="accent1"/>
          </a:fillRef>
          <a:effectRef idx="3">
            <a:schemeClr val="accent1"/>
          </a:effectRef>
          <a:fontRef idx="minor">
            <a:schemeClr val="lt1"/>
          </a:fontRef>
        </p:style>
        <p:txBody>
          <a:bodyPr>
            <a:normAutofit/>
          </a:bodyPr>
          <a:lstStyle/>
          <a:p>
            <a:endParaRPr lang="ru-RU" sz="2400"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14</a:t>
            </a:fld>
            <a:endParaRPr lang="ru-RU"/>
          </a:p>
        </p:txBody>
      </p:sp>
      <p:graphicFrame>
        <p:nvGraphicFramePr>
          <p:cNvPr id="5" name="Таблица 4"/>
          <p:cNvGraphicFramePr>
            <a:graphicFrameLocks noGrp="1"/>
          </p:cNvGraphicFramePr>
          <p:nvPr/>
        </p:nvGraphicFramePr>
        <p:xfrm>
          <a:off x="179512" y="188640"/>
          <a:ext cx="8784976" cy="6351620"/>
        </p:xfrm>
        <a:graphic>
          <a:graphicData uri="http://schemas.openxmlformats.org/drawingml/2006/table">
            <a:tbl>
              <a:tblPr firstRow="1" bandRow="1">
                <a:tableStyleId>{5C22544A-7EE6-4342-B048-85BDC9FD1C3A}</a:tableStyleId>
              </a:tblPr>
              <a:tblGrid>
                <a:gridCol w="4392488"/>
                <a:gridCol w="4392488"/>
              </a:tblGrid>
              <a:tr h="864096">
                <a:tc gridSpan="2">
                  <a:txBody>
                    <a:bodyPr/>
                    <a:lstStyle/>
                    <a:p>
                      <a:pPr algn="ctr"/>
                      <a:r>
                        <a:rPr lang="ru-RU" dirty="0" smtClean="0"/>
                        <a:t>Сведения представляются:</a:t>
                      </a:r>
                      <a:endParaRPr lang="ru-RU" dirty="0"/>
                    </a:p>
                  </a:txBody>
                  <a:tcPr anchor="ctr"/>
                </a:tc>
                <a:tc hMerge="1">
                  <a:txBody>
                    <a:bodyPr/>
                    <a:lstStyle/>
                    <a:p>
                      <a:endParaRPr lang="ru-RU"/>
                    </a:p>
                  </a:txBody>
                  <a:tcPr/>
                </a:tc>
              </a:tr>
              <a:tr h="908164">
                <a:tc>
                  <a:txBody>
                    <a:bodyPr/>
                    <a:lstStyle/>
                    <a:p>
                      <a:pPr algn="ctr"/>
                      <a:r>
                        <a:rPr lang="ru-RU" sz="1800" b="1" dirty="0" smtClean="0"/>
                        <a:t>Муниципальными служащими, должности которых включены в соответствующий перечень</a:t>
                      </a:r>
                      <a:endParaRPr lang="ru-RU" dirty="0"/>
                    </a:p>
                  </a:txBody>
                  <a:tcPr anchor="ctr"/>
                </a:tc>
                <a:tc>
                  <a:txBody>
                    <a:bodyPr/>
                    <a:lstStyle/>
                    <a:p>
                      <a:pPr algn="ctr"/>
                      <a:r>
                        <a:rPr lang="ru-RU" dirty="0" smtClean="0"/>
                        <a:t>В кадровую службу органа местного самоуправления</a:t>
                      </a:r>
                      <a:endParaRPr lang="ru-RU" dirty="0"/>
                    </a:p>
                  </a:txBody>
                  <a:tcPr anchor="ctr"/>
                </a:tc>
              </a:tr>
              <a:tr h="1659540">
                <a:tc>
                  <a:txBody>
                    <a:bodyPr/>
                    <a:lstStyle/>
                    <a:p>
                      <a:pPr algn="ctr"/>
                      <a:r>
                        <a:rPr lang="ru-RU" sz="1800" b="1" dirty="0" smtClean="0"/>
                        <a:t>Руководителем администрации, замещающий 	должность по контракту</a:t>
                      </a: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Губернатору Забайкальского края через уполномоченное органом местного самоуправления должностное лицо, ответственное за профилактику коррупционных</a:t>
                      </a:r>
                      <a:r>
                        <a:rPr lang="ru-RU" baseline="0" dirty="0" smtClean="0"/>
                        <a:t> и иных правонарушений</a:t>
                      </a:r>
                      <a:endParaRPr lang="ru-RU" dirty="0"/>
                    </a:p>
                  </a:txBody>
                  <a:tcPr anchor="ctr"/>
                </a:tc>
              </a:tr>
              <a:tr h="1725512">
                <a:tc>
                  <a:txBody>
                    <a:bodyPr/>
                    <a:lstStyle/>
                    <a:p>
                      <a:pPr algn="ctr"/>
                      <a:r>
                        <a:rPr lang="ru-RU" sz="1800" b="1" dirty="0" smtClean="0"/>
                        <a:t>Лицом, замещающим муниципальную должность</a:t>
                      </a: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Губернатору Забайкальского края через уполномоченное органом местного самоуправления должностное лицо, ответственное за профилактику коррупционных</a:t>
                      </a:r>
                      <a:r>
                        <a:rPr lang="ru-RU" baseline="0" dirty="0" smtClean="0"/>
                        <a:t> и иных правонарушений</a:t>
                      </a:r>
                      <a:endParaRPr lang="ru-RU" dirty="0"/>
                    </a:p>
                  </a:txBody>
                  <a:tcPr anchor="ctr"/>
                </a:tc>
              </a:tr>
              <a:tr h="1188072">
                <a:tc>
                  <a:txBody>
                    <a:bodyPr/>
                    <a:lstStyle/>
                    <a:p>
                      <a:pPr algn="ctr"/>
                      <a:r>
                        <a:rPr lang="ru-RU" sz="1800" b="1" dirty="0" smtClean="0"/>
                        <a:t>Руководителем муниципального учреждения</a:t>
                      </a:r>
                      <a:endParaRPr lang="ru-RU" dirty="0"/>
                    </a:p>
                  </a:txBody>
                  <a:tcPr anchor="ctr"/>
                </a:tc>
                <a:tc>
                  <a:txBody>
                    <a:bodyPr/>
                    <a:lstStyle/>
                    <a:p>
                      <a:pPr algn="ctr"/>
                      <a:r>
                        <a:rPr lang="ru-RU" dirty="0" smtClean="0"/>
                        <a:t>В кадровую службу работодателя</a:t>
                      </a:r>
                      <a:endParaRPr lang="ru-RU" dirty="0"/>
                    </a:p>
                  </a:txBody>
                  <a:tcPr anchor="ctr"/>
                </a:tc>
              </a:tr>
            </a:tbl>
          </a:graphicData>
        </a:graphic>
      </p:graphicFrame>
    </p:spTree>
    <p:extLst>
      <p:ext uri="{BB962C8B-B14F-4D97-AF65-F5344CB8AC3E}">
        <p14:creationId xmlns:p14="http://schemas.microsoft.com/office/powerpoint/2010/main" xmlns="" val="27112861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28600" y="152400"/>
            <a:ext cx="8784976" cy="6480720"/>
          </a:xfrm>
          <a:ln/>
        </p:spPr>
        <p:style>
          <a:lnRef idx="0">
            <a:schemeClr val="accent1"/>
          </a:lnRef>
          <a:fillRef idx="3">
            <a:schemeClr val="accent1"/>
          </a:fillRef>
          <a:effectRef idx="3">
            <a:schemeClr val="accent1"/>
          </a:effectRef>
          <a:fontRef idx="minor">
            <a:schemeClr val="lt1"/>
          </a:fontRef>
        </p:style>
        <p:txBody>
          <a:bodyPr>
            <a:normAutofit/>
          </a:bodyPr>
          <a:lstStyle/>
          <a:p>
            <a:pPr algn="ctr"/>
            <a:r>
              <a:rPr lang="ru-RU" sz="2400" b="1" dirty="0" smtClean="0"/>
              <a:t>В случае, если </a:t>
            </a:r>
            <a:r>
              <a:rPr lang="ru-RU" sz="2400" b="1" dirty="0" smtClean="0">
                <a:solidFill>
                  <a:srgbClr val="C00000"/>
                </a:solidFill>
              </a:rPr>
              <a:t>декларант </a:t>
            </a:r>
            <a:r>
              <a:rPr lang="ru-RU" sz="2400" b="1" dirty="0" smtClean="0"/>
              <a:t>обнаружил, что в представленных им сведениях не отражены или не полностью отражены какие-либо сведения либо имеются ошибки, </a:t>
            </a:r>
            <a:r>
              <a:rPr lang="ru-RU" sz="2400" b="1" dirty="0" smtClean="0">
                <a:solidFill>
                  <a:schemeClr val="tx1"/>
                </a:solidFill>
              </a:rPr>
              <a:t>он</a:t>
            </a:r>
            <a:br>
              <a:rPr lang="ru-RU" sz="2400" b="1" dirty="0" smtClean="0">
                <a:solidFill>
                  <a:schemeClr val="tx1"/>
                </a:solidFill>
              </a:rPr>
            </a:br>
            <a:r>
              <a:rPr lang="ru-RU" sz="2400" b="1" dirty="0" smtClean="0">
                <a:solidFill>
                  <a:srgbClr val="C00000"/>
                </a:solidFill>
              </a:rPr>
              <a:t>вправе представить уточненные сведения</a:t>
            </a:r>
            <a:r>
              <a:rPr lang="ru-RU" sz="2400" b="1" dirty="0" smtClean="0"/>
              <a:t>.</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Декларантом вправе представить уточненные сведения в течение одного месяца после окончания срока подачи сведений</a:t>
            </a:r>
            <a:br>
              <a:rPr lang="ru-RU" sz="2400" b="1" dirty="0" smtClean="0"/>
            </a:br>
            <a:r>
              <a:rPr lang="ru-RU" sz="2400" b="1" dirty="0" smtClean="0"/>
              <a:t>(до 31 мая включительно).</a:t>
            </a:r>
            <a:endParaRPr lang="ru-RU" sz="2400"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15</a:t>
            </a:fld>
            <a:endParaRPr lang="ru-RU"/>
          </a:p>
        </p:txBody>
      </p:sp>
    </p:spTree>
    <p:extLst>
      <p:ext uri="{BB962C8B-B14F-4D97-AF65-F5344CB8AC3E}">
        <p14:creationId xmlns:p14="http://schemas.microsoft.com/office/powerpoint/2010/main" xmlns="" val="2234870946"/>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0">
              <a:schemeClr val="bg1"/>
            </a:gs>
            <a:gs pos="53000">
              <a:srgbClr val="D4DEFF"/>
            </a:gs>
            <a:gs pos="83000">
              <a:srgbClr val="D4DEFF"/>
            </a:gs>
            <a:gs pos="100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304800" y="457200"/>
            <a:ext cx="8458200" cy="7201972"/>
          </a:xfrm>
          <a:prstGeom prst="rect">
            <a:avLst/>
          </a:prstGeom>
        </p:spPr>
        <p:txBody>
          <a:bodyPr wrap="square">
            <a:spAutoFit/>
          </a:bodyPr>
          <a:lstStyle/>
          <a:p>
            <a:pPr algn="ctr"/>
            <a:r>
              <a:rPr lang="ru-RU" sz="2000" b="1" dirty="0" smtClean="0"/>
              <a:t>Решение Совета муниципального района «Карымский район»</a:t>
            </a:r>
          </a:p>
          <a:p>
            <a:pPr algn="ctr"/>
            <a:r>
              <a:rPr lang="ru-RU" sz="2000" b="1" dirty="0" smtClean="0"/>
              <a:t>от 05 ноября 2009 года № 381</a:t>
            </a:r>
          </a:p>
          <a:p>
            <a:pPr algn="ctr"/>
            <a:r>
              <a:rPr lang="ru-RU" sz="2000" b="1" dirty="0" smtClean="0"/>
              <a:t>«Об утверждении Положения «О предоставлении гражданами, претендующими на замещение должностей муниципальной службы муниципального района «Карымский район», включенных в соответствующий перечень должностей, муниципальными служащими муниципального района «Карымский район», замещающими указанные должности, сведений о доходах, расходах, об имуществе и обязательствах имущественного характера, а также сведений о доходах, расходах, об имуществе и обязательствах имущественного характера своих супруги (супруга) и несовершеннолетних детей». </a:t>
            </a:r>
          </a:p>
          <a:p>
            <a:pPr algn="ctr"/>
            <a:endParaRPr lang="ru-RU" sz="800" b="1" dirty="0" smtClean="0"/>
          </a:p>
          <a:p>
            <a:pPr marL="342900" indent="-342900" algn="ctr"/>
            <a:r>
              <a:rPr lang="ru-RU" dirty="0" smtClean="0">
                <a:solidFill>
                  <a:schemeClr val="tx2"/>
                </a:solidFill>
              </a:rPr>
              <a:t>1. Настоящим Положением определяется </a:t>
            </a:r>
            <a:r>
              <a:rPr lang="ru-RU" b="1" dirty="0" smtClean="0">
                <a:solidFill>
                  <a:schemeClr val="tx2"/>
                </a:solidFill>
              </a:rPr>
              <a:t>порядок предоставления </a:t>
            </a:r>
            <a:r>
              <a:rPr lang="ru-RU" dirty="0" smtClean="0">
                <a:solidFill>
                  <a:schemeClr val="tx2"/>
                </a:solidFill>
              </a:rPr>
              <a:t>гражданами, претендующими на замещение должностей муниципальной службы муниципального района «Карымский район», включенных в соответствующий перечень должностей,  </a:t>
            </a:r>
            <a:r>
              <a:rPr lang="ru-RU" b="1" dirty="0" smtClean="0">
                <a:solidFill>
                  <a:schemeClr val="tx2"/>
                </a:solidFill>
              </a:rPr>
              <a:t>муниципальными служащими </a:t>
            </a:r>
            <a:r>
              <a:rPr lang="ru-RU" dirty="0" smtClean="0">
                <a:solidFill>
                  <a:schemeClr val="tx2"/>
                </a:solidFill>
              </a:rPr>
              <a:t>муниципального района «Карымский район», замещающими указанные должности, </a:t>
            </a:r>
            <a:r>
              <a:rPr lang="ru-RU" b="1" dirty="0" smtClean="0">
                <a:solidFill>
                  <a:schemeClr val="tx2"/>
                </a:solidFill>
              </a:rPr>
              <a:t>сведений о доходах, расходах, об имуществе и обязательствах имущественного характера, а также  сведений о доходах, расходах, об имуществе и обязательствах имущественного характера своих супруги (супруга) и несовершеннолетних детей  </a:t>
            </a:r>
          </a:p>
          <a:p>
            <a:pPr algn="ctr"/>
            <a:endParaRPr lang="ru-RU" dirty="0" smtClean="0"/>
          </a:p>
          <a:p>
            <a:pPr algn="ctr"/>
            <a:r>
              <a:rPr lang="ru-RU" dirty="0" smtClean="0"/>
              <a:t> </a:t>
            </a:r>
          </a:p>
          <a:p>
            <a:pPr marL="342900" indent="-342900" algn="ctr"/>
            <a:endParaRPr lang="ru-RU" dirty="0" smtClean="0"/>
          </a:p>
          <a:p>
            <a:pPr marL="342900" indent="-342900" algn="ctr"/>
            <a:endParaRPr lang="ru-RU" dirty="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bg1"/>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Прямоугольник 1"/>
          <p:cNvSpPr/>
          <p:nvPr/>
        </p:nvSpPr>
        <p:spPr>
          <a:xfrm>
            <a:off x="304800" y="1066800"/>
            <a:ext cx="8458200" cy="3924216"/>
          </a:xfrm>
          <a:prstGeom prst="rect">
            <a:avLst/>
          </a:prstGeom>
        </p:spPr>
        <p:txBody>
          <a:bodyPr wrap="square">
            <a:spAutoFit/>
          </a:bodyPr>
          <a:lstStyle/>
          <a:p>
            <a:pPr algn="ctr">
              <a:lnSpc>
                <a:spcPct val="114000"/>
              </a:lnSpc>
            </a:pPr>
            <a:r>
              <a:rPr lang="ru-RU" sz="2000" b="1" dirty="0" smtClean="0"/>
              <a:t>Постановление администрации </a:t>
            </a:r>
          </a:p>
          <a:p>
            <a:pPr algn="ctr">
              <a:lnSpc>
                <a:spcPct val="114000"/>
              </a:lnSpc>
            </a:pPr>
            <a:r>
              <a:rPr lang="ru-RU" sz="2000" b="1" dirty="0" smtClean="0"/>
              <a:t>муниципального района «Карымский район» </a:t>
            </a:r>
          </a:p>
          <a:p>
            <a:pPr algn="ctr">
              <a:lnSpc>
                <a:spcPct val="114000"/>
              </a:lnSpc>
            </a:pPr>
            <a:r>
              <a:rPr lang="ru-RU" sz="2000" b="1" dirty="0" smtClean="0"/>
              <a:t>от 16 апреля 2015 года № 83</a:t>
            </a:r>
          </a:p>
          <a:p>
            <a:pPr algn="ctr">
              <a:lnSpc>
                <a:spcPct val="114000"/>
              </a:lnSpc>
            </a:pPr>
            <a:r>
              <a:rPr lang="ru-RU" sz="2000" b="1" dirty="0" smtClean="0"/>
              <a:t>«Об утверждении «Перечня должностей муниципальной службы администрации муниципального района «Карымский район», ее отраслевых органов, структурных подразделений, при замещении которых муниципальные служащие обязаны  предоставлять сведения о своих доходах, расходах, об имуществе и обязательствах имущественного характера, а также сведения о доходах, расходах, об имуществе и обязательствах имущественного характера своих супруги (супруга) и несовершеннолетних детей». </a:t>
            </a:r>
            <a:endParaRPr lang="ru-RU" dirty="0">
              <a:solidFill>
                <a:schemeClr val="tx2"/>
              </a:solidFill>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3000">
              <a:srgbClr val="D4DEFF"/>
            </a:gs>
            <a:gs pos="83000">
              <a:srgbClr val="D4DEFF"/>
            </a:gs>
            <a:gs pos="100000">
              <a:srgbClr val="96AB94"/>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Прямоугольник 1"/>
          <p:cNvSpPr/>
          <p:nvPr/>
        </p:nvSpPr>
        <p:spPr>
          <a:xfrm>
            <a:off x="304800" y="457200"/>
            <a:ext cx="8458200" cy="7140416"/>
          </a:xfrm>
          <a:prstGeom prst="rect">
            <a:avLst/>
          </a:prstGeom>
        </p:spPr>
        <p:txBody>
          <a:bodyPr wrap="square">
            <a:spAutoFit/>
          </a:bodyPr>
          <a:lstStyle/>
          <a:p>
            <a:pPr algn="ctr"/>
            <a:r>
              <a:rPr lang="ru-RU" sz="2000" b="1" dirty="0" smtClean="0">
                <a:solidFill>
                  <a:schemeClr val="accent2"/>
                </a:solidFill>
              </a:rPr>
              <a:t>Указ Президента Российской Федерации от 18 мая 2009 года № 559</a:t>
            </a:r>
          </a:p>
          <a:p>
            <a:pPr algn="ctr"/>
            <a:r>
              <a:rPr lang="ru-RU" sz="2000" b="1" dirty="0" smtClean="0">
                <a:solidFill>
                  <a:schemeClr val="accent2"/>
                </a:solidFill>
              </a:rPr>
              <a:t>«О представлении гражданами, претендующими на замещение должностей федеральной государственной службы, и федеральными государственными служащими сведений о доходах,  об имуществе и обязательствах имущественного характера и внесении изменений в некоторые акты Президента Российской Федерации»</a:t>
            </a:r>
          </a:p>
          <a:p>
            <a:pPr algn="ctr"/>
            <a:r>
              <a:rPr lang="ru-RU" sz="2000" b="1" dirty="0" smtClean="0">
                <a:solidFill>
                  <a:schemeClr val="accent2"/>
                </a:solidFill>
              </a:rPr>
              <a:t>(в редакции изменений)</a:t>
            </a:r>
          </a:p>
          <a:p>
            <a:pPr algn="ctr"/>
            <a:endParaRPr lang="ru-RU" sz="800" b="1" dirty="0" smtClean="0"/>
          </a:p>
          <a:p>
            <a:pPr algn="ctr"/>
            <a:endParaRPr lang="ru-RU" sz="800" b="1" dirty="0" smtClean="0"/>
          </a:p>
          <a:p>
            <a:pPr algn="ctr"/>
            <a:r>
              <a:rPr lang="ru-RU" sz="2000" b="1" dirty="0" smtClean="0">
                <a:solidFill>
                  <a:schemeClr val="tx2"/>
                </a:solidFill>
              </a:rPr>
              <a:t>Министерство труда и социальной защиты Российской Федерации</a:t>
            </a:r>
          </a:p>
          <a:p>
            <a:pPr algn="ctr"/>
            <a:r>
              <a:rPr lang="ru-RU" sz="2000" b="1" dirty="0" smtClean="0"/>
              <a:t>Методические рекомендации по вопросам предоставления сведений о доходах, расходах, об имуществе и обязательствах имущественного характера и заполнения соответствующей формы справки</a:t>
            </a:r>
            <a:endParaRPr lang="ru-RU" sz="2000" dirty="0" smtClean="0"/>
          </a:p>
          <a:p>
            <a:pPr algn="ctr"/>
            <a:r>
              <a:rPr lang="ru-RU" sz="2000" dirty="0" smtClean="0"/>
              <a:t>в 2019 году (за отчетный 2018 год)</a:t>
            </a:r>
          </a:p>
          <a:p>
            <a:pPr algn="ctr"/>
            <a:r>
              <a:rPr lang="en-US" sz="2400" b="1" dirty="0" smtClean="0">
                <a:solidFill>
                  <a:srgbClr val="C00000"/>
                </a:solidFill>
                <a:hlinkClick r:id="rId3"/>
              </a:rPr>
              <a:t>http://www.rosmintrud.ru/</a:t>
            </a:r>
            <a:endParaRPr lang="ru-RU" sz="2400" b="1" dirty="0" smtClean="0">
              <a:solidFill>
                <a:srgbClr val="C00000"/>
              </a:solidFill>
            </a:endParaRPr>
          </a:p>
          <a:p>
            <a:pPr algn="ctr"/>
            <a:endParaRPr lang="ru-RU" sz="2400" b="1" dirty="0" smtClean="0">
              <a:solidFill>
                <a:srgbClr val="C00000"/>
              </a:solidFill>
            </a:endParaRPr>
          </a:p>
          <a:p>
            <a:r>
              <a:rPr lang="ru-RU" sz="1600" b="1" u="sng" dirty="0" smtClean="0">
                <a:solidFill>
                  <a:schemeClr val="accent1">
                    <a:lumMod val="75000"/>
                  </a:schemeClr>
                </a:solidFill>
                <a:hlinkClick r:id="rId4"/>
              </a:rPr>
              <a:t>(</a:t>
            </a:r>
            <a:r>
              <a:rPr lang="ru-RU" sz="1600" b="1" dirty="0" smtClean="0">
                <a:solidFill>
                  <a:schemeClr val="accent1">
                    <a:lumMod val="75000"/>
                  </a:schemeClr>
                </a:solidFill>
                <a:hlinkClick r:id="rId5"/>
              </a:rPr>
              <a:t>Министерство</a:t>
            </a:r>
            <a:r>
              <a:rPr lang="ru-RU" sz="1600" b="1" dirty="0" smtClean="0">
                <a:solidFill>
                  <a:schemeClr val="accent1">
                    <a:lumMod val="75000"/>
                  </a:schemeClr>
                </a:solidFill>
              </a:rPr>
              <a:t>/</a:t>
            </a:r>
            <a:r>
              <a:rPr lang="ru-RU" sz="1600" b="1" dirty="0" smtClean="0">
                <a:solidFill>
                  <a:srgbClr val="6D4FDB"/>
                </a:solidFill>
                <a:hlinkClick r:id="rId6"/>
              </a:rPr>
              <a:t>Деятельность</a:t>
            </a:r>
            <a:r>
              <a:rPr lang="ru-RU" sz="1600" b="1" dirty="0" smtClean="0">
                <a:solidFill>
                  <a:schemeClr val="accent1">
                    <a:lumMod val="75000"/>
                  </a:schemeClr>
                </a:solidFill>
              </a:rPr>
              <a:t>/</a:t>
            </a:r>
            <a:r>
              <a:rPr lang="ru-RU" sz="1600" b="1" dirty="0" smtClean="0">
                <a:solidFill>
                  <a:schemeClr val="accent1">
                    <a:lumMod val="75000"/>
                  </a:schemeClr>
                </a:solidFill>
                <a:hlinkClick r:id="rId7"/>
              </a:rPr>
              <a:t>Политика в сфере противодействия коррупции</a:t>
            </a:r>
            <a:r>
              <a:rPr lang="ru-RU" sz="1600" b="1" dirty="0" smtClean="0">
                <a:solidFill>
                  <a:schemeClr val="accent1">
                    <a:lumMod val="75000"/>
                  </a:schemeClr>
                </a:solidFill>
              </a:rPr>
              <a:t>/</a:t>
            </a:r>
            <a:r>
              <a:rPr lang="ru-RU" sz="1600" b="1" dirty="0" smtClean="0">
                <a:solidFill>
                  <a:schemeClr val="accent1">
                    <a:lumMod val="75000"/>
                  </a:schemeClr>
                </a:solidFill>
                <a:hlinkClick r:id="rId8"/>
              </a:rPr>
              <a:t>Методические материалы по вопросам противодействия коррупции</a:t>
            </a:r>
            <a:r>
              <a:rPr lang="ru-RU" sz="1600" b="1" dirty="0" smtClean="0">
                <a:solidFill>
                  <a:schemeClr val="accent1">
                    <a:lumMod val="75000"/>
                  </a:schemeClr>
                </a:solidFill>
              </a:rPr>
              <a:t>)</a:t>
            </a:r>
          </a:p>
          <a:p>
            <a:pPr algn="just"/>
            <a:endParaRPr lang="ru-RU" sz="1600" b="1" u="sng" dirty="0" smtClean="0">
              <a:solidFill>
                <a:srgbClr val="7030A0"/>
              </a:solidFill>
            </a:endParaRPr>
          </a:p>
          <a:p>
            <a:pPr algn="just"/>
            <a:endParaRPr lang="ru-RU" sz="1600" u="sng" dirty="0" smtClean="0">
              <a:hlinkClick r:id="rId4"/>
            </a:endParaRPr>
          </a:p>
          <a:p>
            <a:pPr algn="just"/>
            <a:endParaRPr lang="ru-RU" sz="1600" i="1" dirty="0" smtClean="0">
              <a:solidFill>
                <a:schemeClr val="tx2"/>
              </a:solidFill>
            </a:endParaRPr>
          </a:p>
          <a:p>
            <a:pPr algn="ctr"/>
            <a:endParaRPr lang="ru-RU" sz="2000" dirty="0" smtClean="0"/>
          </a:p>
          <a:p>
            <a:pPr algn="ctr"/>
            <a:r>
              <a:rPr lang="ru-RU" dirty="0" smtClean="0"/>
              <a:t> </a:t>
            </a:r>
          </a:p>
          <a:p>
            <a:pPr marL="342900" indent="-342900" algn="ctr"/>
            <a:endParaRPr lang="ru-RU" dirty="0" smtClean="0"/>
          </a:p>
          <a:p>
            <a:pPr marL="342900" indent="-342900" algn="ctr"/>
            <a:endParaRPr lang="ru-RU" dirty="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488C4"/>
            </a:gs>
            <a:gs pos="53000">
              <a:srgbClr val="D4DEFF"/>
            </a:gs>
            <a:gs pos="83000">
              <a:srgbClr val="D4DEFF"/>
            </a:gs>
            <a:gs pos="100000">
              <a:srgbClr val="96AB94"/>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762000" y="1118279"/>
            <a:ext cx="76962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600" b="1" dirty="0" smtClean="0">
                <a:latin typeface="Times New Roman" pitchFamily="18" charset="0"/>
                <a:cs typeface="Times New Roman" pitchFamily="18" charset="0"/>
              </a:rPr>
              <a:t>МЕТОДИЧЕСКИЕ РЕКОМЕНДАЦИИ</a:t>
            </a: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ПО ВОПРОСАМ ПРЕДСТАВЛЕНИЯ СВЕДЕНИЙ</a:t>
            </a: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О ДОХОДАХ, РАСХОДАХ, ОБ ИМУЩЕСТВЕ И ОБЯЗАТЕЛЬСТВАХ ИМУЩЕСТВЕННОГО ХАРАКТЕРА </a:t>
            </a: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И ЗАПОЛНЕНИЯ СООТВЕТСТВУЮЩЕЙ ФОРМЫ СПРАВКИ </a:t>
            </a: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в 2019 году (за отчетный 2018 год)</a:t>
            </a:r>
          </a:p>
          <a:p>
            <a:pPr algn="ctr"/>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Данные Методические рекомендации разработаны с целью разъяснения отдельных ситуаций, возникающих при заполнении справок о доходах, расходах, об имуществе и обязательствах имущественного характера, носят рекомендательный характер и не являются нормативным правовым актом. </a:t>
            </a:r>
          </a:p>
          <a:p>
            <a:pPr algn="just"/>
            <a:r>
              <a:rPr lang="ru-RU" sz="1600" dirty="0" smtClean="0">
                <a:latin typeface="Times New Roman" pitchFamily="18" charset="0"/>
                <a:cs typeface="Times New Roman" pitchFamily="18" charset="0"/>
              </a:rPr>
              <a:t>В соответствии с пунктом 25 Указа Президента Российской Федерации от 2 апреля 2013 г. № 309 «О мерах по реализации отдельных положений Федерального закона «О противодействии коррупции» Министерство труда и социальной защиты Российской Федерации осуществляет оказание консультативной и методической помощи в реализации требований федеральных законов, нормативных правовых актов Президента Российской Федерации и Правительства Российской Федерации о противодействии коррупции, а также уполномочено издавать </a:t>
            </a:r>
            <a:r>
              <a:rPr lang="ru-RU" sz="1600" dirty="0" smtClean="0">
                <a:latin typeface="Times New Roman" pitchFamily="18" charset="0"/>
                <a:cs typeface="Times New Roman" pitchFamily="18" charset="0"/>
                <a:hlinkClick r:id="rId3"/>
              </a:rPr>
              <a:t>методические рекомендации</a:t>
            </a:r>
            <a:r>
              <a:rPr lang="ru-RU" sz="1600" dirty="0" smtClean="0">
                <a:latin typeface="Times New Roman" pitchFamily="18" charset="0"/>
                <a:cs typeface="Times New Roman" pitchFamily="18" charset="0"/>
              </a:rPr>
              <a:t> и другие инструктивно-методические материалы по данным вопросам.</a:t>
            </a:r>
            <a:endParaRPr lang="ru-RU" sz="16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533401"/>
            <a:ext cx="8534400" cy="761999"/>
          </a:xfrm>
        </p:spPr>
        <p:txBody>
          <a:bodyPr>
            <a:normAutofit fontScale="90000"/>
          </a:bodyPr>
          <a:lstStyle/>
          <a:p>
            <a:r>
              <a:rPr lang="ru-RU" sz="2700" b="1" dirty="0" smtClean="0">
                <a:latin typeface="+mn-lt"/>
              </a:rPr>
              <a:t/>
            </a:r>
            <a:br>
              <a:rPr lang="ru-RU" sz="2700" b="1" dirty="0" smtClean="0">
                <a:latin typeface="+mn-lt"/>
              </a:rPr>
            </a:br>
            <a:r>
              <a:rPr lang="ru-RU" sz="2700" b="1" dirty="0" smtClean="0">
                <a:latin typeface="+mn-lt"/>
              </a:rPr>
              <a:t/>
            </a:r>
            <a:br>
              <a:rPr lang="ru-RU" sz="2700" b="1" dirty="0" smtClean="0">
                <a:latin typeface="+mn-lt"/>
              </a:rPr>
            </a:br>
            <a:r>
              <a:rPr lang="ru-RU" sz="2200" b="1" dirty="0" smtClean="0">
                <a:latin typeface="+mn-lt"/>
              </a:rPr>
              <a:t>Федеральный закон</a:t>
            </a:r>
            <a:br>
              <a:rPr lang="ru-RU" sz="2200" b="1" dirty="0" smtClean="0">
                <a:latin typeface="+mn-lt"/>
              </a:rPr>
            </a:br>
            <a:r>
              <a:rPr lang="ru-RU" sz="2200" b="1" dirty="0" smtClean="0">
                <a:latin typeface="+mn-lt"/>
              </a:rPr>
              <a:t> от 02 марта 2007 года № 25-ФЗ </a:t>
            </a:r>
            <a:br>
              <a:rPr lang="ru-RU" sz="2200" b="1" dirty="0" smtClean="0">
                <a:latin typeface="+mn-lt"/>
              </a:rPr>
            </a:br>
            <a:r>
              <a:rPr lang="ru-RU" sz="2200" b="1" dirty="0" smtClean="0">
                <a:latin typeface="+mn-lt"/>
              </a:rPr>
              <a:t>«О муниципальной службе в Российской Федерации» </a:t>
            </a:r>
            <a:br>
              <a:rPr lang="ru-RU" sz="2200" b="1" dirty="0" smtClean="0">
                <a:latin typeface="+mn-lt"/>
              </a:rPr>
            </a:br>
            <a:r>
              <a:rPr lang="ru-RU" b="1" dirty="0" smtClean="0"/>
              <a:t/>
            </a:r>
            <a:br>
              <a:rPr lang="ru-RU" b="1" dirty="0" smtClean="0"/>
            </a:br>
            <a:endParaRPr lang="ru-RU" b="1" dirty="0"/>
          </a:p>
        </p:txBody>
      </p:sp>
      <p:sp>
        <p:nvSpPr>
          <p:cNvPr id="3" name="Подзаголовок 2"/>
          <p:cNvSpPr>
            <a:spLocks noGrp="1"/>
          </p:cNvSpPr>
          <p:nvPr>
            <p:ph type="subTitle" idx="1"/>
          </p:nvPr>
        </p:nvSpPr>
        <p:spPr>
          <a:xfrm>
            <a:off x="304800" y="1447800"/>
            <a:ext cx="8610600" cy="4191000"/>
          </a:xfrm>
        </p:spPr>
        <p:txBody>
          <a:bodyPr>
            <a:normAutofit fontScale="25000" lnSpcReduction="20000"/>
          </a:bodyPr>
          <a:lstStyle/>
          <a:p>
            <a:r>
              <a:rPr lang="ru-RU" sz="7200" b="1" dirty="0" smtClean="0">
                <a:solidFill>
                  <a:srgbClr val="C00000"/>
                </a:solidFill>
              </a:rPr>
              <a:t>Статья 15. Представление сведений о доходах, расходах, об имуществе и обязательствах имущественного характера</a:t>
            </a:r>
          </a:p>
          <a:p>
            <a:endParaRPr lang="ru-RU" sz="4000" b="1" dirty="0" smtClean="0">
              <a:solidFill>
                <a:srgbClr val="C00000"/>
              </a:solidFill>
            </a:endParaRPr>
          </a:p>
          <a:p>
            <a:r>
              <a:rPr lang="ru-RU" sz="6800" dirty="0" smtClean="0">
                <a:solidFill>
                  <a:schemeClr val="tx2"/>
                </a:solidFill>
              </a:rPr>
              <a:t>1</a:t>
            </a:r>
            <a:r>
              <a:rPr lang="ru-RU" sz="6800" dirty="0" smtClean="0">
                <a:solidFill>
                  <a:schemeClr val="tx2"/>
                </a:solidFill>
                <a:latin typeface="Times New Roman" pitchFamily="18" charset="0"/>
                <a:cs typeface="Times New Roman" pitchFamily="18" charset="0"/>
              </a:rPr>
              <a:t>. Граждане, претендующие на замещение должностей муниципальной службы, включенных в соответствующий перечень</a:t>
            </a:r>
            <a:r>
              <a:rPr lang="ru-RU" sz="6800" dirty="0" smtClean="0">
                <a:solidFill>
                  <a:srgbClr val="6D4FDB"/>
                </a:solidFill>
                <a:latin typeface="Times New Roman" pitchFamily="18" charset="0"/>
                <a:cs typeface="Times New Roman" pitchFamily="18" charset="0"/>
              </a:rPr>
              <a:t>,</a:t>
            </a:r>
            <a:r>
              <a:rPr lang="ru-RU" sz="6800" dirty="0" smtClean="0">
                <a:solidFill>
                  <a:schemeClr val="tx2">
                    <a:lumMod val="60000"/>
                    <a:lumOff val="40000"/>
                  </a:schemeClr>
                </a:solidFill>
                <a:latin typeface="Times New Roman" pitchFamily="18" charset="0"/>
                <a:cs typeface="Times New Roman" pitchFamily="18" charset="0"/>
              </a:rPr>
              <a:t> </a:t>
            </a:r>
            <a:r>
              <a:rPr lang="ru-RU" sz="6800" b="1" dirty="0" smtClean="0">
                <a:solidFill>
                  <a:srgbClr val="6D4FDB"/>
                </a:solidFill>
                <a:latin typeface="Times New Roman" pitchFamily="18" charset="0"/>
                <a:cs typeface="Times New Roman" pitchFamily="18" charset="0"/>
              </a:rPr>
              <a:t>муниципальные служащие</a:t>
            </a:r>
            <a:r>
              <a:rPr lang="ru-RU" sz="6800" dirty="0" smtClean="0">
                <a:solidFill>
                  <a:schemeClr val="tx2"/>
                </a:solidFill>
                <a:latin typeface="Times New Roman" pitchFamily="18" charset="0"/>
                <a:cs typeface="Times New Roman" pitchFamily="18" charset="0"/>
              </a:rPr>
              <a:t>, замещающие указанные должности, </a:t>
            </a:r>
            <a:r>
              <a:rPr lang="ru-RU" sz="6800" b="1" dirty="0" smtClean="0">
                <a:solidFill>
                  <a:srgbClr val="FF0000"/>
                </a:solidFill>
                <a:latin typeface="Times New Roman" pitchFamily="18" charset="0"/>
                <a:cs typeface="Times New Roman" pitchFamily="18" charset="0"/>
              </a:rPr>
              <a:t>обязаны</a:t>
            </a:r>
            <a:r>
              <a:rPr lang="ru-RU" sz="6800" dirty="0" smtClean="0">
                <a:solidFill>
                  <a:schemeClr val="tx2"/>
                </a:solidFill>
                <a:latin typeface="Times New Roman" pitchFamily="18" charset="0"/>
                <a:cs typeface="Times New Roman" pitchFamily="18" charset="0"/>
              </a:rPr>
              <a:t> представлять представителю нанимателя (работодателю) </a:t>
            </a:r>
            <a:r>
              <a:rPr lang="ru-RU" sz="6800" b="1" dirty="0" smtClean="0">
                <a:solidFill>
                  <a:srgbClr val="6D4FDB"/>
                </a:solidFill>
                <a:latin typeface="Times New Roman" pitchFamily="18" charset="0"/>
                <a:cs typeface="Times New Roman" pitchFamily="18" charset="0"/>
              </a:rPr>
              <a:t>сведения о своих доходах, об имуществе и обязательствах имущественного характера, а также сведения о доходах, об имуществе и обязательствах имущественного характера своих супруги (супруга) и несовершеннолетних детей. </a:t>
            </a:r>
            <a:r>
              <a:rPr lang="ru-RU" sz="6800" dirty="0" smtClean="0">
                <a:solidFill>
                  <a:schemeClr val="tx2"/>
                </a:solidFill>
                <a:latin typeface="Times New Roman" pitchFamily="18" charset="0"/>
                <a:cs typeface="Times New Roman" pitchFamily="18" charset="0"/>
              </a:rPr>
              <a:t>Указанные сведения представляются в порядке, сроки и по форме, которые установлены для представления сведений о доходах, об имуществе и обязательствах имущественного характера государственными гражданскими служащими субъектов Российской Федерации.</a:t>
            </a:r>
          </a:p>
          <a:p>
            <a:endParaRPr lang="ru-RU" sz="6800" dirty="0" smtClean="0">
              <a:solidFill>
                <a:schemeClr val="tx2"/>
              </a:solidFill>
              <a:latin typeface="Times New Roman" pitchFamily="18" charset="0"/>
              <a:cs typeface="Times New Roman" pitchFamily="18" charset="0"/>
            </a:endParaRPr>
          </a:p>
          <a:p>
            <a:r>
              <a:rPr lang="ru-RU" sz="6800" dirty="0" smtClean="0">
                <a:solidFill>
                  <a:schemeClr val="tx2"/>
                </a:solidFill>
                <a:latin typeface="Times New Roman" pitchFamily="18" charset="0"/>
                <a:cs typeface="Times New Roman" pitchFamily="18" charset="0"/>
              </a:rPr>
              <a:t>1.1. </a:t>
            </a:r>
            <a:r>
              <a:rPr lang="ru-RU" sz="6800" b="1" dirty="0" smtClean="0">
                <a:solidFill>
                  <a:srgbClr val="6D4FDB"/>
                </a:solidFill>
                <a:latin typeface="Times New Roman" pitchFamily="18" charset="0"/>
                <a:cs typeface="Times New Roman" pitchFamily="18" charset="0"/>
              </a:rPr>
              <a:t>Муниципальный служащий</a:t>
            </a:r>
            <a:r>
              <a:rPr lang="ru-RU" sz="6800" dirty="0" smtClean="0">
                <a:solidFill>
                  <a:schemeClr val="tx2"/>
                </a:solidFill>
                <a:latin typeface="Times New Roman" pitchFamily="18" charset="0"/>
                <a:cs typeface="Times New Roman" pitchFamily="18" charset="0"/>
              </a:rPr>
              <a:t>, замещающий должность муниципальной службы, включенную в соответствующий перечень, </a:t>
            </a:r>
            <a:r>
              <a:rPr lang="ru-RU" sz="6800" b="1" dirty="0" smtClean="0">
                <a:solidFill>
                  <a:srgbClr val="FF0000"/>
                </a:solidFill>
                <a:latin typeface="Times New Roman" pitchFamily="18" charset="0"/>
                <a:cs typeface="Times New Roman" pitchFamily="18" charset="0"/>
              </a:rPr>
              <a:t>обязан </a:t>
            </a:r>
            <a:r>
              <a:rPr lang="ru-RU" sz="6800" dirty="0" smtClean="0">
                <a:solidFill>
                  <a:schemeClr val="tx2"/>
                </a:solidFill>
                <a:latin typeface="Times New Roman" pitchFamily="18" charset="0"/>
                <a:cs typeface="Times New Roman" pitchFamily="18" charset="0"/>
              </a:rPr>
              <a:t>представлять </a:t>
            </a:r>
            <a:r>
              <a:rPr lang="ru-RU" sz="6800" b="1" dirty="0" smtClean="0">
                <a:solidFill>
                  <a:srgbClr val="6D4FDB"/>
                </a:solidFill>
                <a:latin typeface="Times New Roman" pitchFamily="18" charset="0"/>
                <a:cs typeface="Times New Roman" pitchFamily="18" charset="0"/>
              </a:rPr>
              <a:t>сведения о своих расходах, а также о расходах своих супруги (супруга) и несовершеннолетних детей </a:t>
            </a:r>
            <a:r>
              <a:rPr lang="ru-RU" sz="6800" dirty="0" smtClean="0">
                <a:solidFill>
                  <a:schemeClr val="tx2"/>
                </a:solidFill>
                <a:latin typeface="Times New Roman" pitchFamily="18" charset="0"/>
                <a:cs typeface="Times New Roman" pitchFamily="18" charset="0"/>
              </a:rPr>
              <a:t>в порядке и по форме, которые установлены для представления сведений о доходах, расходах, об имуществе и обязательствах имущественного характера государственными гражданскими служащими субъектов Российской Федерации.</a:t>
            </a:r>
          </a:p>
          <a:p>
            <a:endParaRPr lang="ru-RU" sz="7200" dirty="0" smtClean="0">
              <a:solidFill>
                <a:srgbClr val="0070C0"/>
              </a:solidFill>
            </a:endParaRPr>
          </a:p>
          <a:p>
            <a:endParaRPr lang="ru-RU" dirty="0" smtClean="0">
              <a:solidFill>
                <a:srgbClr val="0070C0"/>
              </a:solidFill>
            </a:endParaRPr>
          </a:p>
          <a:p>
            <a:endParaRPr lang="ru-RU" dirty="0" smtClean="0">
              <a:solidFill>
                <a:srgbClr val="0070C0"/>
              </a:solidFill>
            </a:endParaRPr>
          </a:p>
          <a:p>
            <a:endParaRPr lang="ru-RU" dirty="0" smtClean="0"/>
          </a:p>
          <a:p>
            <a:endParaRPr lang="ru-RU"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381001"/>
            <a:ext cx="8077200" cy="5109091"/>
          </a:xfrm>
          <a:prstGeom prst="rect">
            <a:avLst/>
          </a:prstGeom>
        </p:spPr>
        <p:txBody>
          <a:bodyPr wrap="square">
            <a:spAutoFit/>
          </a:bodyPr>
          <a:lstStyle/>
          <a:p>
            <a:pPr algn="ctr"/>
            <a:r>
              <a:rPr lang="ru-RU" sz="2400" b="1" dirty="0" smtClean="0">
                <a:latin typeface="Times New Roman" pitchFamily="18" charset="0"/>
                <a:cs typeface="Times New Roman" pitchFamily="18" charset="0"/>
              </a:rPr>
              <a:t>Указ Президента РФ от 29 июня 2018 г. № 378 </a:t>
            </a:r>
          </a:p>
          <a:p>
            <a:pPr algn="ctr"/>
            <a:r>
              <a:rPr lang="ru-RU" sz="2400" b="1" dirty="0" smtClean="0">
                <a:latin typeface="Times New Roman" pitchFamily="18" charset="0"/>
                <a:cs typeface="Times New Roman" pitchFamily="18" charset="0"/>
              </a:rPr>
              <a:t>«О Национальном плане противодействия коррупции на 2018 - 2020 годы»</a:t>
            </a:r>
          </a:p>
          <a:p>
            <a:pPr algn="ctr"/>
            <a:endParaRPr lang="ru-RU" b="1"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Подпункт «в» пункта 17 </a:t>
            </a:r>
            <a:r>
              <a:rPr lang="ru-RU" sz="2000" b="1" dirty="0" smtClean="0">
                <a:solidFill>
                  <a:schemeClr val="tx2">
                    <a:lumMod val="60000"/>
                    <a:lumOff val="40000"/>
                  </a:schemeClr>
                </a:solidFill>
                <a:latin typeface="Times New Roman" pitchFamily="18" charset="0"/>
                <a:cs typeface="Times New Roman" pitchFamily="18" charset="0"/>
              </a:rPr>
              <a:t>Обеспечить введение с 1 января 2019 г. требования об использовании специального программного обеспечения «Справки БК»</a:t>
            </a:r>
            <a:r>
              <a:rPr lang="ru-RU" sz="2000" dirty="0" smtClean="0">
                <a:solidFill>
                  <a:schemeClr val="tx2">
                    <a:lumMod val="60000"/>
                    <a:lumOff val="40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всеми лицами, претендующими на замещение должностей или </a:t>
            </a:r>
            <a:r>
              <a:rPr lang="ru-RU" sz="2000" b="1" dirty="0" smtClean="0">
                <a:latin typeface="Times New Roman" pitchFamily="18" charset="0"/>
                <a:cs typeface="Times New Roman" pitchFamily="18" charset="0"/>
              </a:rPr>
              <a:t>замещающими должности</a:t>
            </a:r>
            <a:r>
              <a:rPr lang="ru-RU" sz="2000" dirty="0" smtClean="0">
                <a:latin typeface="Times New Roman" pitchFamily="18" charset="0"/>
                <a:cs typeface="Times New Roman" pitchFamily="18" charset="0"/>
              </a:rPr>
              <a:t>, осуществление полномочий по которым влечет за собой обязанность представлять сведения о своих доходах, расходах, об имуществе и обязательствах имущественного характера, о доходах, расходах, об имуществе и обязательствах имущественного характера своих супругов и несовершеннолетних детей, при заполнении справок о доходах, расходах, об имуществе и обязательствах имущественного характера.</a:t>
            </a:r>
            <a:br>
              <a:rPr lang="ru-RU" sz="2000" dirty="0" smtClean="0">
                <a:latin typeface="Times New Roman" pitchFamily="18" charset="0"/>
                <a:cs typeface="Times New Roman" pitchFamily="18" charset="0"/>
              </a:rPr>
            </a:br>
            <a:r>
              <a:rPr lang="ru-RU" dirty="0" smtClean="0"/>
              <a:t/>
            </a:r>
            <a:br>
              <a:rPr lang="ru-RU" dirty="0" smtClean="0"/>
            </a:br>
            <a:endParaRPr lang="ru-RU"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14400"/>
            <a:ext cx="8229600" cy="5334000"/>
          </a:xfrm>
        </p:spPr>
        <p:txBody>
          <a:bodyPr>
            <a:normAutofit fontScale="90000"/>
          </a:bodyPr>
          <a:lstStyle/>
          <a:p>
            <a:pPr lvl="0"/>
            <a:r>
              <a:rPr lang="en-US" sz="2000" b="1" dirty="0" smtClean="0">
                <a:solidFill>
                  <a:schemeClr val="tx2"/>
                </a:solidFill>
                <a:latin typeface="Times New Roman" pitchFamily="18" charset="0"/>
                <a:cs typeface="Times New Roman" pitchFamily="18" charset="0"/>
              </a:rPr>
              <a:t>II</a:t>
            </a:r>
            <a:r>
              <a:rPr lang="ru-RU" sz="2000" b="1" dirty="0" smtClean="0">
                <a:solidFill>
                  <a:schemeClr val="tx2"/>
                </a:solidFill>
                <a:latin typeface="Times New Roman" pitchFamily="18" charset="0"/>
                <a:cs typeface="Times New Roman" pitchFamily="18" charset="0"/>
              </a:rPr>
              <a:t>. Заполнение справки о доходах, расходах, об имуществе и обязательствах имущественного характера</a:t>
            </a:r>
            <a:r>
              <a:rPr lang="ru-RU" sz="1800" dirty="0" smtClean="0">
                <a:solidFill>
                  <a:schemeClr val="tx2"/>
                </a:solidFill>
                <a:latin typeface="+mn-lt"/>
              </a:rPr>
              <a:t/>
            </a:r>
            <a:br>
              <a:rPr lang="ru-RU" sz="1800" dirty="0" smtClean="0">
                <a:solidFill>
                  <a:schemeClr val="tx2"/>
                </a:solidFill>
                <a:latin typeface="+mn-lt"/>
              </a:rPr>
            </a:br>
            <a:r>
              <a:rPr lang="ru-RU" sz="1800" b="1" dirty="0" smtClean="0">
                <a:solidFill>
                  <a:schemeClr val="tx2"/>
                </a:solidFill>
                <a:latin typeface="+mn-lt"/>
              </a:rPr>
              <a:t> </a:t>
            </a:r>
            <a:r>
              <a:rPr lang="ru-RU" dirty="0" smtClean="0"/>
              <a:t/>
            </a:r>
            <a:br>
              <a:rPr lang="ru-RU" dirty="0" smtClean="0"/>
            </a:br>
            <a:r>
              <a:rPr lang="ru-RU" sz="1600" dirty="0" smtClean="0">
                <a:latin typeface="Times New Roman" pitchFamily="18" charset="0"/>
                <a:cs typeface="Times New Roman" pitchFamily="18" charset="0"/>
              </a:rPr>
              <a:t>34. </a:t>
            </a:r>
            <a:r>
              <a:rPr lang="ru-RU" sz="1600" dirty="0">
                <a:latin typeface="Times New Roman" pitchFamily="18" charset="0"/>
                <a:cs typeface="Times New Roman" pitchFamily="18" charset="0"/>
              </a:rPr>
              <a:t>Форма справки о доходах, расходах, об имуществе и обязательствах имущественного характера утверждена Указом Президента Российской Федерации от 23 июня 2014 г. № 460 «Об утверждении формы справки о доходах, расходах, об имуществе и обязательствах имущественного характера и внесении изменений в некоторые акты Президента Российской Федерации» (далее – справка) и является унифицированной для всех лиц, на которых распространяется обязанность представлять сведения.</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35. В </a:t>
            </a:r>
            <a:r>
              <a:rPr lang="ru-RU" sz="1600" dirty="0">
                <a:latin typeface="Times New Roman" pitchFamily="18" charset="0"/>
                <a:cs typeface="Times New Roman" pitchFamily="18" charset="0"/>
              </a:rPr>
              <a:t>случаях, установленных нормативными правовыми актами Российской Федерации, сведения представляются с использованием специального программного обеспечения «Справки БК» (далее – СПО «Справки БК»).</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36. СПО </a:t>
            </a:r>
            <a:r>
              <a:rPr lang="ru-RU" sz="1600" dirty="0">
                <a:latin typeface="Times New Roman" pitchFamily="18" charset="0"/>
                <a:cs typeface="Times New Roman" pitchFamily="18" charset="0"/>
              </a:rPr>
              <a:t>«Справки БК» размещено на официальном сайте Президента Российской Федерации по ссылке: </a:t>
            </a:r>
            <a:r>
              <a:rPr lang="ru-RU" sz="1600" u="sng" dirty="0">
                <a:latin typeface="Times New Roman" pitchFamily="18" charset="0"/>
                <a:cs typeface="Times New Roman" pitchFamily="18" charset="0"/>
                <a:hlinkClick r:id="rId2"/>
              </a:rPr>
              <a:t>http://www.kremlin.ru/structure/additional/12</a:t>
            </a:r>
            <a:r>
              <a:rPr lang="ru-RU" sz="1600" dirty="0">
                <a:latin typeface="Times New Roman" pitchFamily="18" charset="0"/>
                <a:cs typeface="Times New Roman" pitchFamily="18" charset="0"/>
              </a:rPr>
              <a:t> и на официальном сайте федеральной государственной информационной системы «Единая информационная система управления кадровым составом государственной гражданской службы Российской Федерации» по ссылке: </a:t>
            </a:r>
            <a:r>
              <a:rPr lang="ru-RU" sz="1600" u="sng" dirty="0">
                <a:latin typeface="Times New Roman" pitchFamily="18" charset="0"/>
                <a:cs typeface="Times New Roman" pitchFamily="18" charset="0"/>
                <a:hlinkClick r:id="rId3"/>
              </a:rPr>
              <a:t>https://gossluzhba.gov.ru/page/index/spravki_bk</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37. </a:t>
            </a:r>
            <a:r>
              <a:rPr lang="ru-RU" sz="1600" b="1" dirty="0" smtClean="0">
                <a:latin typeface="Times New Roman" pitchFamily="18" charset="0"/>
                <a:cs typeface="Times New Roman" pitchFamily="18" charset="0"/>
              </a:rPr>
              <a:t>При </a:t>
            </a:r>
            <a:r>
              <a:rPr lang="ru-RU" sz="1600" b="1" dirty="0">
                <a:latin typeface="Times New Roman" pitchFamily="18" charset="0"/>
                <a:cs typeface="Times New Roman" pitchFamily="18" charset="0"/>
              </a:rPr>
              <a:t>заполнении справок с использованием СПО «Справки БК» личной подписью</a:t>
            </a:r>
            <a:r>
              <a:rPr lang="ru-RU" sz="1600" dirty="0">
                <a:latin typeface="Times New Roman" pitchFamily="18" charset="0"/>
                <a:cs typeface="Times New Roman" pitchFamily="18" charset="0"/>
              </a:rPr>
              <a:t> заверяется </a:t>
            </a:r>
            <a:r>
              <a:rPr lang="ru-RU" sz="1600" b="1" dirty="0">
                <a:latin typeface="Times New Roman" pitchFamily="18" charset="0"/>
                <a:cs typeface="Times New Roman" pitchFamily="18" charset="0"/>
              </a:rPr>
              <a:t>только последний лист справки.</a:t>
            </a:r>
            <a:r>
              <a:rPr lang="ru-RU" sz="1600" dirty="0">
                <a:latin typeface="Times New Roman" pitchFamily="18" charset="0"/>
                <a:cs typeface="Times New Roman" pitchFamily="18" charset="0"/>
              </a:rPr>
              <a:t> Наличие подписи на каждом листе (в пустой части страницы) не является нарушением.</a:t>
            </a: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tretch>
            <a:fillRect/>
          </a:stretch>
        </p:blipFill>
        <p:spPr>
          <a:xfrm>
            <a:off x="-762000" y="0"/>
            <a:ext cx="11125200" cy="6858000"/>
          </a:xfrm>
          <a:prstGeom prst="rect">
            <a:avLst/>
          </a:prstGeom>
        </p:spPr>
      </p:pic>
    </p:spTree>
    <p:extLst>
      <p:ext uri="{BB962C8B-B14F-4D97-AF65-F5344CB8AC3E}">
        <p14:creationId xmlns:p14="http://schemas.microsoft.com/office/powerpoint/2010/main" xmlns="" val="2948589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62000" y="716339"/>
            <a:ext cx="78486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связи с внедрением специального программного обеспечения «Справки БК», размещенного на официальном сайте Президента Российской Федерации, к порядку представления в Управление Президента Российской Федерации по вопросам противодействия коррупции справок о доходах, расходах, об имуществе и обязательствах имущественного характера (далее - справки) предъявляются следующие дополнительные требования: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Печатать справки необходимо только на одной стороне листа.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Справки не прошивать и не фиксировать скрепкой.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Справки в отношении государственного служащего,</a:t>
            </a:r>
            <a:b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его супруги (супруга) и несовершеннолетних детей</a:t>
            </a:r>
            <a:b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(всей семьи) направлять в индивидуальном пакете (конверте).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пакете (конверте) указать Ф.И.О. государственного служащего.</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9" name="Picture 3"/>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33400" y="536765"/>
            <a:ext cx="80772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539750" algn="l"/>
              </a:tabLst>
            </a:pPr>
            <a:r>
              <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Обязательность представления сведений</a:t>
            </a:r>
          </a:p>
          <a:p>
            <a:pPr marL="0" marR="0" lvl="0" indent="450850" algn="just" defTabSz="914400" rtl="0" eaLnBrk="1" fontAlgn="base" latinLnBrk="0" hangingPunct="1">
              <a:lnSpc>
                <a:spcPct val="100000"/>
              </a:lnSpc>
              <a:spcBef>
                <a:spcPct val="0"/>
              </a:spcBef>
              <a:spcAft>
                <a:spcPct val="0"/>
              </a:spcAft>
              <a:buClrTx/>
              <a:buSzTx/>
              <a:buFontTx/>
              <a:buNone/>
              <a:tabLst>
                <a:tab pos="539750" algn="l"/>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tabLst>
                <a:tab pos="539750" algn="l"/>
              </a:tabLst>
            </a:pPr>
            <a:r>
              <a:rPr lang="ru-RU" sz="1600" dirty="0" smtClean="0">
                <a:latin typeface="Times New Roman" pitchFamily="18" charset="0"/>
                <a:ea typeface="Calibri" pitchFamily="34" charset="0"/>
                <a:cs typeface="Times New Roman" pitchFamily="18" charset="0"/>
              </a:rPr>
              <a:t>4.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Требованиями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антикоррупционного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законодательства не предусматривается освобождение служащего (работника) от исполнения обязанности представлять сведения о доходах, расходах, об имуществе и обязательствах имущественного характера (далее – сведения), в том числе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период нахождения его в отпуске (ежегодный оплачиваемый отпуск, отпуск без сохранения денежного содержания, отпуск по уходу за ребенком и другие предусмотренные законодательством отпуска), в период временной нетрудоспособности или иной период неисполнения должностных обязанностей.</a:t>
            </a:r>
          </a:p>
          <a:p>
            <a:pPr marL="0" marR="0" lvl="0" indent="450850" algn="just" defTabSz="914400" rtl="0" eaLnBrk="0" fontAlgn="base" latinLnBrk="0" hangingPunct="0">
              <a:lnSpc>
                <a:spcPct val="100000"/>
              </a:lnSpc>
              <a:spcBef>
                <a:spcPct val="0"/>
              </a:spcBef>
              <a:spcAft>
                <a:spcPct val="0"/>
              </a:spcAft>
              <a:buClrTx/>
              <a:buSzTx/>
              <a:tabLst>
                <a:tab pos="539750" algn="l"/>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tabLst>
                <a:tab pos="539750"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a:t>
            </a:r>
            <a:r>
              <a:rPr kumimoji="0" lang="ru-RU" sz="16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При невозможности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представить сведения </a:t>
            </a:r>
            <a:r>
              <a:rPr kumimoji="0" lang="ru-RU" sz="16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лично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служащему (работнику) </a:t>
            </a:r>
            <a:r>
              <a:rPr kumimoji="0" lang="ru-RU" sz="16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рекомендуется направить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их в государственный орган, </a:t>
            </a:r>
            <a:r>
              <a:rPr kumimoji="0" lang="ru-RU" sz="16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орган местного самоуправления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организацию </a:t>
            </a:r>
            <a:r>
              <a:rPr kumimoji="0" lang="ru-RU" sz="16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посредством почтовой связи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Сведения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направленные через организацию почтовой связи,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считаются представленными в срок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были сданы в организацию почтовой связи до 24 часов последнего дня срока,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указанного в пункте 7 настоящих Методических рекомендаций.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81000" y="1088537"/>
            <a:ext cx="8534400" cy="48618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fontAlgn="base">
              <a:spcBef>
                <a:spcPct val="0"/>
              </a:spcBef>
              <a:spcAft>
                <a:spcPct val="0"/>
              </a:spcAft>
              <a:tabLst>
                <a:tab pos="539750" algn="l"/>
              </a:tabLst>
            </a:pPr>
            <a:r>
              <a:rPr lang="ru-RU" b="1" dirty="0" smtClean="0">
                <a:solidFill>
                  <a:schemeClr val="tx2"/>
                </a:solidFill>
              </a:rPr>
              <a:t>Сроки представления сведений</a:t>
            </a:r>
            <a:endParaRPr lang="ru-RU" dirty="0" smtClean="0">
              <a:solidFill>
                <a:schemeClr val="tx2"/>
              </a:solidFill>
            </a:endParaRPr>
          </a:p>
          <a:p>
            <a:pPr marL="0" marR="0" lvl="0" indent="450850" algn="just" defTabSz="914400" rtl="0" eaLnBrk="1" fontAlgn="base" latinLnBrk="0" hangingPunct="1">
              <a:lnSpc>
                <a:spcPct val="100000"/>
              </a:lnSpc>
              <a:spcBef>
                <a:spcPct val="0"/>
              </a:spcBef>
              <a:spcAft>
                <a:spcPct val="0"/>
              </a:spcAft>
              <a:buClrTx/>
              <a:buSzTx/>
              <a:buFontTx/>
              <a:buChar char="•"/>
              <a:tabLst>
                <a:tab pos="539750" algn="l"/>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14000"/>
              </a:lnSpc>
              <a:spcBef>
                <a:spcPct val="0"/>
              </a:spcBef>
              <a:spcAft>
                <a:spcPct val="0"/>
              </a:spcAft>
              <a:buClrTx/>
              <a:buSzTx/>
              <a:tabLst>
                <a:tab pos="539750" algn="l"/>
              </a:tabLst>
            </a:pPr>
            <a:r>
              <a:rPr kumimoji="0" lang="ru-RU" sz="1600" b="1" i="0" u="none" strike="noStrike" cap="none" normalizeH="0" baseline="0" dirty="0" smtClean="0">
                <a:ln>
                  <a:noFill/>
                </a:ln>
                <a:solidFill>
                  <a:schemeClr val="tx1"/>
                </a:solidFill>
                <a:effectLst/>
                <a:ea typeface="Calibri" pitchFamily="34" charset="0"/>
                <a:cs typeface="Times New Roman" pitchFamily="18" charset="0"/>
              </a:rPr>
              <a:t>7. Служащие (работники) представляют сведения ежегодно в следующие сроки: </a:t>
            </a:r>
          </a:p>
          <a:p>
            <a:pPr lvl="0" algn="ctr">
              <a:lnSpc>
                <a:spcPct val="114000"/>
              </a:lnSpc>
            </a:pPr>
            <a:r>
              <a:rPr lang="ru-RU" sz="1600" dirty="0" smtClean="0"/>
              <a:t>2) </a:t>
            </a:r>
            <a:r>
              <a:rPr lang="ru-RU" sz="1600" b="1" dirty="0" smtClean="0">
                <a:solidFill>
                  <a:srgbClr val="C00000"/>
                </a:solidFill>
              </a:rPr>
              <a:t>не позднее 30 апреля года</a:t>
            </a:r>
            <a:r>
              <a:rPr lang="ru-RU" sz="1600" dirty="0" smtClean="0"/>
              <a:t>, следующего за отчетным (государственные служащие, </a:t>
            </a:r>
            <a:r>
              <a:rPr lang="ru-RU" sz="1600" b="1" dirty="0" smtClean="0"/>
              <a:t>муниципальные служащие</a:t>
            </a:r>
            <a:r>
              <a:rPr lang="ru-RU" sz="1600" dirty="0" smtClean="0"/>
              <a:t>, служащие Центрального банка Российской Федерации, работники Пенсионного фонда Российской Федерации, Фонда социального страхования Российской Федерации, Федерального фонда обязательного медицинского страхования, государственных корпораций (компаний), иных организаций, созданных на основании федеральных законов, организаций, создаваемых для выполнения задач, поставленных перед федеральными государственными органами, и др.).</a:t>
            </a:r>
          </a:p>
          <a:p>
            <a:pPr lvl="0" algn="ctr">
              <a:lnSpc>
                <a:spcPct val="114000"/>
              </a:lnSpc>
            </a:pPr>
            <a:r>
              <a:rPr lang="ru-RU" sz="1600" dirty="0" smtClean="0"/>
              <a:t>         </a:t>
            </a:r>
            <a:r>
              <a:rPr lang="ru-RU" sz="1600" b="1" dirty="0" smtClean="0"/>
              <a:t>8.</a:t>
            </a:r>
            <a:r>
              <a:rPr lang="ru-RU" sz="1600" dirty="0" smtClean="0"/>
              <a:t> </a:t>
            </a:r>
            <a:r>
              <a:rPr lang="ru-RU" sz="1600" b="1" dirty="0" smtClean="0">
                <a:solidFill>
                  <a:schemeClr val="tx2"/>
                </a:solidFill>
              </a:rPr>
              <a:t>Сведения могут быть представлены служащим (работником) в любое время, начиная с  1 января года, следующего за отчетным. </a:t>
            </a:r>
          </a:p>
          <a:p>
            <a:pPr algn="ctr">
              <a:lnSpc>
                <a:spcPct val="114000"/>
              </a:lnSpc>
            </a:pPr>
            <a:r>
              <a:rPr lang="ru-RU" sz="1600" i="1" dirty="0" smtClean="0"/>
              <a:t>        </a:t>
            </a:r>
            <a:r>
              <a:rPr lang="ru-RU" sz="1600" b="1" dirty="0" smtClean="0"/>
              <a:t>10. </a:t>
            </a:r>
            <a:r>
              <a:rPr lang="ru-RU" sz="1700" b="1" i="1" dirty="0" smtClean="0"/>
              <a:t>Если последний день срока представления сведений приходится на нерабочий день, то сведения представляются в </a:t>
            </a:r>
            <a:r>
              <a:rPr lang="ru-RU" sz="1700" b="1" i="1" dirty="0" smtClean="0">
                <a:solidFill>
                  <a:srgbClr val="C00000"/>
                </a:solidFill>
              </a:rPr>
              <a:t>последний рабочий день</a:t>
            </a:r>
            <a:r>
              <a:rPr lang="ru-RU" sz="1700" b="1" i="1" dirty="0" smtClean="0"/>
              <a:t>. В нерабочий день сведения направляются посредством почтовой связи с соблюдением условий, указанных в пункте 5 настоящих Методический рекомендаций.</a:t>
            </a:r>
          </a:p>
          <a:p>
            <a:pPr marL="0" marR="0" lvl="0" indent="450850" algn="just" defTabSz="914400" rtl="0" eaLnBrk="1" fontAlgn="base" latinLnBrk="0" hangingPunct="1">
              <a:lnSpc>
                <a:spcPct val="100000"/>
              </a:lnSpc>
              <a:spcBef>
                <a:spcPct val="0"/>
              </a:spcBef>
              <a:spcAft>
                <a:spcPct val="0"/>
              </a:spcAft>
              <a:buClrTx/>
              <a:buSzTx/>
              <a:tabLst>
                <a:tab pos="5397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1">
                <a:tint val="66000"/>
                <a:satMod val="160000"/>
                <a:alpha val="6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68962"/>
          </a:xfrm>
        </p:spPr>
        <p:txBody>
          <a:bodyPr>
            <a:normAutofit/>
          </a:bodyPr>
          <a:lstStyle/>
          <a:p>
            <a:pPr lvl="0">
              <a:lnSpc>
                <a:spcPct val="114000"/>
              </a:lnSpc>
            </a:pPr>
            <a:r>
              <a:rPr lang="ru-RU" sz="1800" b="1" dirty="0" smtClean="0">
                <a:solidFill>
                  <a:schemeClr val="tx2"/>
                </a:solidFill>
                <a:latin typeface="+mn-lt"/>
              </a:rPr>
              <a:t>Рекомендуемые действия при невозможности представить сведения в отношении члена семьи</a:t>
            </a:r>
            <a:br>
              <a:rPr lang="ru-RU" sz="1800" b="1" dirty="0" smtClean="0">
                <a:solidFill>
                  <a:schemeClr val="tx2"/>
                </a:solidFill>
                <a:latin typeface="+mn-lt"/>
              </a:rPr>
            </a:br>
            <a:r>
              <a:rPr lang="ru-RU" sz="1600" dirty="0" smtClean="0">
                <a:latin typeface="+mn-lt"/>
              </a:rPr>
              <a:t/>
            </a:r>
            <a:br>
              <a:rPr lang="ru-RU" sz="1600" dirty="0" smtClean="0">
                <a:latin typeface="+mn-lt"/>
              </a:rPr>
            </a:br>
            <a:r>
              <a:rPr lang="ru-RU" sz="1600" dirty="0" smtClean="0">
                <a:latin typeface="+mn-lt"/>
              </a:rPr>
              <a:t>30. При невозможности по </a:t>
            </a:r>
            <a:r>
              <a:rPr lang="ru-RU" sz="1600" b="1" dirty="0" smtClean="0">
                <a:latin typeface="+mn-lt"/>
              </a:rPr>
              <a:t>объективным причинам </a:t>
            </a:r>
            <a:r>
              <a:rPr lang="ru-RU" sz="1600" dirty="0" smtClean="0">
                <a:latin typeface="+mn-lt"/>
              </a:rPr>
              <a:t>представить сведения о доходах, расходах, об имуществе и обязательствах имущественного характера своей супруги (супруга), своих несовершеннолетних детей служащему (работнику) следует обратиться </a:t>
            </a:r>
            <a:r>
              <a:rPr lang="ru-RU" sz="1600" b="1" dirty="0" smtClean="0">
                <a:solidFill>
                  <a:srgbClr val="C00000"/>
                </a:solidFill>
                <a:latin typeface="+mn-lt"/>
              </a:rPr>
              <a:t>с заявлением</a:t>
            </a:r>
            <a:r>
              <a:rPr lang="ru-RU" sz="1600" dirty="0" smtClean="0">
                <a:latin typeface="+mn-lt"/>
              </a:rPr>
              <a:t> </a:t>
            </a:r>
            <a:r>
              <a:rPr lang="ru-RU" sz="1600" b="1" dirty="0" smtClean="0">
                <a:latin typeface="+mn-lt"/>
              </a:rPr>
              <a:t>в комиссию по соблюдению требований к служебному поведению и урегулированию конфликта интересов в администрации муниципального района «Карымский район».</a:t>
            </a:r>
            <a:br>
              <a:rPr lang="ru-RU" sz="1600" b="1" dirty="0" smtClean="0">
                <a:latin typeface="+mn-lt"/>
              </a:rPr>
            </a:br>
            <a:r>
              <a:rPr lang="ru-RU" sz="1600" dirty="0" smtClean="0">
                <a:latin typeface="+mn-lt"/>
              </a:rPr>
              <a:t/>
            </a:r>
            <a:br>
              <a:rPr lang="ru-RU" sz="1600" dirty="0" smtClean="0">
                <a:latin typeface="+mn-lt"/>
              </a:rPr>
            </a:br>
            <a:r>
              <a:rPr lang="ru-RU" sz="1600" dirty="0" smtClean="0">
                <a:latin typeface="+mn-lt"/>
              </a:rPr>
              <a:t>31. Заявление должно быть направлено до истечения срока, установленного для представления служащим (работником) сведений.</a:t>
            </a:r>
            <a:br>
              <a:rPr lang="ru-RU" sz="1600" dirty="0" smtClean="0">
                <a:latin typeface="+mn-lt"/>
              </a:rPr>
            </a:br>
            <a:r>
              <a:rPr lang="ru-RU" sz="1600" dirty="0" smtClean="0">
                <a:latin typeface="+mn-lt"/>
              </a:rPr>
              <a:t/>
            </a:r>
            <a:br>
              <a:rPr lang="ru-RU" sz="1600" dirty="0" smtClean="0">
                <a:latin typeface="+mn-lt"/>
              </a:rPr>
            </a:br>
            <a:r>
              <a:rPr lang="ru-RU" sz="1600" dirty="0" smtClean="0">
                <a:latin typeface="+mn-lt"/>
              </a:rPr>
              <a:t>32. </a:t>
            </a:r>
            <a:r>
              <a:rPr lang="ru-RU" sz="1600" b="1" dirty="0" smtClean="0">
                <a:latin typeface="+mn-lt"/>
              </a:rPr>
              <a:t>Для служащих </a:t>
            </a:r>
            <a:r>
              <a:rPr lang="ru-RU" sz="1600" dirty="0" smtClean="0">
                <a:latin typeface="+mn-lt"/>
              </a:rPr>
              <a:t>(работников) право направить </a:t>
            </a:r>
            <a:r>
              <a:rPr lang="ru-RU" sz="1600" b="1" dirty="0" smtClean="0">
                <a:latin typeface="+mn-lt"/>
              </a:rPr>
              <a:t>заявление о невозможности представить </a:t>
            </a:r>
            <a:r>
              <a:rPr lang="ru-RU" sz="1600" dirty="0" smtClean="0">
                <a:latin typeface="+mn-lt"/>
              </a:rPr>
              <a:t>сведения о </a:t>
            </a:r>
            <a:r>
              <a:rPr lang="ru-RU" sz="1600" b="1" dirty="0" smtClean="0">
                <a:latin typeface="+mn-lt"/>
              </a:rPr>
              <a:t>своих</a:t>
            </a:r>
            <a:r>
              <a:rPr lang="ru-RU" sz="1600" dirty="0" smtClean="0">
                <a:latin typeface="+mn-lt"/>
              </a:rPr>
              <a:t> доходах, расходах, об имуществе и обязательствах имущественного характера законодательством </a:t>
            </a:r>
            <a:r>
              <a:rPr lang="ru-RU" sz="2000" b="1" dirty="0" smtClean="0">
                <a:latin typeface="+mn-lt"/>
              </a:rPr>
              <a:t>не предусмотрено</a:t>
            </a:r>
            <a:r>
              <a:rPr lang="ru-RU" sz="1600" dirty="0" smtClean="0">
                <a:latin typeface="+mn-lt"/>
              </a:rPr>
              <a:t>. </a:t>
            </a:r>
            <a:r>
              <a:rPr lang="ru-RU" sz="1600" dirty="0" smtClean="0"/>
              <a:t/>
            </a:r>
            <a:br>
              <a:rPr lang="ru-RU" sz="1600" dirty="0" smtClean="0"/>
            </a:br>
            <a:r>
              <a:rPr lang="ru-RU" sz="1600" dirty="0" smtClean="0">
                <a:latin typeface="+mn-lt"/>
              </a:rPr>
              <a:t/>
            </a:r>
            <a:br>
              <a:rPr lang="ru-RU" sz="1600" dirty="0" smtClean="0">
                <a:latin typeface="+mn-lt"/>
              </a:rPr>
            </a:br>
            <a:endParaRPr lang="ru-RU" sz="1600" dirty="0">
              <a:latin typeface="+mn-l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alpha val="0"/>
              </a:schemeClr>
            </a:gs>
            <a:gs pos="53000">
              <a:srgbClr val="D4DEFF"/>
            </a:gs>
            <a:gs pos="83000">
              <a:srgbClr val="D4DEFF"/>
            </a:gs>
            <a:gs pos="100000">
              <a:srgbClr val="96AB94"/>
            </a:gs>
          </a:gsLst>
          <a:lin ang="189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49362"/>
          </a:xfrm>
        </p:spPr>
        <p:txBody>
          <a:bodyPr>
            <a:normAutofit/>
          </a:bodyPr>
          <a:lstStyle/>
          <a:p>
            <a:pPr>
              <a:lnSpc>
                <a:spcPct val="114000"/>
              </a:lnSpc>
              <a:spcAft>
                <a:spcPts val="600"/>
              </a:spcAft>
            </a:pPr>
            <a:r>
              <a:rPr lang="ru-RU" sz="2000" b="1" dirty="0" smtClean="0">
                <a:latin typeface="Times New Roman" pitchFamily="18" charset="0"/>
                <a:cs typeface="Times New Roman" pitchFamily="18" charset="0"/>
              </a:rPr>
              <a:t>Федеральный закон от 25 декабря 2008 года № 273-ФЗ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«О противодействии коррупции»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19200"/>
            <a:ext cx="8229600" cy="4906963"/>
          </a:xfrm>
        </p:spPr>
        <p:txBody>
          <a:bodyPr>
            <a:normAutofit/>
          </a:bodyPr>
          <a:lstStyle/>
          <a:p>
            <a:pPr algn="just">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Статья 12.1 </a:t>
            </a:r>
            <a:r>
              <a:rPr lang="ru-RU" sz="2000" b="1" dirty="0">
                <a:latin typeface="Times New Roman" pitchFamily="18" charset="0"/>
                <a:cs typeface="Times New Roman" pitchFamily="18" charset="0"/>
              </a:rPr>
              <a:t>Ограничения и обязанности, налагаемые на лиц, замещающих государственные должности Российской Федерации, государственные должности субъектов Российской Федерации, муниципальные должности</a:t>
            </a:r>
            <a:endParaRPr lang="ru-RU" sz="2000" dirty="0" smtClean="0">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     4.2. Если иное не установлено федеральным законом, граждане, претендующие на замещение муниципальной должности, и </a:t>
            </a:r>
            <a:r>
              <a:rPr lang="ru-RU" sz="2000" b="1" dirty="0" smtClean="0">
                <a:solidFill>
                  <a:srgbClr val="6D4FDB"/>
                </a:solidFill>
                <a:latin typeface="Times New Roman" pitchFamily="18" charset="0"/>
                <a:cs typeface="Times New Roman" pitchFamily="18" charset="0"/>
              </a:rPr>
              <a:t>лица, замещающие муниципальные должности</a:t>
            </a:r>
            <a:r>
              <a:rPr lang="ru-RU" sz="2000" dirty="0" smtClean="0">
                <a:latin typeface="Times New Roman" pitchFamily="18" charset="0"/>
                <a:cs typeface="Times New Roman" pitchFamily="18" charset="0"/>
              </a:rPr>
              <a:t>, представляют сведения о своих доходах, расходах, об имуществе и обязательствах имущественного характера, а также о доходах, расходах, об имуществе и обязательствах имущественного характера своих супруг (супругов) и несовершеннолетних детей </a:t>
            </a:r>
            <a:r>
              <a:rPr lang="ru-RU" sz="2000" b="1" dirty="0" smtClean="0">
                <a:solidFill>
                  <a:srgbClr val="6D4FDB"/>
                </a:solidFill>
                <a:latin typeface="Times New Roman" pitchFamily="18" charset="0"/>
                <a:cs typeface="Times New Roman" pitchFamily="18" charset="0"/>
              </a:rPr>
              <a:t>высшему должностному лицу субъекта Российской Федерации </a:t>
            </a:r>
            <a:r>
              <a:rPr lang="ru-RU" sz="2000" dirty="0" smtClean="0">
                <a:latin typeface="Times New Roman" pitchFamily="18" charset="0"/>
                <a:cs typeface="Times New Roman" pitchFamily="18" charset="0"/>
              </a:rPr>
              <a:t>(руководителю высшего исполнительного органа государственной власти субъекта Российской Федерации) </a:t>
            </a:r>
            <a:r>
              <a:rPr lang="ru-RU" sz="2000" b="1" dirty="0" smtClean="0">
                <a:solidFill>
                  <a:srgbClr val="6D4FDB"/>
                </a:solidFill>
                <a:latin typeface="Times New Roman" pitchFamily="18" charset="0"/>
                <a:cs typeface="Times New Roman" pitchFamily="18" charset="0"/>
              </a:rPr>
              <a:t>в порядке, установленном законом субъекта Российской Федерации</a:t>
            </a:r>
            <a:r>
              <a:rPr lang="ru-RU" sz="2000" dirty="0" smtClean="0">
                <a:latin typeface="Times New Roman" pitchFamily="18" charset="0"/>
                <a:cs typeface="Times New Roman" pitchFamily="18" charset="0"/>
              </a:rPr>
              <a:t>.»</a:t>
            </a:r>
          </a:p>
          <a:p>
            <a:pPr algn="just"/>
            <a:endParaRPr lang="ru-RU" sz="1800"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chemeClr val="accent1">
                <a:tint val="66000"/>
                <a:satMod val="160000"/>
                <a:alpha val="6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484909" y="862867"/>
            <a:ext cx="8001000" cy="5349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539750" algn="l"/>
              </a:tabLst>
            </a:pPr>
            <a:r>
              <a:rPr kumimoji="0" lang="ru-RU"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Титульный лист</a:t>
            </a:r>
          </a:p>
          <a:p>
            <a:pPr marL="0" marR="0" lvl="0" indent="450850" algn="ctr" defTabSz="914400" rtl="0" eaLnBrk="1" fontAlgn="base" latinLnBrk="0" hangingPunct="1">
              <a:lnSpc>
                <a:spcPct val="100000"/>
              </a:lnSpc>
              <a:spcBef>
                <a:spcPct val="0"/>
              </a:spcBef>
              <a:spcAft>
                <a:spcPct val="0"/>
              </a:spcAft>
              <a:buClrTx/>
              <a:buSzTx/>
              <a:buFontTx/>
              <a:buNone/>
              <a:tabLst>
                <a:tab pos="539750" algn="l"/>
              </a:tabLst>
            </a:pPr>
            <a:endParaRPr lang="ru-RU" b="1" dirty="0" smtClean="0">
              <a:solidFill>
                <a:schemeClr val="tx2"/>
              </a:solidFill>
              <a:latin typeface="Times New Roman" pitchFamily="18" charset="0"/>
              <a:ea typeface="Calibri" pitchFamily="34" charset="0"/>
              <a:cs typeface="Times New Roman" pitchFamily="18" charset="0"/>
            </a:endParaRPr>
          </a:p>
          <a:p>
            <a:pPr lvl="0" algn="just"/>
            <a:r>
              <a:rPr lang="ru-RU" dirty="0" smtClean="0">
                <a:latin typeface="Times New Roman" pitchFamily="18" charset="0"/>
                <a:cs typeface="Times New Roman" pitchFamily="18" charset="0"/>
              </a:rPr>
              <a:t>35. </a:t>
            </a:r>
            <a:r>
              <a:rPr lang="ru-RU" dirty="0">
                <a:latin typeface="Times New Roman" pitchFamily="18" charset="0"/>
                <a:cs typeface="Times New Roman" pitchFamily="18" charset="0"/>
              </a:rPr>
              <a:t>При заполнении титульного листа справки рекомендуется обратить внимание на следующее:</a:t>
            </a:r>
          </a:p>
          <a:p>
            <a:pPr algn="just"/>
            <a:r>
              <a:rPr lang="ru-RU" dirty="0">
                <a:latin typeface="Times New Roman" pitchFamily="18" charset="0"/>
                <a:cs typeface="Times New Roman" pitchFamily="18" charset="0"/>
              </a:rPr>
              <a:t>1) фамилия, имя и отчество гражданина, служащего (работника), представляющего сведения, его супруги и несовершеннолетнего ребенка указываются (в именительном падеже) полностью, без сокращений в соответствии с документом, удостоверяющим личность, по состоянию на дату представления справки. </a:t>
            </a:r>
            <a:r>
              <a:rPr lang="ru-RU" b="1" dirty="0">
                <a:latin typeface="Times New Roman" pitchFamily="18" charset="0"/>
                <a:cs typeface="Times New Roman" pitchFamily="18" charset="0"/>
              </a:rPr>
              <a:t>Серия свидетельства о рождении указывается по формату: римские цифры – в латинской раскладке клавиатуры, русские буквы – в русской</a:t>
            </a:r>
            <a:r>
              <a:rPr lang="ru-RU" b="1" dirty="0" smtClean="0">
                <a:latin typeface="Times New Roman" pitchFamily="18" charset="0"/>
                <a:cs typeface="Times New Roman" pitchFamily="18" charset="0"/>
              </a:rPr>
              <a:t>;</a:t>
            </a:r>
          </a:p>
          <a:p>
            <a:pPr algn="just">
              <a:lnSpc>
                <a:spcPct val="114000"/>
              </a:lnSpc>
            </a:pPr>
            <a:r>
              <a:rPr lang="ru-RU" u="sng" dirty="0" smtClean="0">
                <a:latin typeface="Times New Roman" pitchFamily="18" charset="0"/>
                <a:cs typeface="Times New Roman" pitchFamily="18" charset="0"/>
              </a:rPr>
              <a:t>      Если </a:t>
            </a:r>
            <a:r>
              <a:rPr lang="ru-RU" u="sng" dirty="0">
                <a:latin typeface="Times New Roman" pitchFamily="18" charset="0"/>
                <a:cs typeface="Times New Roman" pitchFamily="18" charset="0"/>
              </a:rPr>
              <a:t>сведения представляются в отношении несовершеннолетнего ребенка, то в графе «род занятий» рекомендуется указывать образовательное учреждение, воспитанником (учащимся) которого он является, или «находится на домашнем воспитании</a:t>
            </a:r>
            <a:r>
              <a:rPr lang="ru-RU" u="sng" dirty="0" smtClean="0">
                <a:latin typeface="Times New Roman" pitchFamily="18" charset="0"/>
                <a:cs typeface="Times New Roman" pitchFamily="18" charset="0"/>
              </a:rPr>
              <a:t>».</a:t>
            </a:r>
          </a:p>
          <a:p>
            <a:pPr algn="just">
              <a:lnSpc>
                <a:spcPct val="114000"/>
              </a:lnSpc>
            </a:pPr>
            <a:r>
              <a:rPr lang="ru-RU" u="sng" dirty="0" smtClean="0">
                <a:latin typeface="Times New Roman" pitchFamily="18" charset="0"/>
                <a:cs typeface="Times New Roman" pitchFamily="18" charset="0"/>
              </a:rPr>
              <a:t> </a:t>
            </a:r>
            <a:r>
              <a:rPr lang="ru-RU" u="sng" dirty="0" err="1">
                <a:latin typeface="Times New Roman" pitchFamily="18" charset="0"/>
                <a:cs typeface="Times New Roman" pitchFamily="18" charset="0"/>
              </a:rPr>
              <a:t>Неуказание</a:t>
            </a:r>
            <a:r>
              <a:rPr lang="ru-RU" u="sng" dirty="0">
                <a:latin typeface="Times New Roman" pitchFamily="18" charset="0"/>
                <a:cs typeface="Times New Roman" pitchFamily="18" charset="0"/>
              </a:rPr>
              <a:t> страхового номера индивидуального лицевого счета (СНИЛС) в справке, заполняемой с использованием СПО «Справки БК», не является нарушением.</a:t>
            </a:r>
            <a:endParaRPr lang="ru-RU" u="sng"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81000" y="302798"/>
            <a:ext cx="8458199" cy="620362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ea typeface="Calibri" pitchFamily="34" charset="0"/>
                <a:cs typeface="Times New Roman" pitchFamily="18" charset="0"/>
              </a:rPr>
              <a:t>РАЗДЕЛ 1. СВЕДЕНИЯ О ДОХОДАХ</a:t>
            </a: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1400" b="1" dirty="0" smtClean="0">
              <a:ea typeface="Calibri" pitchFamily="34" charset="0"/>
              <a:cs typeface="Times New Roman" pitchFamily="18" charset="0"/>
            </a:endParaRPr>
          </a:p>
          <a:p>
            <a:pPr algn="ctr"/>
            <a:r>
              <a:rPr lang="ru-RU" sz="1600" b="1" dirty="0" smtClean="0">
                <a:solidFill>
                  <a:schemeClr val="tx2"/>
                </a:solidFill>
              </a:rPr>
              <a:t>Иные доходы</a:t>
            </a:r>
          </a:p>
          <a:p>
            <a:pPr algn="ctr"/>
            <a:endParaRPr lang="ru-RU" sz="1400" dirty="0" smtClean="0"/>
          </a:p>
          <a:p>
            <a:pPr lvl="0" algn="just">
              <a:lnSpc>
                <a:spcPct val="114000"/>
              </a:lnSpc>
            </a:pPr>
            <a:r>
              <a:rPr lang="ru-RU" sz="1400" dirty="0" smtClean="0"/>
              <a:t>53. В данной строке указываются </a:t>
            </a:r>
            <a:r>
              <a:rPr lang="ru-RU" sz="1400" b="1" dirty="0" smtClean="0"/>
              <a:t>доходы</a:t>
            </a:r>
            <a:r>
              <a:rPr lang="ru-RU" sz="1400" dirty="0" smtClean="0"/>
              <a:t>, которые </a:t>
            </a:r>
            <a:r>
              <a:rPr lang="ru-RU" sz="1400" b="1" dirty="0" smtClean="0"/>
              <a:t>не были отражены</a:t>
            </a:r>
            <a:r>
              <a:rPr lang="ru-RU" sz="1400" dirty="0" smtClean="0"/>
              <a:t> в строках 1-5 справки. </a:t>
            </a:r>
          </a:p>
          <a:p>
            <a:pPr algn="just">
              <a:lnSpc>
                <a:spcPct val="114000"/>
              </a:lnSpc>
            </a:pPr>
            <a:r>
              <a:rPr lang="ru-RU" sz="1400" dirty="0" smtClean="0"/>
              <a:t>Так, например, в строке иные доходы могут быть указаны: </a:t>
            </a:r>
          </a:p>
          <a:p>
            <a:pPr lvl="0" algn="just">
              <a:lnSpc>
                <a:spcPct val="114000"/>
              </a:lnSpc>
            </a:pPr>
            <a:r>
              <a:rPr lang="ru-RU" sz="1400" dirty="0" smtClean="0"/>
              <a:t>1) пенсия;</a:t>
            </a:r>
          </a:p>
          <a:p>
            <a:pPr lvl="0" algn="just">
              <a:lnSpc>
                <a:spcPct val="114000"/>
              </a:lnSpc>
            </a:pPr>
            <a:r>
              <a:rPr lang="ru-RU" sz="1400" dirty="0" smtClean="0"/>
              <a:t>2) доплаты к пенсиям, выплачиваемые в соответствии с законодательством Российской Федерации и законодательством субъектов Российской Федерации. Сведения о сумме произведенных доплат можно получить в территориальном органе Пенсионного фонда Российской Федерации по месту нахождения пенсионного дела либо в органах социальной защиты субъекта Российской Федерации; </a:t>
            </a:r>
          </a:p>
          <a:p>
            <a:pPr lvl="0" algn="just">
              <a:lnSpc>
                <a:spcPct val="114000"/>
              </a:lnSpc>
            </a:pPr>
            <a:r>
              <a:rPr lang="ru-RU" sz="1400" dirty="0" smtClean="0"/>
              <a:t>3) </a:t>
            </a:r>
            <a:r>
              <a:rPr lang="ru-RU" sz="1400" i="1" u="sng" dirty="0" smtClean="0"/>
              <a:t>все виды пособий </a:t>
            </a:r>
            <a:r>
              <a:rPr lang="ru-RU" sz="1400" dirty="0" smtClean="0"/>
              <a:t>(пособие по временной нетрудоспособности, по беременности и родам, единовременное пособие женщинам, вставшим на учет в медицинских учреждениях в ранние сроки беременности, единовременное пособие при рождении ребенка, ежемесячное пособие по уходу за ребенком, социальное пособие на погребение и др.), </a:t>
            </a:r>
            <a:r>
              <a:rPr lang="ru-RU" sz="1400" b="1" dirty="0" smtClean="0"/>
              <a:t>если данные выплаты не были включены в справку по форме 2-НДФЛ, выдаваемую по месту службы (работы); </a:t>
            </a:r>
          </a:p>
          <a:p>
            <a:pPr lvl="0" algn="just">
              <a:lnSpc>
                <a:spcPct val="114000"/>
              </a:lnSpc>
            </a:pPr>
            <a:r>
              <a:rPr lang="ru-RU" sz="1400" dirty="0" smtClean="0"/>
              <a:t>4) государственный сертификат на материнский (семейный) капитал (в случае если в отчетном периоде данный сертификат либо его часть был реализован);</a:t>
            </a:r>
          </a:p>
          <a:p>
            <a:pPr lvl="0" algn="just">
              <a:lnSpc>
                <a:spcPct val="114000"/>
              </a:lnSpc>
            </a:pPr>
            <a:r>
              <a:rPr lang="ru-RU" sz="1400" dirty="0" smtClean="0"/>
              <a:t>5) </a:t>
            </a:r>
            <a:r>
              <a:rPr lang="ru-RU" sz="1400" b="1" dirty="0" smtClean="0"/>
              <a:t>суммы, причитающиеся ребенку в качестве </a:t>
            </a:r>
            <a:r>
              <a:rPr lang="ru-RU" sz="1400" b="1" dirty="0" smtClean="0">
                <a:solidFill>
                  <a:srgbClr val="C00000"/>
                </a:solidFill>
              </a:rPr>
              <a:t>алиментов, пенсий, пособий </a:t>
            </a:r>
            <a:r>
              <a:rPr lang="ru-RU" sz="1400" b="1" dirty="0" smtClean="0"/>
              <a:t>(данные средства указываются в справке одного из родителей). </a:t>
            </a:r>
            <a:r>
              <a:rPr lang="ru-RU" sz="1400" b="1" u="sng" dirty="0" smtClean="0">
                <a:solidFill>
                  <a:schemeClr val="tx2"/>
                </a:solidFill>
              </a:rPr>
              <a:t>В случае, если указанные суммы выплачиваются посредством перечисления денежных средств на счет в банке, </a:t>
            </a:r>
            <a:r>
              <a:rPr lang="ru-RU" sz="1400" b="1" u="sng" dirty="0" smtClean="0">
                <a:solidFill>
                  <a:srgbClr val="C00000"/>
                </a:solidFill>
              </a:rPr>
              <a:t>открытый на имя несовершеннолетнего ребенка,</a:t>
            </a:r>
            <a:r>
              <a:rPr lang="ru-RU" sz="1400" b="1" u="sng" dirty="0" smtClean="0">
                <a:solidFill>
                  <a:schemeClr val="tx2"/>
                </a:solidFill>
              </a:rPr>
              <a:t> то такие сведения отражаются в справке несовершеннолетнего ребенка в графе «Иные доходы» раздела 1 справки и в разделе 4 «Сведения о счетах в банках и иных кредитных организациях» справки;</a:t>
            </a:r>
          </a:p>
          <a:p>
            <a:pPr lvl="0" algn="just">
              <a:lnSpc>
                <a:spcPct val="114000"/>
              </a:lnSpc>
            </a:pPr>
            <a:r>
              <a:rPr lang="ru-RU" sz="1400" dirty="0" smtClean="0"/>
              <a:t>И др.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76000">
              <a:schemeClr val="accent1">
                <a:tint val="66000"/>
                <a:satMod val="160000"/>
                <a:alpha val="84000"/>
              </a:schemeClr>
            </a:gs>
            <a:gs pos="50000">
              <a:schemeClr val="accent1">
                <a:tint val="44500"/>
                <a:satMod val="160000"/>
              </a:schemeClr>
            </a:gs>
            <a:gs pos="100000">
              <a:schemeClr val="accent1">
                <a:tint val="23500"/>
                <a:satMod val="1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Прямоугольник 2"/>
          <p:cNvSpPr/>
          <p:nvPr/>
        </p:nvSpPr>
        <p:spPr>
          <a:xfrm>
            <a:off x="838200" y="1786086"/>
            <a:ext cx="8001000" cy="2308324"/>
          </a:xfrm>
          <a:prstGeom prst="rect">
            <a:avLst/>
          </a:prstGeom>
        </p:spPr>
        <p:txBody>
          <a:bodyPr wrap="square">
            <a:spAutoFit/>
          </a:bodyPr>
          <a:lstStyle/>
          <a:p>
            <a:pPr algn="just"/>
            <a:r>
              <a:rPr lang="ru-RU" sz="1600" dirty="0" smtClean="0">
                <a:latin typeface="Times New Roman" pitchFamily="18" charset="0"/>
                <a:cs typeface="Times New Roman" pitchFamily="18" charset="0"/>
              </a:rPr>
              <a:t>26</a:t>
            </a:r>
            <a:r>
              <a:rPr lang="ru-RU" sz="1600" dirty="0">
                <a:latin typeface="Times New Roman" pitchFamily="18" charset="0"/>
                <a:cs typeface="Times New Roman" pitchFamily="18" charset="0"/>
              </a:rPr>
              <a:t>)	вознаграждение, полученное при осуществлении </a:t>
            </a:r>
            <a:r>
              <a:rPr lang="ru-RU" sz="1600" b="1" dirty="0">
                <a:latin typeface="Times New Roman" pitchFamily="18" charset="0"/>
                <a:cs typeface="Times New Roman" pitchFamily="18" charset="0"/>
              </a:rPr>
              <a:t>опеки или попечительства на возмездной основе;</a:t>
            </a:r>
          </a:p>
          <a:p>
            <a:pPr algn="just"/>
            <a:r>
              <a:rPr lang="ru-RU" sz="1600" dirty="0">
                <a:latin typeface="Times New Roman" pitchFamily="18" charset="0"/>
                <a:cs typeface="Times New Roman" pitchFamily="18" charset="0"/>
              </a:rPr>
              <a:t>35)	</a:t>
            </a:r>
            <a:r>
              <a:rPr lang="ru-RU" sz="1600" b="1" dirty="0">
                <a:latin typeface="Times New Roman" pitchFamily="18" charset="0"/>
                <a:cs typeface="Times New Roman" pitchFamily="18" charset="0"/>
              </a:rPr>
              <a:t>денежные средства, полученные в связи с прощением долга служащему (работнику), его супруге (супругу) или несовершеннолетним детям;</a:t>
            </a:r>
          </a:p>
          <a:p>
            <a:pPr algn="just"/>
            <a:r>
              <a:rPr lang="ru-RU" sz="1600" dirty="0">
                <a:latin typeface="Times New Roman" pitchFamily="18" charset="0"/>
                <a:cs typeface="Times New Roman" pitchFamily="18" charset="0"/>
              </a:rPr>
              <a:t>36)	иные аналогичные выплаты.</a:t>
            </a:r>
          </a:p>
          <a:p>
            <a:pPr algn="just"/>
            <a:r>
              <a:rPr lang="ru-RU" sz="1600" dirty="0">
                <a:latin typeface="Times New Roman" pitchFamily="18" charset="0"/>
                <a:cs typeface="Times New Roman" pitchFamily="18" charset="0"/>
              </a:rPr>
              <a:t>59.	 Формой справки не предусмотрено указание товаров, услуг, полученных в натуральной форме (например, организация и (или) оплата страховщиком восстановительного ремонта поврежденного транспортного средства по договору страхования), а также виртуальных валют</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42395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81000" y="481322"/>
            <a:ext cx="8458199" cy="553792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ea typeface="Calibri" pitchFamily="34" charset="0"/>
                <a:cs typeface="Times New Roman" pitchFamily="18" charset="0"/>
              </a:rPr>
              <a:t>РАЗДЕЛ 1. СВЕДЕНИЯ О ДОХОДАХ</a:t>
            </a: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1400" b="1" dirty="0" smtClean="0">
              <a:ea typeface="Calibri" pitchFamily="34" charset="0"/>
              <a:cs typeface="Times New Roman" pitchFamily="18" charset="0"/>
            </a:endParaRPr>
          </a:p>
          <a:p>
            <a:pPr algn="ctr"/>
            <a:r>
              <a:rPr lang="ru-RU" sz="1600" b="1" dirty="0" smtClean="0">
                <a:solidFill>
                  <a:schemeClr val="tx2"/>
                </a:solidFill>
              </a:rPr>
              <a:t>Иные доходы</a:t>
            </a:r>
          </a:p>
          <a:p>
            <a:pPr algn="ctr"/>
            <a:endParaRPr lang="ru-RU" sz="1400" dirty="0" smtClean="0"/>
          </a:p>
          <a:p>
            <a:pPr lvl="0" algn="just">
              <a:lnSpc>
                <a:spcPct val="114000"/>
              </a:lnSpc>
            </a:pPr>
            <a:r>
              <a:rPr lang="ru-RU" sz="1600" dirty="0" smtClean="0"/>
              <a:t>55. С учетом целей </a:t>
            </a:r>
            <a:r>
              <a:rPr lang="ru-RU" sz="1600" dirty="0" err="1" smtClean="0"/>
              <a:t>антикоррупционного</a:t>
            </a:r>
            <a:r>
              <a:rPr lang="ru-RU" sz="1600" dirty="0" smtClean="0"/>
              <a:t> законодательства в строке 6 «Иные доходы»                        </a:t>
            </a:r>
            <a:r>
              <a:rPr lang="ru-RU" sz="1600" b="1" dirty="0" smtClean="0"/>
              <a:t> не указываются </a:t>
            </a:r>
            <a:r>
              <a:rPr lang="ru-RU" sz="1600" dirty="0" smtClean="0"/>
              <a:t>сведения о денежных средствах, касающихся возмещения расходов, понесенных служащим (работником), его супругой (супругом), несовершеннолетним ребенком, в том числе </a:t>
            </a:r>
            <a:r>
              <a:rPr lang="ru-RU" sz="1600" b="1" dirty="0" smtClean="0"/>
              <a:t>связанных:</a:t>
            </a:r>
          </a:p>
          <a:p>
            <a:pPr algn="just">
              <a:lnSpc>
                <a:spcPct val="114000"/>
              </a:lnSpc>
            </a:pPr>
            <a:r>
              <a:rPr lang="ru-RU" sz="1600" dirty="0" smtClean="0"/>
              <a:t>1) со служебными командировками; </a:t>
            </a:r>
          </a:p>
          <a:p>
            <a:pPr algn="just">
              <a:lnSpc>
                <a:spcPct val="114000"/>
              </a:lnSpc>
            </a:pPr>
            <a:r>
              <a:rPr lang="ru-RU" sz="1600" dirty="0" smtClean="0"/>
              <a:t>Также не указываются сведения о денежных средствах, полученных:</a:t>
            </a:r>
          </a:p>
          <a:p>
            <a:pPr algn="just">
              <a:lnSpc>
                <a:spcPct val="114000"/>
              </a:lnSpc>
            </a:pPr>
            <a:r>
              <a:rPr lang="ru-RU" sz="1600" dirty="0" smtClean="0"/>
              <a:t>9) </a:t>
            </a:r>
            <a:r>
              <a:rPr lang="ru-RU" sz="1600" b="1" dirty="0" smtClean="0"/>
              <a:t>в виде социального, имущественного налогового вычета</a:t>
            </a:r>
            <a:r>
              <a:rPr lang="ru-RU" sz="1600" dirty="0" smtClean="0"/>
              <a:t>;</a:t>
            </a:r>
          </a:p>
          <a:p>
            <a:pPr algn="just">
              <a:lnSpc>
                <a:spcPct val="114000"/>
              </a:lnSpc>
            </a:pPr>
            <a:r>
              <a:rPr lang="ru-RU" sz="1600" dirty="0" smtClean="0"/>
              <a:t>10) </a:t>
            </a:r>
            <a:r>
              <a:rPr lang="ru-RU" sz="1600" b="1" dirty="0" smtClean="0">
                <a:solidFill>
                  <a:srgbClr val="C00000"/>
                </a:solidFill>
              </a:rPr>
              <a:t>от продажи различного вида подарочных сертификатов (карт), выпущенных предприятиями торговли;</a:t>
            </a:r>
          </a:p>
          <a:p>
            <a:pPr algn="just">
              <a:lnSpc>
                <a:spcPct val="114000"/>
              </a:lnSpc>
            </a:pPr>
            <a:r>
              <a:rPr lang="ru-RU" sz="1600" dirty="0" smtClean="0"/>
              <a:t>12) </a:t>
            </a:r>
            <a:r>
              <a:rPr lang="ru-RU" sz="1600" b="1" dirty="0" smtClean="0">
                <a:solidFill>
                  <a:schemeClr val="tx2"/>
                </a:solidFill>
              </a:rPr>
              <a:t>в качестве бонусных баллов («</a:t>
            </a:r>
            <a:r>
              <a:rPr lang="ru-RU" sz="1600" b="1" dirty="0" err="1" smtClean="0">
                <a:solidFill>
                  <a:schemeClr val="tx2"/>
                </a:solidFill>
              </a:rPr>
              <a:t>кэшбэк</a:t>
            </a:r>
            <a:r>
              <a:rPr lang="ru-RU" sz="1600" b="1" dirty="0" smtClean="0">
                <a:solidFill>
                  <a:schemeClr val="tx2"/>
                </a:solidFill>
              </a:rPr>
              <a:t> сервис»), бонусов на накопительных дисконтных картах, начисленных банками и иными организациями за пользование их услугами, в том числе в виде денежных средств; </a:t>
            </a:r>
          </a:p>
          <a:p>
            <a:pPr algn="just">
              <a:lnSpc>
                <a:spcPct val="114000"/>
              </a:lnSpc>
            </a:pPr>
            <a:r>
              <a:rPr lang="ru-RU" sz="1600" dirty="0"/>
              <a:t>14) в качестве вознаграждения донорам за сданную кровь, ее компонентов (и иную помощь);</a:t>
            </a:r>
          </a:p>
          <a:p>
            <a:pPr algn="just">
              <a:lnSpc>
                <a:spcPct val="114000"/>
              </a:lnSpc>
            </a:pPr>
            <a:r>
              <a:rPr lang="ru-RU" sz="1600" dirty="0" smtClean="0"/>
              <a:t>15) в виде кредитов, займов. В случае если сумма кредита, займа равна или превышает 500 000 рублей, то данное обязательство финансового характера подлежит указанию в разделе 6.2 справки.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72882"/>
            <a:ext cx="9144000" cy="669285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РАЗДЕЛ 2. СВЕДЕНИЯ О </a:t>
            </a:r>
            <a:r>
              <a:rPr lang="ru-RU" sz="1400" b="1" dirty="0" smtClean="0">
                <a:solidFill>
                  <a:schemeClr val="tx2"/>
                </a:solidFill>
                <a:latin typeface="Times New Roman" pitchFamily="18" charset="0"/>
                <a:ea typeface="Calibri" pitchFamily="34" charset="0"/>
                <a:cs typeface="Times New Roman" pitchFamily="18" charset="0"/>
              </a:rPr>
              <a:t>РАС</a:t>
            </a:r>
            <a:r>
              <a:rPr kumimoji="0" lang="ru-RU" sz="14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ХОДАХ</a:t>
            </a:r>
          </a:p>
          <a:p>
            <a:pPr algn="just">
              <a:lnSpc>
                <a:spcPct val="114000"/>
              </a:lnSpc>
            </a:pPr>
            <a:r>
              <a:rPr lang="ru-RU" sz="1400" dirty="0" smtClean="0">
                <a:latin typeface="Times New Roman" pitchFamily="18" charset="0"/>
                <a:cs typeface="Times New Roman" pitchFamily="18" charset="0"/>
              </a:rPr>
              <a:t>61. Данный раздел справки </a:t>
            </a:r>
            <a:r>
              <a:rPr lang="ru-RU" sz="1400" b="1" u="sng" dirty="0" smtClean="0">
                <a:solidFill>
                  <a:srgbClr val="FF0000"/>
                </a:solidFill>
                <a:latin typeface="Times New Roman" pitchFamily="18" charset="0"/>
                <a:cs typeface="Times New Roman" pitchFamily="18" charset="0"/>
              </a:rPr>
              <a:t>заполняется только</a:t>
            </a:r>
            <a:r>
              <a:rPr lang="ru-RU" sz="1400" u="sng"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 случае, если в отчетном периоде служащим (работником), его супругой (супругом) и несовершеннолетними детьми совершена сделка (сделки)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 и </a:t>
            </a:r>
            <a:r>
              <a:rPr lang="ru-RU" sz="1400" b="1" dirty="0" smtClean="0">
                <a:latin typeface="Times New Roman" pitchFamily="18" charset="0"/>
                <a:cs typeface="Times New Roman" pitchFamily="18" charset="0"/>
              </a:rPr>
              <a:t>сумма такой сделки или общая сумма совершенных сделок превышает общий доход данного лица и его супруги (супруга) за три последних года, предшествующих отчетному периоду</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При представлении сведений в 2019 году сообщаются сведения о расходах по сделкам, совершенным в 2018 году</a:t>
            </a:r>
            <a:r>
              <a:rPr lang="ru-RU" sz="1400" dirty="0" smtClean="0">
                <a:latin typeface="Times New Roman" pitchFamily="18" charset="0"/>
                <a:cs typeface="Times New Roman" pitchFamily="18" charset="0"/>
              </a:rPr>
              <a:t>.</a:t>
            </a:r>
          </a:p>
          <a:p>
            <a:pPr marL="342900" indent="-342900" algn="just">
              <a:lnSpc>
                <a:spcPct val="114000"/>
              </a:lnSpc>
              <a:buAutoNum type="arabicPeriod" startAt="63"/>
            </a:pPr>
            <a:r>
              <a:rPr lang="ru-RU" sz="1400" dirty="0" smtClean="0">
                <a:latin typeface="Times New Roman" pitchFamily="18" charset="0"/>
                <a:cs typeface="Times New Roman" pitchFamily="18" charset="0"/>
              </a:rPr>
              <a:t>Заполнение </a:t>
            </a:r>
            <a:r>
              <a:rPr lang="ru-RU" sz="1400" dirty="0">
                <a:latin typeface="Times New Roman" pitchFamily="18" charset="0"/>
                <a:cs typeface="Times New Roman" pitchFamily="18" charset="0"/>
              </a:rPr>
              <a:t>данного раздела при отсутствии указанных в пункте 61 настоящих Методических </a:t>
            </a:r>
            <a:r>
              <a:rPr lang="ru-RU" sz="1400" dirty="0" smtClean="0">
                <a:latin typeface="Times New Roman" pitchFamily="18" charset="0"/>
                <a:cs typeface="Times New Roman" pitchFamily="18" charset="0"/>
              </a:rPr>
              <a:t>рекомендаций оснований </a:t>
            </a:r>
            <a:r>
              <a:rPr lang="ru-RU" sz="1400" dirty="0">
                <a:latin typeface="Times New Roman" pitchFamily="18" charset="0"/>
                <a:cs typeface="Times New Roman" pitchFamily="18" charset="0"/>
              </a:rPr>
              <a:t>не является </a:t>
            </a:r>
            <a:r>
              <a:rPr lang="ru-RU" sz="1400" dirty="0" smtClean="0">
                <a:latin typeface="Times New Roman" pitchFamily="18" charset="0"/>
                <a:cs typeface="Times New Roman" pitchFamily="18" charset="0"/>
              </a:rPr>
              <a:t>нарушением.</a:t>
            </a:r>
          </a:p>
          <a:p>
            <a:pPr marL="342900" indent="-342900" algn="just">
              <a:lnSpc>
                <a:spcPct val="114000"/>
              </a:lnSpc>
              <a:buAutoNum type="arabicPeriod" startAt="63"/>
            </a:pPr>
            <a:r>
              <a:rPr lang="ru-RU" sz="1400" dirty="0" smtClean="0">
                <a:latin typeface="Times New Roman" pitchFamily="18" charset="0"/>
                <a:cs typeface="Times New Roman" pitchFamily="18" charset="0"/>
              </a:rPr>
              <a:t>При </a:t>
            </a:r>
            <a:r>
              <a:rPr lang="ru-RU" sz="1400" dirty="0">
                <a:latin typeface="Times New Roman" pitchFamily="18" charset="0"/>
                <a:cs typeface="Times New Roman" pitchFamily="18" charset="0"/>
              </a:rPr>
              <a:t>расчете общего дохода служащего (работника) и его супруги (супруга) суммируются доходы, полученные ими за три календарных года, предшествовавших году совершения сделки. Например, при представлении сведений о сделках, совершенных </a:t>
            </a:r>
            <a:r>
              <a:rPr lang="ru-RU" sz="1400" b="1" dirty="0">
                <a:latin typeface="Times New Roman" pitchFamily="18" charset="0"/>
                <a:cs typeface="Times New Roman" pitchFamily="18" charset="0"/>
              </a:rPr>
              <a:t>в 2018 году,</a:t>
            </a:r>
            <a:r>
              <a:rPr lang="ru-RU" sz="1400" dirty="0">
                <a:latin typeface="Times New Roman" pitchFamily="18" charset="0"/>
                <a:cs typeface="Times New Roman" pitchFamily="18" charset="0"/>
              </a:rPr>
              <a:t> суммируются доходы служащего (работника) и его супруги (супруга), полученные </a:t>
            </a:r>
            <a:r>
              <a:rPr lang="ru-RU" sz="1400" b="1" dirty="0">
                <a:solidFill>
                  <a:srgbClr val="FF0000"/>
                </a:solidFill>
                <a:latin typeface="Times New Roman" pitchFamily="18" charset="0"/>
                <a:cs typeface="Times New Roman" pitchFamily="18" charset="0"/>
              </a:rPr>
              <a:t>в 2015, 2016 и 2017 годах.</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Общий доход служащего (работника) и его супруги (супруга) рассчитывается вне зависимости от замещаемой им должности в течение трех указанных лет, а также вне зависимости от места прохождения государственной службы, осуществления трудовой деятельности (на территории Российской Федерации, за рубежом). Доход несовершеннолетнего ребенка при расчете общего дохода не учитывается.</a:t>
            </a:r>
            <a:endParaRPr lang="ru-RU" sz="1400" dirty="0" smtClean="0">
              <a:latin typeface="Times New Roman" pitchFamily="18" charset="0"/>
              <a:cs typeface="Times New Roman" pitchFamily="18" charset="0"/>
            </a:endParaRPr>
          </a:p>
          <a:p>
            <a:pPr lvl="0" algn="just">
              <a:lnSpc>
                <a:spcPct val="114000"/>
              </a:lnSpc>
            </a:pPr>
            <a:r>
              <a:rPr lang="ru-RU" sz="1400" dirty="0" smtClean="0">
                <a:latin typeface="Times New Roman" pitchFamily="18" charset="0"/>
                <a:cs typeface="Times New Roman" pitchFamily="18" charset="0"/>
              </a:rPr>
              <a:t>67. Данный раздел </a:t>
            </a:r>
            <a:r>
              <a:rPr lang="ru-RU" sz="1400" b="1" dirty="0" smtClean="0">
                <a:solidFill>
                  <a:srgbClr val="C00000"/>
                </a:solidFill>
                <a:latin typeface="Times New Roman" pitchFamily="18" charset="0"/>
                <a:cs typeface="Times New Roman" pitchFamily="18" charset="0"/>
              </a:rPr>
              <a:t>не заполняется</a:t>
            </a:r>
            <a:r>
              <a:rPr lang="ru-RU" sz="1400" dirty="0" smtClean="0">
                <a:solidFill>
                  <a:srgbClr val="C0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 следующих случаях:</a:t>
            </a:r>
          </a:p>
          <a:p>
            <a:pPr algn="just">
              <a:lnSpc>
                <a:spcPct val="114000"/>
              </a:lnSpc>
            </a:pPr>
            <a:r>
              <a:rPr lang="ru-RU" sz="1400" dirty="0" smtClean="0">
                <a:latin typeface="Times New Roman" pitchFamily="18" charset="0"/>
                <a:cs typeface="Times New Roman" pitchFamily="18" charset="0"/>
              </a:rPr>
              <a:t>1) </a:t>
            </a:r>
            <a:r>
              <a:rPr lang="ru-RU" sz="1400" b="1" dirty="0" smtClean="0">
                <a:solidFill>
                  <a:srgbClr val="0070C0"/>
                </a:solidFill>
                <a:latin typeface="Times New Roman" pitchFamily="18" charset="0"/>
                <a:cs typeface="Times New Roman" pitchFamily="18" charset="0"/>
              </a:rPr>
              <a:t>при отсутствии правовых оснований для представления сведений о расходах (например, приобретено имущество или имущественные права, не предусмотренные Федеральным законом от 3 декабря 2012 г. № 230-ФЗ);</a:t>
            </a:r>
          </a:p>
          <a:p>
            <a:pPr algn="just">
              <a:lnSpc>
                <a:spcPct val="114000"/>
              </a:lnSpc>
            </a:pPr>
            <a:r>
              <a:rPr lang="ru-RU" sz="1400" dirty="0" smtClean="0">
                <a:latin typeface="Times New Roman" pitchFamily="18" charset="0"/>
                <a:cs typeface="Times New Roman" pitchFamily="18" charset="0"/>
              </a:rPr>
              <a:t>2) земельный участок, другой объект недвижимости, транспортное средство, ценные бумаги, акции (доля участия, пай в уставном (складочном) капитале организации) приобретены в результате совершения </a:t>
            </a:r>
            <a:r>
              <a:rPr lang="ru-RU" sz="1400" b="1" dirty="0" smtClean="0">
                <a:latin typeface="Times New Roman" pitchFamily="18" charset="0"/>
                <a:cs typeface="Times New Roman" pitchFamily="18" charset="0"/>
              </a:rPr>
              <a:t>безвозмездной сделки (наследование, дарение). </a:t>
            </a:r>
            <a:r>
              <a:rPr lang="ru-RU" sz="1400" u="sng" dirty="0" smtClean="0">
                <a:latin typeface="Times New Roman" pitchFamily="18" charset="0"/>
                <a:cs typeface="Times New Roman" pitchFamily="18" charset="0"/>
              </a:rPr>
              <a:t>При этом такое имущество отражается в соответствующих разделах справки;</a:t>
            </a:r>
          </a:p>
          <a:p>
            <a:pPr algn="just">
              <a:lnSpc>
                <a:spcPct val="114000"/>
              </a:lnSpc>
            </a:pPr>
            <a:r>
              <a:rPr lang="ru-RU" sz="1400" dirty="0" smtClean="0">
                <a:latin typeface="Times New Roman" pitchFamily="18" charset="0"/>
                <a:cs typeface="Times New Roman" pitchFamily="18" charset="0"/>
              </a:rPr>
              <a:t>3) </a:t>
            </a:r>
            <a:r>
              <a:rPr lang="ru-RU" sz="1400" b="1" dirty="0" smtClean="0">
                <a:solidFill>
                  <a:schemeClr val="tx2"/>
                </a:solidFill>
                <a:latin typeface="Times New Roman" pitchFamily="18" charset="0"/>
                <a:cs typeface="Times New Roman" pitchFamily="18" charset="0"/>
              </a:rPr>
              <a:t>получено свидетельство о государственной регистрации права на недвижимое имущество без совершения сделки по приобретению данного имущества </a:t>
            </a:r>
            <a:r>
              <a:rPr lang="ru-RU" sz="1400" dirty="0" smtClean="0">
                <a:latin typeface="Times New Roman" pitchFamily="18" charset="0"/>
                <a:cs typeface="Times New Roman" pitchFamily="18" charset="0"/>
              </a:rPr>
              <a:t>(например, возведение жилого дома на земельном участке).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995589" y="214982"/>
            <a:ext cx="51528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ea typeface="Times New Roman" pitchFamily="18" charset="0"/>
                <a:cs typeface="Times New Roman" pitchFamily="18" charset="0"/>
              </a:rPr>
              <a:t>РАЗДЕЛ 3. СВЕДЕНИЯ ОБ ИМУЩЕСТВЕ</a:t>
            </a: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ea typeface="Times New Roman" pitchFamily="18" charset="0"/>
                <a:cs typeface="Arial" pitchFamily="34" charset="0"/>
              </a:rPr>
              <a:t>Подраздел 3.1 Недвижимое имущество</a:t>
            </a:r>
            <a:r>
              <a:rPr kumimoji="0" lang="ru-RU" sz="1600" b="0" i="0" u="none" strike="noStrike" cap="none" normalizeH="0" baseline="0" dirty="0" smtClean="0">
                <a:ln>
                  <a:noFill/>
                </a:ln>
                <a:solidFill>
                  <a:schemeClr val="tx2"/>
                </a:solidFill>
                <a:effectLst/>
                <a:cs typeface="Arial" pitchFamily="34" charset="0"/>
              </a:rPr>
              <a:t> </a:t>
            </a:r>
          </a:p>
        </p:txBody>
      </p:sp>
      <p:sp>
        <p:nvSpPr>
          <p:cNvPr id="45058" name="Rectangle 2"/>
          <p:cNvSpPr>
            <a:spLocks noChangeArrowheads="1"/>
          </p:cNvSpPr>
          <p:nvPr/>
        </p:nvSpPr>
        <p:spPr bwMode="auto">
          <a:xfrm>
            <a:off x="381000" y="618115"/>
            <a:ext cx="8382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tabLst/>
            </a:pPr>
            <a:r>
              <a:rPr kumimoji="0" lang="ru-RU" sz="13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74. Понятие недвижимого имущества установлено статьей 130 Гражданского кодекса Российской Федерации. Согласно указанной статье </a:t>
            </a:r>
            <a:r>
              <a:rPr kumimoji="0" lang="ru-RU" sz="13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 недвижимым вещам </a:t>
            </a:r>
            <a:r>
              <a:rPr kumimoji="0" lang="ru-RU" sz="13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(недвижимое имущество, недвижимость) </a:t>
            </a:r>
            <a:r>
              <a:rPr kumimoji="0" lang="ru-RU" sz="13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относятся земельные участки, участки недр и все, что прочно связано с землей,</a:t>
            </a:r>
            <a:r>
              <a:rPr kumimoji="0" lang="ru-RU" sz="13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 есть объекты, перемещение которых без несоразмерного ущерба их назначению невозможно, </a:t>
            </a:r>
            <a:r>
              <a:rPr kumimoji="0" lang="ru-RU" sz="13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том числе здания, сооружения, объекты незавершенного строительства.</a:t>
            </a:r>
            <a:r>
              <a:rPr kumimoji="0" lang="ru-RU" sz="13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Законом к недвижимым вещам может быть отнесено и </a:t>
            </a:r>
            <a:r>
              <a:rPr kumimoji="0" lang="ru-RU" sz="13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иное имущество </a:t>
            </a:r>
            <a:r>
              <a:rPr kumimoji="0" lang="ru-RU" sz="13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(например – буровые скважины, линии электропередачи, линии связи и др.).</a:t>
            </a:r>
            <a:endParaRPr kumimoji="0" lang="ru-RU" sz="1350" b="0" i="0" u="none" strike="noStrike" cap="none" normalizeH="0" baseline="0" dirty="0" smtClean="0">
              <a:ln>
                <a:noFill/>
              </a:ln>
              <a:solidFill>
                <a:schemeClr val="tx1"/>
              </a:solidFill>
              <a:effectLst/>
              <a:latin typeface="Times New Roman" pitchFamily="18" charset="0"/>
              <a:cs typeface="Times New Roman" pitchFamily="18" charset="0"/>
            </a:endParaRPr>
          </a:p>
          <a:p>
            <a:pPr indent="450850" algn="just" eaLnBrk="0" fontAlgn="base" hangingPunct="0">
              <a:spcBef>
                <a:spcPct val="0"/>
              </a:spcBef>
              <a:spcAft>
                <a:spcPct val="0"/>
              </a:spcAft>
            </a:pPr>
            <a:r>
              <a:rPr kumimoji="0" lang="ru-RU" sz="13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75. При заполнении данного подраздела указываются все объекты недвижимости, принадлежащие служащему (работнику), члену семьи на праве собственности, независимо от того, когда они были приобретены, в каком регионе Российской Федерации или в каком государстве зарегистрированы. </a:t>
            </a:r>
          </a:p>
          <a:p>
            <a:pPr algn="just"/>
            <a:r>
              <a:rPr lang="ru-RU" sz="1350" dirty="0" smtClean="0">
                <a:latin typeface="Times New Roman" pitchFamily="18" charset="0"/>
                <a:cs typeface="Times New Roman" pitchFamily="18" charset="0"/>
              </a:rPr>
              <a:t>         76. </a:t>
            </a:r>
            <a:r>
              <a:rPr lang="ru-RU" sz="1350" b="1" i="1" dirty="0" smtClean="0">
                <a:latin typeface="Times New Roman" pitchFamily="18" charset="0"/>
                <a:cs typeface="Times New Roman" pitchFamily="18" charset="0"/>
              </a:rPr>
              <a:t>Лицо </a:t>
            </a:r>
            <a:r>
              <a:rPr lang="ru-RU" sz="1350" b="1" i="1" dirty="0" smtClean="0">
                <a:solidFill>
                  <a:schemeClr val="tx2"/>
                </a:solidFill>
                <a:latin typeface="Times New Roman" pitchFamily="18" charset="0"/>
                <a:cs typeface="Times New Roman" pitchFamily="18" charset="0"/>
              </a:rPr>
              <a:t>после передачи права владения, но до государственной регистрации права собственности </a:t>
            </a:r>
            <a:r>
              <a:rPr lang="ru-RU" sz="1350" b="1" i="1" dirty="0" smtClean="0">
                <a:latin typeface="Times New Roman" pitchFamily="18" charset="0"/>
                <a:cs typeface="Times New Roman" pitchFamily="18" charset="0"/>
              </a:rPr>
              <a:t>является законным владельцем имущества на основании статьи 305 Гражданского кодекса Российской Федерации. </a:t>
            </a:r>
          </a:p>
          <a:p>
            <a:pPr algn="just"/>
            <a:r>
              <a:rPr lang="ru-RU" sz="1350" dirty="0" smtClean="0">
                <a:latin typeface="Times New Roman" pitchFamily="18" charset="0"/>
                <a:cs typeface="Times New Roman" pitchFamily="18" charset="0"/>
              </a:rPr>
              <a:t>          77.</a:t>
            </a:r>
            <a:r>
              <a:rPr lang="ru-RU" sz="1350" b="1" i="1" dirty="0" smtClean="0">
                <a:latin typeface="Times New Roman" pitchFamily="18" charset="0"/>
                <a:cs typeface="Times New Roman" pitchFamily="18" charset="0"/>
              </a:rPr>
              <a:t> Указанию </a:t>
            </a:r>
            <a:r>
              <a:rPr lang="ru-RU" sz="1350" b="1" i="1" dirty="0">
                <a:latin typeface="Times New Roman" pitchFamily="18" charset="0"/>
                <a:cs typeface="Times New Roman" pitchFamily="18" charset="0"/>
              </a:rPr>
              <a:t>также подлежит недвижимое имущество, полученное в порядке наследования (выдано свидетельство о праве на наследство) или по решению суда (вступило в законную силу), право собственности на которое не зарегистрировано в установленном порядке (не осуществлена регистрация в </a:t>
            </a:r>
            <a:r>
              <a:rPr lang="ru-RU" sz="1350" b="1" i="1" dirty="0" err="1">
                <a:latin typeface="Times New Roman" pitchFamily="18" charset="0"/>
                <a:cs typeface="Times New Roman" pitchFamily="18" charset="0"/>
              </a:rPr>
              <a:t>Росреестре</a:t>
            </a:r>
            <a:r>
              <a:rPr lang="ru-RU" sz="1350" b="1" i="1" dirty="0">
                <a:latin typeface="Times New Roman" pitchFamily="18" charset="0"/>
                <a:cs typeface="Times New Roman" pitchFamily="18" charset="0"/>
              </a:rPr>
              <a:t>).</a:t>
            </a:r>
            <a:endParaRPr lang="ru-RU" sz="1350" dirty="0" smtClean="0">
              <a:latin typeface="Times New Roman" pitchFamily="18" charset="0"/>
              <a:cs typeface="Times New Roman" pitchFamily="18" charset="0"/>
            </a:endParaRPr>
          </a:p>
          <a:p>
            <a:pPr algn="ctr"/>
            <a:r>
              <a:rPr lang="ru-RU" sz="1600" b="1" dirty="0" smtClean="0">
                <a:solidFill>
                  <a:schemeClr val="tx2"/>
                </a:solidFill>
              </a:rPr>
              <a:t>Заполнение графы «Вид и наименование имущества» </a:t>
            </a:r>
          </a:p>
          <a:p>
            <a:pPr algn="ctr"/>
            <a:endParaRPr lang="ru-RU" sz="1000" b="1" dirty="0" smtClean="0">
              <a:solidFill>
                <a:schemeClr val="tx2"/>
              </a:solidFill>
            </a:endParaRPr>
          </a:p>
          <a:p>
            <a:pPr lvl="0" algn="just"/>
            <a:r>
              <a:rPr lang="ru-RU" sz="1400" dirty="0" smtClean="0"/>
              <a:t>         79. При указании сведений о </a:t>
            </a:r>
            <a:r>
              <a:rPr lang="ru-RU" sz="1400" b="1" dirty="0" smtClean="0"/>
              <a:t>земельных участках</a:t>
            </a:r>
            <a:r>
              <a:rPr lang="ru-RU" sz="1400" dirty="0" smtClean="0"/>
              <a:t> указывается вид земельного участка (пая, доли): под индивидуальное гаражное, жилищное строительство, дачный, садовый, приусадебный, огородный и другие. </a:t>
            </a:r>
          </a:p>
          <a:p>
            <a:pPr algn="just"/>
            <a:r>
              <a:rPr lang="ru-RU" sz="1400" dirty="0" smtClean="0"/>
              <a:t>         82. При наличии в собственности </a:t>
            </a:r>
            <a:r>
              <a:rPr lang="ru-RU" sz="1400" b="1" dirty="0" smtClean="0"/>
              <a:t>жилого, дачного или садового дома,</a:t>
            </a:r>
            <a:r>
              <a:rPr lang="ru-RU" sz="1400" dirty="0" smtClean="0"/>
              <a:t> которые указываются в пункте 2 данного раздела, </a:t>
            </a:r>
            <a:r>
              <a:rPr lang="ru-RU" sz="1400" u="sng" dirty="0" smtClean="0"/>
              <a:t>должен быть указан соответствующий земельный участок, на котором он расположен</a:t>
            </a:r>
            <a:r>
              <a:rPr lang="ru-RU" sz="1400" dirty="0" smtClean="0"/>
              <a:t> (</a:t>
            </a:r>
            <a:r>
              <a:rPr lang="ru-RU" sz="1400" i="1" dirty="0" smtClean="0"/>
              <a:t>под индивидуальное жилищное строительство, дачный или садовый</a:t>
            </a:r>
            <a:r>
              <a:rPr lang="ru-RU" sz="1400" dirty="0" smtClean="0"/>
              <a:t>). Данный земельный участок в зависимости от наличия зарегистрированного права собственности подлежит указанию в разделе 3.1 «Имущество, находящееся в собственности» или 6.1 «Имущество, находящееся в пользовании». </a:t>
            </a:r>
          </a:p>
          <a:p>
            <a:pPr algn="just"/>
            <a:r>
              <a:rPr lang="ru-RU" sz="1400" dirty="0" smtClean="0"/>
              <a:t>         78. При заполнении пункта  3 «</a:t>
            </a:r>
            <a:r>
              <a:rPr lang="ru-RU" sz="1400" b="1" dirty="0" smtClean="0"/>
              <a:t>Квартиры</a:t>
            </a:r>
            <a:r>
              <a:rPr lang="ru-RU" sz="1400" dirty="0" smtClean="0"/>
              <a:t>» соответственно </a:t>
            </a:r>
            <a:r>
              <a:rPr lang="ru-RU" sz="1400" b="1" i="1" u="sng" dirty="0" smtClean="0"/>
              <a:t>вносятся сведения о ней, например 2-комнатная квартира.</a:t>
            </a:r>
          </a:p>
          <a:p>
            <a:pPr lvl="0" algn="just"/>
            <a:endParaRPr lang="ru-RU" sz="1400" dirty="0" smtClean="0"/>
          </a:p>
          <a:p>
            <a:endParaRPr lang="ru-RU" dirty="0" smtClean="0"/>
          </a:p>
          <a:p>
            <a:pPr marL="0" marR="0" lvl="0" indent="450850" algn="just" defTabSz="914400" rtl="0" eaLnBrk="0" fontAlgn="base" latinLnBrk="0" hangingPunct="0">
              <a:lnSpc>
                <a:spcPct val="100000"/>
              </a:lnSpc>
              <a:spcBef>
                <a:spcPct val="0"/>
              </a:spcBef>
              <a:spcAft>
                <a:spcPct val="0"/>
              </a:spcAft>
              <a:buClrTx/>
              <a:buSzTx/>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995589" y="606322"/>
            <a:ext cx="515282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ea typeface="Times New Roman" pitchFamily="18" charset="0"/>
                <a:cs typeface="Times New Roman" pitchFamily="18" charset="0"/>
              </a:rPr>
              <a:t>РАЗДЕЛ 3. СВЕДЕНИЯ ОБ ИМУЩЕСТВЕ</a:t>
            </a: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2"/>
              </a:solidFill>
              <a:effectLst/>
              <a:cs typeface="Arial" pitchFamily="34" charset="0"/>
            </a:endParaRPr>
          </a:p>
        </p:txBody>
      </p:sp>
      <p:sp>
        <p:nvSpPr>
          <p:cNvPr id="45058" name="Rectangle 2"/>
          <p:cNvSpPr>
            <a:spLocks noChangeArrowheads="1"/>
          </p:cNvSpPr>
          <p:nvPr/>
        </p:nvSpPr>
        <p:spPr bwMode="auto">
          <a:xfrm>
            <a:off x="381000" y="1580297"/>
            <a:ext cx="8382000" cy="4518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ru-RU" sz="1400" dirty="0" smtClean="0"/>
          </a:p>
          <a:p>
            <a:pPr algn="ctr"/>
            <a:r>
              <a:rPr lang="ru-RU" sz="1600" b="1" dirty="0" smtClean="0">
                <a:solidFill>
                  <a:schemeClr val="tx2"/>
                </a:solidFill>
              </a:rPr>
              <a:t>Заполнение графы «Вид и наименование имущества» </a:t>
            </a:r>
          </a:p>
          <a:p>
            <a:pPr algn="ctr"/>
            <a:endParaRPr lang="ru-RU" sz="1000" b="1" dirty="0" smtClean="0">
              <a:solidFill>
                <a:schemeClr val="tx2"/>
              </a:solidFill>
            </a:endParaRPr>
          </a:p>
          <a:p>
            <a:pPr algn="ctr"/>
            <a:endParaRPr lang="ru-RU" sz="1000" b="1" dirty="0" smtClean="0">
              <a:solidFill>
                <a:schemeClr val="tx2"/>
              </a:solidFill>
            </a:endParaRPr>
          </a:p>
          <a:p>
            <a:pPr lvl="0" algn="just">
              <a:lnSpc>
                <a:spcPct val="114000"/>
              </a:lnSpc>
            </a:pPr>
            <a:r>
              <a:rPr lang="ru-RU" sz="1400" dirty="0" smtClean="0"/>
              <a:t>        88</a:t>
            </a:r>
            <a:r>
              <a:rPr lang="ru-RU" sz="1400" dirty="0"/>
              <a:t>.	Местонахождение (адрес) недвижимого имущества указывается согласно правоустанавливающим документам. При этом указывается:</a:t>
            </a:r>
          </a:p>
          <a:p>
            <a:pPr lvl="0" algn="just">
              <a:lnSpc>
                <a:spcPct val="114000"/>
              </a:lnSpc>
            </a:pPr>
            <a:r>
              <a:rPr lang="ru-RU" sz="1400" b="1" dirty="0">
                <a:solidFill>
                  <a:srgbClr val="C00000"/>
                </a:solidFill>
              </a:rPr>
              <a:t>1) субъект Российской Федерации;</a:t>
            </a:r>
          </a:p>
          <a:p>
            <a:pPr lvl="0" algn="just">
              <a:lnSpc>
                <a:spcPct val="114000"/>
              </a:lnSpc>
            </a:pPr>
            <a:r>
              <a:rPr lang="ru-RU" sz="1400" b="1" dirty="0">
                <a:solidFill>
                  <a:srgbClr val="C00000"/>
                </a:solidFill>
              </a:rPr>
              <a:t>2) район;</a:t>
            </a:r>
          </a:p>
          <a:p>
            <a:pPr lvl="0" algn="just">
              <a:lnSpc>
                <a:spcPct val="114000"/>
              </a:lnSpc>
            </a:pPr>
            <a:r>
              <a:rPr lang="ru-RU" sz="1400" b="1" dirty="0">
                <a:solidFill>
                  <a:srgbClr val="C00000"/>
                </a:solidFill>
              </a:rPr>
              <a:t>3) город, иной населенный пункт (село, поселок и т.д.);</a:t>
            </a:r>
          </a:p>
          <a:p>
            <a:pPr lvl="0" algn="just">
              <a:lnSpc>
                <a:spcPct val="114000"/>
              </a:lnSpc>
            </a:pPr>
            <a:r>
              <a:rPr lang="ru-RU" sz="1400" dirty="0"/>
              <a:t>4) улица (проспект, переулок и т.д.);</a:t>
            </a:r>
          </a:p>
          <a:p>
            <a:pPr lvl="0" algn="just">
              <a:lnSpc>
                <a:spcPct val="114000"/>
              </a:lnSpc>
            </a:pPr>
            <a:r>
              <a:rPr lang="ru-RU" sz="1400" dirty="0"/>
              <a:t>5) номер дома (владения, участка), корпуса (строения), квартиры.</a:t>
            </a:r>
          </a:p>
          <a:p>
            <a:pPr lvl="0" algn="just">
              <a:lnSpc>
                <a:spcPct val="114000"/>
              </a:lnSpc>
            </a:pPr>
            <a:r>
              <a:rPr lang="ru-RU" sz="1400" b="1" dirty="0"/>
              <a:t>Также рекомендуется указывать индекс.</a:t>
            </a:r>
          </a:p>
          <a:p>
            <a:pPr algn="just">
              <a:lnSpc>
                <a:spcPct val="114000"/>
              </a:lnSpc>
            </a:pPr>
            <a:endParaRPr lang="ru-RU" sz="1400" dirty="0" smtClean="0"/>
          </a:p>
          <a:p>
            <a:pPr algn="ctr"/>
            <a:endParaRPr lang="ru-RU" sz="1400" dirty="0" smtClean="0">
              <a:solidFill>
                <a:schemeClr val="tx2"/>
              </a:solidFill>
            </a:endParaRPr>
          </a:p>
          <a:p>
            <a:pPr algn="ctr"/>
            <a:endParaRPr lang="ru-RU" sz="1600" dirty="0" smtClean="0">
              <a:solidFill>
                <a:schemeClr val="tx2"/>
              </a:solidFill>
            </a:endParaRPr>
          </a:p>
          <a:p>
            <a:pPr algn="just"/>
            <a:endParaRPr lang="ru-RU" sz="1400" b="1" dirty="0" smtClean="0"/>
          </a:p>
          <a:p>
            <a:pPr lvl="0" algn="just"/>
            <a:endParaRPr lang="ru-RU" sz="1400" b="1" dirty="0" smtClean="0"/>
          </a:p>
          <a:p>
            <a:endParaRPr lang="ru-RU" dirty="0" smtClean="0"/>
          </a:p>
          <a:p>
            <a:pPr marL="0" marR="0" lvl="0" indent="450850" algn="just" defTabSz="914400" rtl="0" eaLnBrk="0" fontAlgn="base" latinLnBrk="0" hangingPunct="0">
              <a:lnSpc>
                <a:spcPct val="100000"/>
              </a:lnSpc>
              <a:spcBef>
                <a:spcPct val="0"/>
              </a:spcBef>
              <a:spcAft>
                <a:spcPct val="0"/>
              </a:spcAft>
              <a:buClrTx/>
              <a:buSzTx/>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995589" y="478564"/>
            <a:ext cx="515282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ea typeface="Times New Roman" pitchFamily="18" charset="0"/>
                <a:cs typeface="Times New Roman" pitchFamily="18" charset="0"/>
              </a:rPr>
              <a:t>РАЗДЕЛ 3. СВЕДЕНИЯ ОБ ИМУЩЕСТВЕ</a:t>
            </a: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2"/>
              </a:solidFill>
              <a:effectLst/>
              <a:cs typeface="Arial" pitchFamily="34" charset="0"/>
            </a:endParaRPr>
          </a:p>
        </p:txBody>
      </p:sp>
      <p:sp>
        <p:nvSpPr>
          <p:cNvPr id="45058" name="Rectangle 2"/>
          <p:cNvSpPr>
            <a:spLocks noChangeArrowheads="1"/>
          </p:cNvSpPr>
          <p:nvPr/>
        </p:nvSpPr>
        <p:spPr bwMode="auto">
          <a:xfrm>
            <a:off x="381000" y="1130600"/>
            <a:ext cx="8382000" cy="5964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600" b="1" dirty="0" smtClean="0">
                <a:solidFill>
                  <a:schemeClr val="tx2"/>
                </a:solidFill>
              </a:rPr>
              <a:t>Заполнение графы «Вид и наименование имущества» </a:t>
            </a:r>
          </a:p>
          <a:p>
            <a:pPr algn="ctr"/>
            <a:endParaRPr lang="ru-RU" sz="1000" b="1" dirty="0" smtClean="0">
              <a:solidFill>
                <a:schemeClr val="tx2"/>
              </a:solidFill>
            </a:endParaRPr>
          </a:p>
          <a:p>
            <a:pPr lvl="0" algn="ctr"/>
            <a:r>
              <a:rPr lang="ru-RU" sz="1600" b="1" dirty="0" smtClean="0">
                <a:solidFill>
                  <a:schemeClr val="tx2"/>
                </a:solidFill>
              </a:rPr>
              <a:t>Основание приобретения и источники средств</a:t>
            </a:r>
          </a:p>
          <a:p>
            <a:pPr lvl="0" algn="ctr"/>
            <a:endParaRPr lang="ru-RU" sz="1600" b="1" dirty="0" smtClean="0">
              <a:solidFill>
                <a:schemeClr val="tx2"/>
              </a:solidFill>
            </a:endParaRPr>
          </a:p>
          <a:p>
            <a:pPr lvl="0" algn="just">
              <a:lnSpc>
                <a:spcPct val="114000"/>
              </a:lnSpc>
            </a:pPr>
            <a:r>
              <a:rPr lang="ru-RU" sz="1400" dirty="0" smtClean="0"/>
              <a:t>               89. В случае </a:t>
            </a:r>
            <a:r>
              <a:rPr lang="ru-RU" sz="1400" b="1" dirty="0" smtClean="0"/>
              <a:t>если право на недвижимое имущество возникло </a:t>
            </a:r>
            <a:r>
              <a:rPr lang="ru-RU" sz="1400" b="1" dirty="0" smtClean="0">
                <a:solidFill>
                  <a:schemeClr val="tx2"/>
                </a:solidFill>
              </a:rPr>
              <a:t>до вступления в силу Федерального закона от 21 июля 1997 г. № 122-ФЗ </a:t>
            </a:r>
            <a:r>
              <a:rPr lang="ru-RU" sz="1400" dirty="0" smtClean="0"/>
              <a:t>«О государственной регистрации прав на недвижимое имущество и сделок с ним», </a:t>
            </a:r>
            <a:r>
              <a:rPr lang="ru-RU" sz="1400" u="sng" dirty="0" smtClean="0"/>
              <a:t>свидетельство о государственной регистрации права собственности и/или запись в ЕГРП в установленном данным Законом порядке не оформлены</a:t>
            </a:r>
            <a:r>
              <a:rPr lang="ru-RU" sz="1400" dirty="0" smtClean="0"/>
              <a:t>, </a:t>
            </a:r>
            <a:r>
              <a:rPr lang="ru-RU" sz="1400" b="1" dirty="0" smtClean="0"/>
              <a:t>то указываются имеющиеся правоустанавливающие документы, подтверждающие основание приобретения права собственности</a:t>
            </a:r>
            <a:r>
              <a:rPr lang="ru-RU" sz="1400" dirty="0" smtClean="0"/>
              <a:t> (</a:t>
            </a:r>
            <a:r>
              <a:rPr lang="ru-RU" sz="1400" u="sng" dirty="0" smtClean="0"/>
              <a:t>например, постановление Исполкома города </a:t>
            </a:r>
            <a:r>
              <a:rPr lang="en-US" sz="1400" u="sng" dirty="0" smtClean="0"/>
              <a:t>N</a:t>
            </a:r>
            <a:r>
              <a:rPr lang="ru-RU" sz="1400" u="sng" dirty="0" smtClean="0"/>
              <a:t> от 15.03.1995 г. № 1-345/95 о передаче недвижимого имущества в собственность и др.</a:t>
            </a:r>
            <a:r>
              <a:rPr lang="ru-RU" sz="1400" dirty="0" smtClean="0"/>
              <a:t>).</a:t>
            </a:r>
          </a:p>
          <a:p>
            <a:pPr lvl="0" algn="just">
              <a:lnSpc>
                <a:spcPct val="114000"/>
              </a:lnSpc>
            </a:pPr>
            <a:endParaRPr lang="ru-RU" sz="1400" dirty="0" smtClean="0"/>
          </a:p>
          <a:p>
            <a:pPr lvl="0" algn="just">
              <a:lnSpc>
                <a:spcPct val="114000"/>
              </a:lnSpc>
            </a:pPr>
            <a:endParaRPr lang="ru-RU" sz="1400" dirty="0" smtClean="0"/>
          </a:p>
          <a:p>
            <a:pPr lvl="0" algn="just">
              <a:lnSpc>
                <a:spcPct val="114000"/>
              </a:lnSpc>
            </a:pPr>
            <a:r>
              <a:rPr lang="ru-RU" sz="1400" dirty="0" smtClean="0"/>
              <a:t>               90. </a:t>
            </a:r>
            <a:r>
              <a:rPr lang="ru-RU" sz="1400" b="1" i="1" dirty="0" smtClean="0">
                <a:solidFill>
                  <a:srgbClr val="C00000"/>
                </a:solidFill>
              </a:rPr>
              <a:t>Обязательно указывать правильное, официальное наименование документов с соответствующими реквизитами</a:t>
            </a:r>
            <a:r>
              <a:rPr lang="ru-RU" sz="1400" i="1" dirty="0" smtClean="0"/>
              <a:t>, например: </a:t>
            </a:r>
            <a:r>
              <a:rPr lang="ru-RU" sz="1400" b="1" i="1" u="sng" dirty="0" smtClean="0">
                <a:solidFill>
                  <a:schemeClr val="tx2"/>
                </a:solidFill>
              </a:rPr>
              <a:t>Свидетельство о государственной регистрации права 50 НДN 776723 от 17 марта 2010 г., Запись в ЕГРП 50-50-23/092/2009-069, договор купли-продажи от 19 февраля 2010 г. и т.д.</a:t>
            </a:r>
          </a:p>
          <a:p>
            <a:pPr lvl="0" algn="just">
              <a:lnSpc>
                <a:spcPct val="114000"/>
              </a:lnSpc>
            </a:pPr>
            <a:endParaRPr lang="ru-RU" sz="1400" dirty="0" smtClean="0"/>
          </a:p>
          <a:p>
            <a:pPr algn="ctr">
              <a:lnSpc>
                <a:spcPct val="114000"/>
              </a:lnSpc>
            </a:pPr>
            <a:endParaRPr lang="ru-RU" sz="1400" b="1" dirty="0" smtClean="0">
              <a:solidFill>
                <a:schemeClr val="tx2"/>
              </a:solidFill>
            </a:endParaRPr>
          </a:p>
          <a:p>
            <a:pPr algn="ctr">
              <a:lnSpc>
                <a:spcPct val="114000"/>
              </a:lnSpc>
            </a:pPr>
            <a:endParaRPr lang="ru-RU" sz="1600" dirty="0" smtClean="0">
              <a:solidFill>
                <a:schemeClr val="tx2"/>
              </a:solidFill>
            </a:endParaRPr>
          </a:p>
          <a:p>
            <a:pPr algn="just">
              <a:lnSpc>
                <a:spcPct val="114000"/>
              </a:lnSpc>
            </a:pPr>
            <a:endParaRPr lang="ru-RU" sz="1400" dirty="0" smtClean="0"/>
          </a:p>
          <a:p>
            <a:pPr lvl="0" algn="just"/>
            <a:endParaRPr lang="ru-RU" sz="1400" dirty="0" smtClean="0"/>
          </a:p>
          <a:p>
            <a:endParaRPr lang="ru-RU" dirty="0" smtClean="0"/>
          </a:p>
          <a:p>
            <a:pPr marL="0" marR="0" lvl="0" indent="450850" algn="just" defTabSz="914400" rtl="0" eaLnBrk="0" fontAlgn="base" latinLnBrk="0" hangingPunct="0">
              <a:lnSpc>
                <a:spcPct val="100000"/>
              </a:lnSpc>
              <a:spcBef>
                <a:spcPct val="0"/>
              </a:spcBef>
              <a:spcAft>
                <a:spcPct val="0"/>
              </a:spcAft>
              <a:buClrTx/>
              <a:buSzTx/>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995589" y="261148"/>
            <a:ext cx="515282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ea typeface="Times New Roman" pitchFamily="18" charset="0"/>
                <a:cs typeface="Times New Roman" pitchFamily="18" charset="0"/>
              </a:rPr>
              <a:t>РАЗДЕЛ 3. СВЕДЕНИЯ ОБ ИМУЩЕСТВЕ</a:t>
            </a: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2"/>
              </a:solidFill>
              <a:effectLst/>
              <a:cs typeface="Arial" pitchFamily="34" charset="0"/>
            </a:endParaRPr>
          </a:p>
        </p:txBody>
      </p:sp>
      <p:sp>
        <p:nvSpPr>
          <p:cNvPr id="45058" name="Rectangle 2"/>
          <p:cNvSpPr>
            <a:spLocks noChangeArrowheads="1"/>
          </p:cNvSpPr>
          <p:nvPr/>
        </p:nvSpPr>
        <p:spPr bwMode="auto">
          <a:xfrm>
            <a:off x="381000" y="571737"/>
            <a:ext cx="8382000" cy="5900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600" b="1" dirty="0" smtClean="0">
                <a:solidFill>
                  <a:schemeClr val="tx2"/>
                </a:solidFill>
              </a:rPr>
              <a:t>Заполнение графы «Вид и наименование имущества» </a:t>
            </a:r>
          </a:p>
          <a:p>
            <a:pPr algn="ctr"/>
            <a:endParaRPr lang="ru-RU" sz="1000" b="1" dirty="0" smtClean="0">
              <a:solidFill>
                <a:schemeClr val="tx2"/>
              </a:solidFill>
            </a:endParaRPr>
          </a:p>
          <a:p>
            <a:pPr lvl="0" algn="ctr"/>
            <a:r>
              <a:rPr lang="ru-RU" sz="1600" b="1" dirty="0" smtClean="0">
                <a:solidFill>
                  <a:schemeClr val="tx2"/>
                </a:solidFill>
              </a:rPr>
              <a:t>Основание приобретения и источники средств</a:t>
            </a:r>
          </a:p>
          <a:p>
            <a:pPr lvl="0" algn="ctr"/>
            <a:endParaRPr lang="ru-RU" sz="1600" b="1" dirty="0" smtClean="0">
              <a:solidFill>
                <a:schemeClr val="tx2"/>
              </a:solidFill>
            </a:endParaRPr>
          </a:p>
          <a:p>
            <a:pPr lvl="0" algn="just">
              <a:lnSpc>
                <a:spcPct val="114000"/>
              </a:lnSpc>
            </a:pPr>
            <a:r>
              <a:rPr lang="ru-RU" sz="1400" dirty="0" smtClean="0"/>
              <a:t>        </a:t>
            </a:r>
            <a:r>
              <a:rPr lang="ru-RU" sz="1400" dirty="0" smtClean="0">
                <a:latin typeface="Times New Roman" pitchFamily="18" charset="0"/>
                <a:cs typeface="Times New Roman" pitchFamily="18" charset="0"/>
              </a:rPr>
              <a:t>95. Обязанность сообщать сведения об </a:t>
            </a:r>
            <a:r>
              <a:rPr lang="ru-RU" sz="1400" b="1" dirty="0" smtClean="0">
                <a:solidFill>
                  <a:srgbClr val="C00000"/>
                </a:solidFill>
                <a:latin typeface="Times New Roman" pitchFamily="18" charset="0"/>
                <a:cs typeface="Times New Roman" pitchFamily="18" charset="0"/>
              </a:rPr>
              <a:t>источнике средств</a:t>
            </a:r>
            <a:r>
              <a:rPr lang="ru-RU" sz="1400" dirty="0" smtClean="0">
                <a:latin typeface="Times New Roman" pitchFamily="18" charset="0"/>
                <a:cs typeface="Times New Roman" pitchFamily="18" charset="0"/>
              </a:rPr>
              <a:t>, за счет которых приобретено имущество, находящееся за пределами территории Российской Федерации, распространяется </a:t>
            </a:r>
            <a:r>
              <a:rPr lang="ru-RU" sz="1400" b="1" dirty="0" smtClean="0">
                <a:solidFill>
                  <a:srgbClr val="C00000"/>
                </a:solidFill>
                <a:latin typeface="Times New Roman" pitchFamily="18" charset="0"/>
                <a:cs typeface="Times New Roman" pitchFamily="18" charset="0"/>
              </a:rPr>
              <a:t>только</a:t>
            </a:r>
            <a:r>
              <a:rPr lang="ru-RU" sz="1400" dirty="0" smtClean="0">
                <a:latin typeface="Times New Roman" pitchFamily="18" charset="0"/>
                <a:cs typeface="Times New Roman" pitchFamily="18" charset="0"/>
              </a:rPr>
              <a:t> на лиц, указанных в части 1 статьи 2 Федерального закона от 7 мая 2013 г. № 79-ФЗ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а именно на лиц, замещающих (занимающих):</a:t>
            </a:r>
          </a:p>
          <a:p>
            <a:pPr lvl="0" algn="just">
              <a:lnSpc>
                <a:spcPct val="114000"/>
              </a:lnSpc>
            </a:pPr>
            <a:r>
              <a:rPr lang="ru-RU" sz="1400" dirty="0" smtClean="0">
                <a:latin typeface="Times New Roman" pitchFamily="18" charset="0"/>
                <a:cs typeface="Times New Roman" pitchFamily="18" charset="0"/>
              </a:rPr>
              <a:t>        должности глав городских округов, </a:t>
            </a:r>
            <a:r>
              <a:rPr lang="ru-RU" sz="1400" b="1" dirty="0" smtClean="0">
                <a:latin typeface="Times New Roman" pitchFamily="18" charset="0"/>
                <a:cs typeface="Times New Roman" pitchFamily="18" charset="0"/>
              </a:rPr>
              <a:t>глав муниципальных районов</a:t>
            </a:r>
            <a:r>
              <a:rPr lang="ru-RU" sz="1400" dirty="0" smtClean="0">
                <a:latin typeface="Times New Roman" pitchFamily="18" charset="0"/>
                <a:cs typeface="Times New Roman" pitchFamily="18" charset="0"/>
              </a:rPr>
              <a:t>, глав иных муниципальных образований, исполняющих полномочия глав местных администраций, </a:t>
            </a:r>
            <a:r>
              <a:rPr lang="ru-RU" sz="1400" b="1" dirty="0" smtClean="0">
                <a:latin typeface="Times New Roman" pitchFamily="18" charset="0"/>
                <a:cs typeface="Times New Roman" pitchFamily="18" charset="0"/>
              </a:rPr>
              <a:t>глав местных администраций</a:t>
            </a:r>
            <a:r>
              <a:rPr lang="ru-RU" sz="1400" dirty="0" smtClean="0">
                <a:latin typeface="Times New Roman" pitchFamily="18" charset="0"/>
                <a:cs typeface="Times New Roman" pitchFamily="18" charset="0"/>
              </a:rPr>
              <a:t>;</a:t>
            </a:r>
          </a:p>
          <a:p>
            <a:pPr algn="just">
              <a:lnSpc>
                <a:spcPct val="114000"/>
              </a:lnSpc>
            </a:pP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депутатов представительных органов муниципальных районов </a:t>
            </a:r>
            <a:r>
              <a:rPr lang="ru-RU" sz="1400" dirty="0" smtClean="0">
                <a:latin typeface="Times New Roman" pitchFamily="18" charset="0"/>
                <a:cs typeface="Times New Roman" pitchFamily="18" charset="0"/>
              </a:rPr>
              <a:t>и городских округов, </a:t>
            </a:r>
            <a:r>
              <a:rPr lang="ru-RU" sz="1400" b="1" dirty="0" smtClean="0">
                <a:latin typeface="Times New Roman" pitchFamily="18" charset="0"/>
                <a:cs typeface="Times New Roman" pitchFamily="18" charset="0"/>
              </a:rPr>
              <a:t>осуществляющих свои полномочия на постоянной основе</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депутатов, замещающих должности в представительных органах муниципальных районов</a:t>
            </a:r>
            <a:r>
              <a:rPr lang="ru-RU" sz="1400" dirty="0" smtClean="0">
                <a:latin typeface="Times New Roman" pitchFamily="18" charset="0"/>
                <a:cs typeface="Times New Roman" pitchFamily="18" charset="0"/>
              </a:rPr>
              <a:t> и городских округов;</a:t>
            </a:r>
          </a:p>
          <a:p>
            <a:pPr lvl="0" algn="just">
              <a:lnSpc>
                <a:spcPct val="114000"/>
              </a:lnSpc>
            </a:pPr>
            <a:r>
              <a:rPr lang="ru-RU" sz="1400" dirty="0" smtClean="0">
                <a:latin typeface="Times New Roman" pitchFamily="18" charset="0"/>
                <a:cs typeface="Times New Roman" pitchFamily="18" charset="0"/>
              </a:rPr>
              <a:t>        супруг (супругов) и несовершеннолетних детей лиц, указанных в подпунктах «</a:t>
            </a:r>
            <a:r>
              <a:rPr lang="ru-RU" sz="1400" dirty="0" smtClean="0">
                <a:latin typeface="Times New Roman" pitchFamily="18" charset="0"/>
                <a:cs typeface="Times New Roman" pitchFamily="18" charset="0"/>
                <a:hlinkClick r:id="" action="ppaction://hlinkfile"/>
              </a:rPr>
              <a:t>1</a:t>
            </a:r>
            <a:r>
              <a:rPr lang="ru-RU"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hlinkClick r:id="" action="ppaction://hlinkfile"/>
              </a:rPr>
              <a:t>«9»</a:t>
            </a:r>
            <a:r>
              <a:rPr lang="ru-RU" sz="1400" dirty="0" smtClean="0">
                <a:latin typeface="Times New Roman" pitchFamily="18" charset="0"/>
                <a:cs typeface="Times New Roman" pitchFamily="18" charset="0"/>
              </a:rPr>
              <a:t> настоящего пункта; </a:t>
            </a:r>
          </a:p>
          <a:p>
            <a:pPr lvl="0"/>
            <a:r>
              <a:rPr lang="ru-RU" sz="1400" dirty="0" smtClean="0">
                <a:latin typeface="Times New Roman" pitchFamily="18" charset="0"/>
                <a:cs typeface="Times New Roman" pitchFamily="18" charset="0"/>
              </a:rPr>
              <a:t>         96. Обязанность сообщать </a:t>
            </a:r>
            <a:r>
              <a:rPr lang="ru-RU" sz="1400" b="1" dirty="0" smtClean="0">
                <a:latin typeface="Times New Roman" pitchFamily="18" charset="0"/>
                <a:cs typeface="Times New Roman" pitchFamily="18" charset="0"/>
              </a:rPr>
              <a:t>сведения об источнике средств</a:t>
            </a:r>
            <a:r>
              <a:rPr lang="ru-RU" sz="1400" dirty="0" smtClean="0">
                <a:latin typeface="Times New Roman" pitchFamily="18" charset="0"/>
                <a:cs typeface="Times New Roman" pitchFamily="18" charset="0"/>
              </a:rPr>
              <a:t>, за счет которых приобретено недвижимое имущество, распространяется только в отношении имущества, находящегося </a:t>
            </a:r>
            <a:r>
              <a:rPr lang="ru-RU" sz="1400" b="1" u="sng" dirty="0" smtClean="0">
                <a:solidFill>
                  <a:srgbClr val="C00000"/>
                </a:solidFill>
                <a:latin typeface="Times New Roman" pitchFamily="18" charset="0"/>
                <a:cs typeface="Times New Roman" pitchFamily="18" charset="0"/>
              </a:rPr>
              <a:t>исключительно</a:t>
            </a:r>
            <a:r>
              <a:rPr lang="ru-RU" sz="1400" u="sng"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за пределами территории Российской Федерации.</a:t>
            </a:r>
            <a:r>
              <a:rPr lang="ru-RU" sz="1400" dirty="0" smtClean="0">
                <a:latin typeface="Times New Roman" pitchFamily="18" charset="0"/>
                <a:cs typeface="Times New Roman" pitchFamily="18" charset="0"/>
              </a:rPr>
              <a:t> </a:t>
            </a:r>
          </a:p>
          <a:p>
            <a:pPr lvl="0" algn="just"/>
            <a:r>
              <a:rPr lang="ru-RU" sz="1400" dirty="0" smtClean="0">
                <a:latin typeface="Times New Roman" pitchFamily="18" charset="0"/>
                <a:cs typeface="Times New Roman" pitchFamily="18" charset="0"/>
              </a:rPr>
              <a:t>         100</a:t>
            </a:r>
            <a:r>
              <a:rPr lang="ru-RU" sz="1400" dirty="0">
                <a:latin typeface="Times New Roman" pitchFamily="18" charset="0"/>
                <a:cs typeface="Times New Roman" pitchFamily="18" charset="0"/>
              </a:rPr>
              <a:t>.	При заполнении </a:t>
            </a:r>
            <a:r>
              <a:rPr lang="ru-RU" sz="1400" b="1" dirty="0">
                <a:latin typeface="Times New Roman" pitchFamily="18" charset="0"/>
                <a:cs typeface="Times New Roman" pitchFamily="18" charset="0"/>
              </a:rPr>
              <a:t>графы «Место регистрации» указывается</a:t>
            </a:r>
            <a:r>
              <a:rPr lang="ru-RU" sz="1400" dirty="0">
                <a:latin typeface="Times New Roman" pitchFamily="18" charset="0"/>
                <a:cs typeface="Times New Roman" pitchFamily="18" charset="0"/>
              </a:rPr>
              <a:t> наименование органа внутренних дел, осуществившего регистрационный учет транспортного средства… </a:t>
            </a:r>
            <a:r>
              <a:rPr lang="ru-RU" sz="1400" b="1" dirty="0">
                <a:latin typeface="Times New Roman" pitchFamily="18" charset="0"/>
                <a:cs typeface="Times New Roman" pitchFamily="18" charset="0"/>
              </a:rPr>
              <a:t>Указанные данные заполняются согласно паспорту транспортного средства</a:t>
            </a:r>
            <a:r>
              <a:rPr lang="ru-RU" sz="1400" b="1" dirty="0" smtClean="0">
                <a:latin typeface="Times New Roman" pitchFamily="18" charset="0"/>
                <a:cs typeface="Times New Roman" pitchFamily="18" charset="0"/>
              </a:rPr>
              <a:t>.        </a:t>
            </a:r>
          </a:p>
          <a:p>
            <a:pPr lvl="0" algn="just"/>
            <a:r>
              <a:rPr lang="ru-RU" sz="1400" dirty="0" smtClean="0">
                <a:latin typeface="Times New Roman" pitchFamily="18" charset="0"/>
                <a:cs typeface="Times New Roman" pitchFamily="18" charset="0"/>
              </a:rPr>
              <a:t>         102. В строке 7 «Иные транспортные средства» подлежат указанию </a:t>
            </a:r>
            <a:r>
              <a:rPr lang="ru-RU" sz="1400" b="1" dirty="0" smtClean="0">
                <a:latin typeface="Times New Roman" pitchFamily="18" charset="0"/>
                <a:cs typeface="Times New Roman" pitchFamily="18" charset="0"/>
              </a:rPr>
              <a:t>прицепы</a:t>
            </a:r>
            <a:r>
              <a:rPr lang="ru-RU" sz="1400" dirty="0" smtClean="0">
                <a:latin typeface="Times New Roman" pitchFamily="18" charset="0"/>
                <a:cs typeface="Times New Roman" pitchFamily="18" charset="0"/>
              </a:rPr>
              <a:t>, зарегистрированные в установленном порядке.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686723" y="-114046"/>
            <a:ext cx="577055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p>
            <a:pPr marL="0" marR="0" lvl="0" indent="539750" algn="ctr" defTabSz="914400" rtl="0" eaLnBrk="1" fontAlgn="base" latinLnBrk="0" hangingPunct="1">
              <a:lnSpc>
                <a:spcPct val="100000"/>
              </a:lnSpc>
              <a:spcBef>
                <a:spcPct val="0"/>
              </a:spcBef>
              <a:spcAft>
                <a:spcPct val="0"/>
              </a:spcAft>
              <a:buClrTx/>
              <a:buSzTx/>
              <a:buFontTx/>
              <a:buNone/>
              <a:tabLst/>
            </a:pPr>
            <a:endParaRPr lang="ru-RU" b="1" dirty="0">
              <a:solidFill>
                <a:schemeClr val="tx2"/>
              </a:solidFill>
              <a:latin typeface="Times New Roman" pitchFamily="18" charset="0"/>
              <a:ea typeface="Calibri" pitchFamily="34" charset="0"/>
              <a:cs typeface="Times New Roman" pitchFamily="18" charset="0"/>
            </a:endParaRPr>
          </a:p>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РАЗДЕЛ 4. СВЕДЕНИЯ О СЧЕТАХ В БАНКАХ </a:t>
            </a:r>
          </a:p>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И ИНЫХ КРЕДИТНЫХ ОРГАНИЗАЦИЯХ </a:t>
            </a:r>
            <a:endParaRPr kumimoji="0" lang="ru-RU" b="0" i="0" u="none" strike="noStrike" cap="none" normalizeH="0" baseline="0" dirty="0" smtClean="0">
              <a:ln>
                <a:noFill/>
              </a:ln>
              <a:solidFill>
                <a:schemeClr val="tx2"/>
              </a:solidFill>
              <a:effectLst/>
              <a:latin typeface="Arial" pitchFamily="34" charset="0"/>
              <a:cs typeface="Arial" pitchFamily="34" charset="0"/>
            </a:endParaRPr>
          </a:p>
        </p:txBody>
      </p:sp>
      <p:sp>
        <p:nvSpPr>
          <p:cNvPr id="3" name="Прямоугольник 2"/>
          <p:cNvSpPr/>
          <p:nvPr/>
        </p:nvSpPr>
        <p:spPr>
          <a:xfrm>
            <a:off x="477982" y="1295400"/>
            <a:ext cx="8229600" cy="5693866"/>
          </a:xfrm>
          <a:prstGeom prst="rect">
            <a:avLst/>
          </a:prstGeom>
        </p:spPr>
        <p:txBody>
          <a:bodyPr wrap="square">
            <a:spAutoFit/>
          </a:bodyPr>
          <a:lstStyle/>
          <a:p>
            <a:pPr algn="just"/>
            <a:r>
              <a:rPr lang="ru-RU" sz="1400" dirty="0" smtClean="0">
                <a:latin typeface="Times New Roman" pitchFamily="18" charset="0"/>
                <a:cs typeface="Times New Roman" pitchFamily="18" charset="0"/>
              </a:rPr>
              <a:t>       103</a:t>
            </a:r>
            <a:r>
              <a:rPr lang="ru-RU" sz="1400" dirty="0">
                <a:latin typeface="Times New Roman" pitchFamily="18" charset="0"/>
                <a:cs typeface="Times New Roman" pitchFamily="18" charset="0"/>
              </a:rPr>
              <a:t>.	В данном разделе справки отражается информация обо всех счетах, открытых по состоянию на отчетную дату в банках и иных кредитных организациях на основании гражданско-правового договора на имя лица, в отношении которого представляется справка.</a:t>
            </a:r>
            <a:endParaRPr lang="ru-RU" sz="1400" b="1" dirty="0" smtClean="0">
              <a:solidFill>
                <a:schemeClr val="tx2"/>
              </a:solidFill>
              <a:latin typeface="Times New Roman" pitchFamily="18" charset="0"/>
              <a:cs typeface="Times New Roman" pitchFamily="18" charset="0"/>
            </a:endParaRPr>
          </a:p>
          <a:p>
            <a:pPr algn="ctr"/>
            <a:endParaRPr lang="ru-RU" sz="1400" b="1" dirty="0" smtClean="0">
              <a:solidFill>
                <a:schemeClr val="tx2"/>
              </a:solidFill>
              <a:latin typeface="Times New Roman" pitchFamily="18" charset="0"/>
              <a:cs typeface="Times New Roman" pitchFamily="18" charset="0"/>
            </a:endParaRPr>
          </a:p>
          <a:p>
            <a:pPr algn="ctr"/>
            <a:r>
              <a:rPr lang="ru-RU" sz="1400" b="1" dirty="0" smtClean="0">
                <a:solidFill>
                  <a:schemeClr val="tx2"/>
                </a:solidFill>
                <a:latin typeface="Times New Roman" pitchFamily="18" charset="0"/>
                <a:cs typeface="Times New Roman" pitchFamily="18" charset="0"/>
              </a:rPr>
              <a:t>Вид и валюта счета </a:t>
            </a:r>
          </a:p>
          <a:p>
            <a:pPr lvl="0" algn="just"/>
            <a:r>
              <a:rPr lang="ru-RU" sz="1400" dirty="0" smtClean="0">
                <a:latin typeface="Times New Roman" pitchFamily="18" charset="0"/>
                <a:cs typeface="Times New Roman" pitchFamily="18" charset="0"/>
              </a:rPr>
              <a:t>        107. В </a:t>
            </a:r>
            <a:r>
              <a:rPr lang="ru-RU" sz="1400" dirty="0">
                <a:latin typeface="Times New Roman" pitchFamily="18" charset="0"/>
                <a:cs typeface="Times New Roman" pitchFamily="18" charset="0"/>
              </a:rPr>
              <a:t>графе «Вид и валюта счета» вид счета указывается с учетом норм Гражданского кодекса Российской Федерации, иных федеральных законов и Инструкции Банка России от 30 мая 2014 г. № 153-И «Об открытии и закрытии банковских счетов, счетов по вкладам (депозитам), депозитных счетов».        </a:t>
            </a:r>
            <a:endParaRPr lang="ru-RU" sz="1400" dirty="0" smtClean="0">
              <a:latin typeface="Times New Roman" pitchFamily="18" charset="0"/>
              <a:cs typeface="Times New Roman" pitchFamily="18" charset="0"/>
            </a:endParaRPr>
          </a:p>
          <a:p>
            <a:pPr lvl="0"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108. Согласно данной Инструкции физическим лицам открываются следующие виды счетов </a:t>
            </a:r>
          </a:p>
          <a:p>
            <a:pPr algn="just"/>
            <a:r>
              <a:rPr lang="ru-RU" sz="1400" b="1" dirty="0" smtClean="0">
                <a:solidFill>
                  <a:srgbClr val="C00000"/>
                </a:solidFill>
                <a:latin typeface="Times New Roman" pitchFamily="18" charset="0"/>
                <a:cs typeface="Times New Roman" pitchFamily="18" charset="0"/>
              </a:rPr>
              <a:t>        Текущие счета</a:t>
            </a:r>
          </a:p>
          <a:p>
            <a:pPr algn="just"/>
            <a:r>
              <a:rPr lang="ru-RU" sz="1400" b="1" dirty="0" smtClean="0">
                <a:latin typeface="Times New Roman" pitchFamily="18" charset="0"/>
                <a:cs typeface="Times New Roman" pitchFamily="18" charset="0"/>
              </a:rPr>
              <a:t>Открываются физическим лицам для совершения операций, не связанных с предпринимательской деятельностью или частной практикой</a:t>
            </a:r>
          </a:p>
          <a:p>
            <a:pPr algn="just"/>
            <a:r>
              <a:rPr lang="ru-RU" sz="1400" b="1" dirty="0" smtClean="0">
                <a:solidFill>
                  <a:srgbClr val="C00000"/>
                </a:solidFill>
                <a:latin typeface="Times New Roman" pitchFamily="18" charset="0"/>
                <a:cs typeface="Times New Roman" pitchFamily="18" charset="0"/>
              </a:rPr>
              <a:t>         Счета по вкладам (депозитам)</a:t>
            </a:r>
          </a:p>
          <a:p>
            <a:pPr algn="just"/>
            <a:r>
              <a:rPr lang="ru-RU" sz="1400" b="1" i="1" dirty="0" smtClean="0">
                <a:latin typeface="Times New Roman" pitchFamily="18" charset="0"/>
                <a:cs typeface="Times New Roman" pitchFamily="18" charset="0"/>
              </a:rPr>
              <a:t>Открываются соответственно физическим и юридическим лицам для учета денежных средств, размещаемых в банках </a:t>
            </a:r>
            <a:r>
              <a:rPr lang="ru-RU" sz="1400" b="1" i="1" u="sng" dirty="0" smtClean="0">
                <a:solidFill>
                  <a:schemeClr val="tx2"/>
                </a:solidFill>
                <a:latin typeface="Times New Roman" pitchFamily="18" charset="0"/>
                <a:cs typeface="Times New Roman" pitchFamily="18" charset="0"/>
              </a:rPr>
              <a:t>с целью получения доходов в виде процентов</a:t>
            </a:r>
            <a:r>
              <a:rPr lang="ru-RU" sz="1400" b="1" i="1" dirty="0" smtClean="0">
                <a:latin typeface="Times New Roman" pitchFamily="18" charset="0"/>
                <a:cs typeface="Times New Roman" pitchFamily="18" charset="0"/>
              </a:rPr>
              <a:t>, начисляемых на сумму размещенных денежных средств </a:t>
            </a:r>
          </a:p>
          <a:p>
            <a:pPr algn="just"/>
            <a:r>
              <a:rPr lang="ru-RU" sz="1400" b="1" dirty="0" smtClean="0">
                <a:solidFill>
                  <a:srgbClr val="C00000"/>
                </a:solidFill>
                <a:latin typeface="Times New Roman" pitchFamily="18" charset="0"/>
                <a:cs typeface="Times New Roman" pitchFamily="18" charset="0"/>
              </a:rPr>
              <a:t>         Расчетные счета</a:t>
            </a:r>
          </a:p>
          <a:p>
            <a:pPr algn="just"/>
            <a:r>
              <a:rPr lang="ru-RU" sz="1400" b="1" dirty="0" smtClean="0">
                <a:latin typeface="Times New Roman" pitchFamily="18" charset="0"/>
                <a:cs typeface="Times New Roman" pitchFamily="18" charset="0"/>
              </a:rPr>
              <a:t>Открываются юридическим лицам, не являющимся кредитными организациями, а также индивидуальным предпринимателям или физическим лицам, занимающимся в установленном законодательством Российской Федерации порядке частной практикой, для совершения операций, связанных с предпринимательской деятельностью или частной практикой. Расчетные счета открываются представительствам кредитных организаций, а также некоммерческим организациям для совершения операций, связанных с достижением целей, для которых некоммерческие организации созданы </a:t>
            </a:r>
          </a:p>
          <a:p>
            <a:endParaRPr lang="ru-RU"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alpha val="0"/>
              </a:schemeClr>
            </a:gs>
            <a:gs pos="53000">
              <a:srgbClr val="D4DEFF"/>
            </a:gs>
            <a:gs pos="83000">
              <a:srgbClr val="D4DEFF"/>
            </a:gs>
            <a:gs pos="100000">
              <a:srgbClr val="96AB94"/>
            </a:gs>
          </a:gsLst>
          <a:lin ang="189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base"/>
            <a:r>
              <a:rPr lang="ru-RU" sz="1600" dirty="0" smtClean="0">
                <a:latin typeface="+mn-lt"/>
              </a:rPr>
              <a:t/>
            </a:r>
            <a:br>
              <a:rPr lang="ru-RU" sz="1600" dirty="0" smtClean="0">
                <a:latin typeface="+mn-lt"/>
              </a:rPr>
            </a:br>
            <a:r>
              <a:rPr lang="ru-RU" sz="1800" b="1" dirty="0" smtClean="0">
                <a:solidFill>
                  <a:srgbClr val="C00000"/>
                </a:solidFill>
                <a:latin typeface="Times New Roman" pitchFamily="18" charset="0"/>
                <a:cs typeface="Times New Roman" pitchFamily="18" charset="0"/>
              </a:rPr>
              <a:t>ЗАКОН  ЗАБАЙКАЛЬСКОГО КРАЯ </a:t>
            </a:r>
            <a:br>
              <a:rPr lang="ru-RU" sz="1800" b="1" dirty="0" smtClean="0">
                <a:solidFill>
                  <a:srgbClr val="C00000"/>
                </a:solidFill>
                <a:latin typeface="Times New Roman" pitchFamily="18" charset="0"/>
                <a:cs typeface="Times New Roman" pitchFamily="18" charset="0"/>
              </a:rPr>
            </a:br>
            <a:r>
              <a:rPr lang="ru-RU" sz="1800" b="1" dirty="0" smtClean="0">
                <a:solidFill>
                  <a:srgbClr val="C00000"/>
                </a:solidFill>
                <a:latin typeface="Times New Roman" pitchFamily="18" charset="0"/>
                <a:cs typeface="Times New Roman" pitchFamily="18" charset="0"/>
              </a:rPr>
              <a:t>от 25 июля 2008 года N 18-ЗЗК</a:t>
            </a:r>
            <a:br>
              <a:rPr lang="ru-RU" sz="1800" b="1" dirty="0" smtClean="0">
                <a:solidFill>
                  <a:srgbClr val="C00000"/>
                </a:solidFill>
                <a:latin typeface="Times New Roman" pitchFamily="18" charset="0"/>
                <a:cs typeface="Times New Roman" pitchFamily="18" charset="0"/>
              </a:rPr>
            </a:br>
            <a:r>
              <a:rPr lang="ru-RU" sz="1800" b="1" dirty="0" smtClean="0">
                <a:solidFill>
                  <a:srgbClr val="C00000"/>
                </a:solidFill>
                <a:latin typeface="Times New Roman" pitchFamily="18" charset="0"/>
                <a:cs typeface="Times New Roman" pitchFamily="18" charset="0"/>
              </a:rPr>
              <a:t>О ПРОТИВОДЕЙСТВИИ КОРРУПЦИИ В ЗАБАЙКАЛЬСКОМ КРАЕ</a:t>
            </a:r>
            <a:br>
              <a:rPr lang="ru-RU" sz="1800" b="1" dirty="0" smtClean="0">
                <a:solidFill>
                  <a:srgbClr val="C00000"/>
                </a:solidFill>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endParaRPr lang="ru-RU" sz="16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19200"/>
            <a:ext cx="8229600" cy="4906963"/>
          </a:xfrm>
        </p:spPr>
        <p:txBody>
          <a:bodyPr>
            <a:noAutofit/>
          </a:bodyPr>
          <a:lstStyle/>
          <a:p>
            <a:pPr marL="0" algn="just" fontAlgn="base">
              <a:lnSpc>
                <a:spcPct val="134000"/>
              </a:lnSpc>
              <a:spcBef>
                <a:spcPts val="0"/>
              </a:spcBef>
              <a:buNone/>
            </a:pPr>
            <a:r>
              <a:rPr lang="ru-RU" sz="1600" b="1" dirty="0" smtClean="0">
                <a:latin typeface="Times New Roman" pitchFamily="18" charset="0"/>
                <a:cs typeface="Times New Roman" pitchFamily="18" charset="0"/>
              </a:rPr>
              <a:t>Статья 12.3. Особенности представления сведений о доходах, расходах, об имуществе и обязательствах имущественного характера </a:t>
            </a:r>
            <a:r>
              <a:rPr lang="ru-RU" sz="1800" b="1" i="1" dirty="0" smtClean="0">
                <a:latin typeface="Times New Roman" pitchFamily="18" charset="0"/>
                <a:cs typeface="Times New Roman" pitchFamily="18" charset="0"/>
              </a:rPr>
              <a:t>гражданами, </a:t>
            </a:r>
            <a:r>
              <a:rPr lang="ru-RU" sz="1600" b="1" i="1" dirty="0" smtClean="0">
                <a:latin typeface="Times New Roman" pitchFamily="18" charset="0"/>
                <a:cs typeface="Times New Roman" pitchFamily="18" charset="0"/>
              </a:rPr>
              <a:t>претендующими на замещение муниципальной должности, и лицом, </a:t>
            </a:r>
            <a:r>
              <a:rPr lang="ru-RU" sz="1800" b="1" i="1" dirty="0" smtClean="0">
                <a:latin typeface="Times New Roman" pitchFamily="18" charset="0"/>
                <a:cs typeface="Times New Roman" pitchFamily="18" charset="0"/>
              </a:rPr>
              <a:t>замещающим муниципальную должность</a:t>
            </a:r>
            <a:r>
              <a:rPr lang="ru-RU" sz="1800" b="1"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 и порядок проверки достоверности и полноты указанных сведений</a:t>
            </a:r>
            <a:endParaRPr lang="ru-RU" sz="1600" dirty="0" smtClean="0">
              <a:latin typeface="Times New Roman" pitchFamily="18" charset="0"/>
              <a:cs typeface="Times New Roman" pitchFamily="18" charset="0"/>
            </a:endParaRPr>
          </a:p>
          <a:p>
            <a:pPr marL="0" algn="just" fontAlgn="base">
              <a:lnSpc>
                <a:spcPct val="134000"/>
              </a:lnSpc>
              <a:spcBef>
                <a:spcPts val="0"/>
              </a:spcBef>
              <a:buNone/>
            </a:pPr>
            <a:r>
              <a:rPr lang="ru-RU" sz="1600" dirty="0" smtClean="0"/>
              <a:t/>
            </a:r>
            <a:br>
              <a:rPr lang="ru-RU" sz="1600" dirty="0" smtClean="0"/>
            </a:br>
            <a:r>
              <a:rPr lang="ru-RU" sz="1600" dirty="0" smtClean="0">
                <a:latin typeface="Times New Roman" pitchFamily="18" charset="0"/>
                <a:cs typeface="Times New Roman" pitchFamily="18" charset="0"/>
              </a:rPr>
              <a:t>1. Если иное не установлено Федеральным законом, граждане, претендующие на замещение муниципальной должности в муниципальных образованиях Забайкальского края, и </a:t>
            </a:r>
            <a:r>
              <a:rPr lang="ru-RU" sz="1600" b="1" dirty="0" smtClean="0">
                <a:solidFill>
                  <a:srgbClr val="C00000"/>
                </a:solidFill>
                <a:latin typeface="Times New Roman" pitchFamily="18" charset="0"/>
                <a:cs typeface="Times New Roman" pitchFamily="18" charset="0"/>
              </a:rPr>
              <a:t>лицо, замещающее муниципальную должность,</a:t>
            </a:r>
            <a:r>
              <a:rPr lang="ru-RU" sz="1600" dirty="0" smtClean="0">
                <a:solidFill>
                  <a:srgbClr val="C00000"/>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представляют сведения о своих доходах, расходах, об имуществе и обязательствах имущественного характера, а также сведения о доходах, расходах, об имуществе и обязательствах имущественного характера своих супруги (супруга) и несовершеннолетних детей</a:t>
            </a:r>
            <a:r>
              <a:rPr lang="ru-RU" sz="1600" b="1" dirty="0" smtClean="0">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Губернатору Забайкальского края в порядке, установленном настоящей статьей.</a:t>
            </a:r>
            <a:endParaRPr lang="ru-RU" sz="1600" dirty="0" smtClean="0">
              <a:solidFill>
                <a:srgbClr val="C00000"/>
              </a:solidFill>
              <a:latin typeface="Times New Roman" pitchFamily="18" charset="0"/>
              <a:cs typeface="Times New Roman" pitchFamily="18" charset="0"/>
            </a:endParaRPr>
          </a:p>
          <a:p>
            <a:endParaRPr lang="ru-RU" sz="1600" dirty="0"/>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33400" y="348860"/>
            <a:ext cx="8001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РАЗДЕЛ 6. СВЕДЕНИЯ ОБ ОБЯЗАТЕЛЬСТВАХ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ИМУЩЕСТВЕННОГО ХАРАКТЕРА</a:t>
            </a:r>
            <a:endParaRPr kumimoji="0" lang="ru-RU" b="0" i="0" u="none" strike="noStrike" cap="none" normalizeH="0" baseline="0" dirty="0" smtClean="0">
              <a:ln>
                <a:noFill/>
              </a:ln>
              <a:solidFill>
                <a:schemeClr val="tx2"/>
              </a:solidFill>
              <a:effectLst/>
              <a:latin typeface="Arial" pitchFamily="34" charset="0"/>
              <a:cs typeface="Arial" pitchFamily="34" charset="0"/>
            </a:endParaRPr>
          </a:p>
        </p:txBody>
      </p:sp>
      <p:sp>
        <p:nvSpPr>
          <p:cNvPr id="49154" name="Rectangle 2"/>
          <p:cNvSpPr>
            <a:spLocks noChangeArrowheads="1"/>
          </p:cNvSpPr>
          <p:nvPr/>
        </p:nvSpPr>
        <p:spPr bwMode="auto">
          <a:xfrm>
            <a:off x="457200" y="-9931"/>
            <a:ext cx="8229600" cy="67576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69875" algn="ctr" fontAlgn="base">
              <a:spcBef>
                <a:spcPct val="0"/>
              </a:spcBef>
              <a:spcAft>
                <a:spcPct val="0"/>
              </a:spcAft>
            </a:pPr>
            <a:endParaRPr kumimoji="0" lang="ru-RU" sz="14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p>
            <a:pPr indent="269875" algn="ctr" fontAlgn="base">
              <a:spcBef>
                <a:spcPct val="0"/>
              </a:spcBef>
              <a:spcAft>
                <a:spcPct val="0"/>
              </a:spcAft>
            </a:pPr>
            <a:endParaRPr lang="ru-RU" sz="1400" b="1" dirty="0" smtClean="0">
              <a:solidFill>
                <a:schemeClr val="tx2"/>
              </a:solidFill>
              <a:latin typeface="Times New Roman" pitchFamily="18" charset="0"/>
              <a:ea typeface="Calibri" pitchFamily="34" charset="0"/>
              <a:cs typeface="Times New Roman" pitchFamily="18" charset="0"/>
            </a:endParaRPr>
          </a:p>
          <a:p>
            <a:pPr indent="269875" algn="ctr" fontAlgn="base">
              <a:spcBef>
                <a:spcPct val="0"/>
              </a:spcBef>
              <a:spcAft>
                <a:spcPct val="0"/>
              </a:spcAft>
            </a:pPr>
            <a:endParaRPr kumimoji="0" lang="ru-RU" sz="14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p>
            <a:pPr indent="269875" algn="ctr" fontAlgn="base">
              <a:spcBef>
                <a:spcPct val="0"/>
              </a:spcBef>
              <a:spcAft>
                <a:spcPct val="0"/>
              </a:spcAft>
            </a:pPr>
            <a:endParaRPr lang="ru-RU" sz="1400" b="1" dirty="0">
              <a:solidFill>
                <a:schemeClr val="tx2"/>
              </a:solidFill>
              <a:latin typeface="Times New Roman" pitchFamily="18" charset="0"/>
              <a:ea typeface="Calibri" pitchFamily="34" charset="0"/>
              <a:cs typeface="Times New Roman" pitchFamily="18" charset="0"/>
            </a:endParaRPr>
          </a:p>
          <a:p>
            <a:pPr indent="269875" algn="ctr" fontAlgn="base">
              <a:spcBef>
                <a:spcPct val="0"/>
              </a:spcBef>
              <a:spcAft>
                <a:spcPct val="0"/>
              </a:spcAft>
            </a:pPr>
            <a:r>
              <a:rPr kumimoji="0" lang="ru-RU" sz="14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Подраздел 6.1. Объекты недвижимого имущества, находящиеся в пользовании</a:t>
            </a:r>
          </a:p>
          <a:p>
            <a:pPr indent="269875" algn="ctr" fontAlgn="base">
              <a:spcBef>
                <a:spcPct val="0"/>
              </a:spcBef>
              <a:spcAft>
                <a:spcPct val="0"/>
              </a:spcAft>
            </a:pPr>
            <a:endParaRPr kumimoji="0" lang="ru-RU" sz="14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p>
            <a:pPr lvl="0" algn="just">
              <a:lnSpc>
                <a:spcPct val="114000"/>
              </a:lnSpc>
            </a:pPr>
            <a:r>
              <a:rPr lang="ru-RU" sz="1400" dirty="0">
                <a:latin typeface="Times New Roman" pitchFamily="18" charset="0"/>
                <a:cs typeface="Times New Roman" pitchFamily="18" charset="0"/>
              </a:rPr>
              <a:t>134.	В данном подразделе указывается недвижимое имущество (муниципальное, ведомственное, арендованное и т.п.), находящееся во временном пользовании (не в собственности) служащего (работника), его супруги (супруга), несовершеннолетних детей, а также основание пользования (договор аренды, фактическое предоставление и другие). </a:t>
            </a:r>
          </a:p>
          <a:p>
            <a:pPr lvl="0" algn="just">
              <a:lnSpc>
                <a:spcPct val="114000"/>
              </a:lnSpc>
            </a:pPr>
            <a:r>
              <a:rPr lang="ru-RU" sz="1400" dirty="0">
                <a:latin typeface="Times New Roman" pitchFamily="18" charset="0"/>
                <a:cs typeface="Times New Roman" pitchFamily="18" charset="0"/>
              </a:rPr>
              <a:t>135.	При заполнении данного подраздела требуется указывать объекты недвижимого имущества, которые непосредственно находятся в пользовании служащего (работника) и (или) его супруги (супруга), несовершеннолетнего ребенка на основании заключенных договоров (аренда, безвозмездное пользование и т.д.) или в результате фактического предоставления в пользование.</a:t>
            </a:r>
          </a:p>
          <a:p>
            <a:pPr lvl="0" algn="just">
              <a:lnSpc>
                <a:spcPct val="114000"/>
              </a:lnSpc>
            </a:pPr>
            <a:r>
              <a:rPr lang="ru-RU" sz="1400" b="1" dirty="0">
                <a:solidFill>
                  <a:srgbClr val="C00000"/>
                </a:solidFill>
                <a:latin typeface="Times New Roman" pitchFamily="18" charset="0"/>
                <a:cs typeface="Times New Roman" pitchFamily="18" charset="0"/>
              </a:rPr>
              <a:t>Не требуется в данном подразделе справки одного из супругов указывать все объекты недвижимости, находящиеся в собственности другого супруга, при условии, что эти объекты указаны в разделе 3.1 соответствующей справки (аналогично в отношении несовершеннолетних детей</a:t>
            </a:r>
            <a:r>
              <a:rPr lang="ru-RU" sz="1400" b="1" dirty="0" smtClean="0">
                <a:solidFill>
                  <a:srgbClr val="C00000"/>
                </a:solidFill>
                <a:latin typeface="Times New Roman" pitchFamily="18" charset="0"/>
                <a:cs typeface="Times New Roman" pitchFamily="18" charset="0"/>
              </a:rPr>
              <a:t>).</a:t>
            </a:r>
          </a:p>
          <a:p>
            <a:pPr lvl="0" algn="just">
              <a:lnSpc>
                <a:spcPct val="114000"/>
              </a:lnSpc>
            </a:pPr>
            <a:r>
              <a:rPr lang="ru-RU" sz="1400" dirty="0">
                <a:latin typeface="Times New Roman" pitchFamily="18" charset="0"/>
                <a:cs typeface="Times New Roman" pitchFamily="18" charset="0"/>
              </a:rPr>
              <a:t>143.	В данном подразделе не указывается недвижимое имущество, которое находится в собственности и уже отражено в подразделе 3.1 справки. Также не подлежат указанию земельные участки, расположенные под </a:t>
            </a:r>
            <a:r>
              <a:rPr lang="ru-RU" sz="1400" b="1" dirty="0">
                <a:latin typeface="Times New Roman" pitchFamily="18" charset="0"/>
                <a:cs typeface="Times New Roman" pitchFamily="18" charset="0"/>
              </a:rPr>
              <a:t>многоквартирными домами.</a:t>
            </a:r>
          </a:p>
          <a:p>
            <a:pPr lvl="0" algn="just">
              <a:lnSpc>
                <a:spcPct val="114000"/>
              </a:lnSpc>
            </a:pPr>
            <a:r>
              <a:rPr lang="ru-RU" sz="1400" b="1" dirty="0">
                <a:latin typeface="Times New Roman" pitchFamily="18" charset="0"/>
                <a:cs typeface="Times New Roman" pitchFamily="18" charset="0"/>
              </a:rPr>
              <a:t>144.	В случае, если объект недвижимого имущества находится в долевой собственности у служащего (работника) и его супруги (супруга), сведения о том, что служащий (работник) пользуется долей объекта недвижимого имущества, принадлежащей на праве собственности его супруге, в подраздел 6.1. не вносятся. </a:t>
            </a:r>
          </a:p>
          <a:p>
            <a:pPr lvl="0" algn="just">
              <a:lnSpc>
                <a:spcPct val="114000"/>
              </a:lnSpc>
            </a:pPr>
            <a:r>
              <a:rPr lang="ru-RU" sz="1400" b="1" dirty="0">
                <a:latin typeface="Times New Roman" pitchFamily="18" charset="0"/>
                <a:cs typeface="Times New Roman" pitchFamily="18" charset="0"/>
              </a:rPr>
              <a:t>При этом данные доли собственности должны быть отражены в подразделе 3.1. справок служащего (работника) и его супруги (супруга</a:t>
            </a:r>
            <a:r>
              <a:rPr lang="ru-RU" sz="1400" b="1" dirty="0" smtClean="0">
                <a:latin typeface="Times New Roman" pitchFamily="18" charset="0"/>
                <a:cs typeface="Times New Roman" pitchFamily="18" charset="0"/>
              </a:rPr>
              <a:t>).</a:t>
            </a:r>
            <a:endParaRPr kumimoji="0" lang="ru-RU" sz="1400" b="0"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33400" y="348860"/>
            <a:ext cx="8001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РАЗДЕЛ 6. СВЕДЕНИЯ ОБ ОБЯЗАТЕЛЬСТВАХ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ИМУЩЕСТВЕННОГО ХАРАКТЕРА</a:t>
            </a:r>
            <a:endParaRPr kumimoji="0" lang="ru-RU" b="0" i="0" u="none" strike="noStrike" cap="none" normalizeH="0" baseline="0" dirty="0" smtClean="0">
              <a:ln>
                <a:noFill/>
              </a:ln>
              <a:solidFill>
                <a:schemeClr val="tx2"/>
              </a:solidFill>
              <a:effectLst/>
              <a:latin typeface="Arial" pitchFamily="34" charset="0"/>
              <a:cs typeface="Arial" pitchFamily="34" charset="0"/>
            </a:endParaRPr>
          </a:p>
        </p:txBody>
      </p:sp>
      <p:sp>
        <p:nvSpPr>
          <p:cNvPr id="49154" name="Rectangle 2"/>
          <p:cNvSpPr>
            <a:spLocks noChangeArrowheads="1"/>
          </p:cNvSpPr>
          <p:nvPr/>
        </p:nvSpPr>
        <p:spPr bwMode="auto">
          <a:xfrm>
            <a:off x="457200" y="1360406"/>
            <a:ext cx="8229600" cy="6036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600" b="1" dirty="0" smtClean="0">
                <a:latin typeface="Times New Roman" pitchFamily="18" charset="0"/>
                <a:cs typeface="Times New Roman" pitchFamily="18" charset="0"/>
              </a:rPr>
              <a:t> </a:t>
            </a:r>
            <a:r>
              <a:rPr lang="ru-RU" sz="1600" b="1" dirty="0" smtClean="0">
                <a:solidFill>
                  <a:schemeClr val="tx2"/>
                </a:solidFill>
                <a:latin typeface="Times New Roman" pitchFamily="18" charset="0"/>
                <a:cs typeface="Times New Roman" pitchFamily="18" charset="0"/>
              </a:rPr>
              <a:t>Подраздел 6.2. Срочные обязательства финансового характера</a:t>
            </a:r>
          </a:p>
          <a:p>
            <a:pPr algn="ctr"/>
            <a:endParaRPr lang="ru-RU" sz="1600" b="1" dirty="0" smtClean="0">
              <a:solidFill>
                <a:schemeClr val="tx2"/>
              </a:solidFill>
              <a:latin typeface="Times New Roman" pitchFamily="18" charset="0"/>
              <a:ea typeface="Calibri" pitchFamily="34" charset="0"/>
              <a:cs typeface="Times New Roman" pitchFamily="18" charset="0"/>
            </a:endParaRPr>
          </a:p>
          <a:p>
            <a:pPr algn="just"/>
            <a:r>
              <a:rPr lang="ru-RU" sz="1600" dirty="0" smtClean="0">
                <a:latin typeface="Times New Roman" pitchFamily="18" charset="0"/>
                <a:ea typeface="Calibri" pitchFamily="34" charset="0"/>
                <a:cs typeface="Times New Roman" pitchFamily="18" charset="0"/>
              </a:rPr>
              <a:t>        145.</a:t>
            </a:r>
            <a:r>
              <a:rPr lang="ru-RU" sz="1600" b="1" dirty="0" smtClean="0">
                <a:solidFill>
                  <a:schemeClr val="tx2"/>
                </a:solidFill>
                <a:latin typeface="Times New Roman" pitchFamily="18" charset="0"/>
                <a:ea typeface="Calibri" pitchFamily="34" charset="0"/>
                <a:cs typeface="Times New Roman" pitchFamily="18" charset="0"/>
              </a:rPr>
              <a:t> </a:t>
            </a:r>
            <a:r>
              <a:rPr lang="ru-RU" sz="1600" dirty="0" smtClean="0">
                <a:latin typeface="Times New Roman" pitchFamily="18" charset="0"/>
                <a:ea typeface="Calibri" pitchFamily="34" charset="0"/>
                <a:cs typeface="Times New Roman" pitchFamily="18" charset="0"/>
              </a:rPr>
              <a:t>В </a:t>
            </a:r>
            <a:r>
              <a:rPr lang="ru-RU" sz="1600" dirty="0">
                <a:latin typeface="Times New Roman" pitchFamily="18" charset="0"/>
                <a:ea typeface="Calibri" pitchFamily="34" charset="0"/>
                <a:cs typeface="Times New Roman" pitchFamily="18" charset="0"/>
              </a:rPr>
              <a:t>данном подразделе указывается каждое имеющееся на отчетную дату срочное </a:t>
            </a:r>
            <a:r>
              <a:rPr lang="ru-RU" sz="1600" dirty="0" smtClean="0">
                <a:latin typeface="Times New Roman" pitchFamily="18" charset="0"/>
                <a:ea typeface="Calibri" pitchFamily="34" charset="0"/>
                <a:cs typeface="Times New Roman" pitchFamily="18" charset="0"/>
              </a:rPr>
              <a:t>обязательство финансового </a:t>
            </a:r>
            <a:r>
              <a:rPr lang="ru-RU" sz="1600" dirty="0">
                <a:latin typeface="Times New Roman" pitchFamily="18" charset="0"/>
                <a:ea typeface="Calibri" pitchFamily="34" charset="0"/>
                <a:cs typeface="Times New Roman" pitchFamily="18" charset="0"/>
              </a:rPr>
              <a:t>характера на </a:t>
            </a:r>
            <a:r>
              <a:rPr lang="ru-RU" sz="1600" b="1" dirty="0">
                <a:solidFill>
                  <a:srgbClr val="FF0000"/>
                </a:solidFill>
                <a:latin typeface="Times New Roman" pitchFamily="18" charset="0"/>
                <a:ea typeface="Calibri" pitchFamily="34" charset="0"/>
                <a:cs typeface="Times New Roman" pitchFamily="18" charset="0"/>
              </a:rPr>
              <a:t>сумму, равную или превышающую 500 000 руб.</a:t>
            </a:r>
            <a:r>
              <a:rPr lang="ru-RU" sz="1600" dirty="0">
                <a:latin typeface="Times New Roman" pitchFamily="18" charset="0"/>
                <a:ea typeface="Calibri" pitchFamily="34" charset="0"/>
                <a:cs typeface="Times New Roman" pitchFamily="18" charset="0"/>
              </a:rPr>
              <a:t>, кредитором или должником по которым является служащий (работник), его супруга (супруг), несовершеннолетний </a:t>
            </a:r>
            <a:r>
              <a:rPr lang="ru-RU" sz="1600" dirty="0" smtClean="0">
                <a:latin typeface="Times New Roman" pitchFamily="18" charset="0"/>
                <a:ea typeface="Calibri" pitchFamily="34" charset="0"/>
                <a:cs typeface="Times New Roman" pitchFamily="18" charset="0"/>
              </a:rPr>
              <a:t>ребенок.</a:t>
            </a:r>
          </a:p>
          <a:p>
            <a:pPr algn="just" fontAlgn="base">
              <a:spcBef>
                <a:spcPct val="0"/>
              </a:spcBef>
              <a:spcAft>
                <a:spcPct val="0"/>
              </a:spcAft>
            </a:pPr>
            <a:r>
              <a:rPr lang="ru-RU" sz="1600" dirty="0" smtClean="0">
                <a:latin typeface="Times New Roman" pitchFamily="18" charset="0"/>
                <a:cs typeface="Times New Roman" pitchFamily="18" charset="0"/>
              </a:rPr>
              <a:t>         150</a:t>
            </a:r>
            <a:r>
              <a:rPr lang="ru-RU" sz="1600" dirty="0">
                <a:latin typeface="Times New Roman" pitchFamily="18" charset="0"/>
                <a:cs typeface="Times New Roman" pitchFamily="18" charset="0"/>
              </a:rPr>
              <a:t>.	В случае если на отчетную дату размер обязательства (оставшийся непогашенным долг с суммой процентов) составил </a:t>
            </a:r>
            <a:r>
              <a:rPr lang="ru-RU" sz="1600" b="1" dirty="0">
                <a:solidFill>
                  <a:srgbClr val="FF0000"/>
                </a:solidFill>
                <a:latin typeface="Times New Roman" pitchFamily="18" charset="0"/>
                <a:cs typeface="Times New Roman" pitchFamily="18" charset="0"/>
              </a:rPr>
              <a:t>менее 500 000 рублей, </a:t>
            </a:r>
            <a:r>
              <a:rPr lang="ru-RU" sz="1600" dirty="0">
                <a:latin typeface="Times New Roman" pitchFamily="18" charset="0"/>
                <a:cs typeface="Times New Roman" pitchFamily="18" charset="0"/>
              </a:rPr>
              <a:t>то такое финансовое обязательство в справке </a:t>
            </a:r>
            <a:r>
              <a:rPr lang="ru-RU" sz="1600" b="1" u="sng" dirty="0">
                <a:solidFill>
                  <a:srgbClr val="FF0000"/>
                </a:solidFill>
                <a:latin typeface="Times New Roman" pitchFamily="18" charset="0"/>
                <a:cs typeface="Times New Roman" pitchFamily="18" charset="0"/>
              </a:rPr>
              <a:t>не указывается</a:t>
            </a:r>
            <a:r>
              <a:rPr lang="ru-RU" sz="1600" b="1" u="sng" dirty="0" smtClean="0">
                <a:solidFill>
                  <a:srgbClr val="FF0000"/>
                </a:solidFill>
                <a:latin typeface="Times New Roman" pitchFamily="18" charset="0"/>
                <a:cs typeface="Times New Roman" pitchFamily="18" charset="0"/>
              </a:rPr>
              <a:t>.</a:t>
            </a:r>
          </a:p>
          <a:p>
            <a:pPr lvl="0" algn="ctr"/>
            <a:r>
              <a:rPr lang="ru-RU" sz="1600" b="1" dirty="0" smtClean="0">
                <a:latin typeface="Times New Roman" pitchFamily="18" charset="0"/>
                <a:cs typeface="Times New Roman" pitchFamily="18" charset="0"/>
              </a:rPr>
              <a:t>Отдельные виды срочных обязательств финансового характера:</a:t>
            </a:r>
          </a:p>
          <a:p>
            <a:pPr algn="just"/>
            <a:r>
              <a:rPr lang="ru-RU" sz="1600" i="1" dirty="0" smtClean="0">
                <a:latin typeface="Times New Roman" pitchFamily="18" charset="0"/>
                <a:cs typeface="Times New Roman" pitchFamily="18" charset="0"/>
              </a:rPr>
              <a:t>1) участие в долевом строительстве объекта недвижимости; </a:t>
            </a:r>
          </a:p>
          <a:p>
            <a:pPr algn="just"/>
            <a:r>
              <a:rPr lang="ru-RU" sz="1600" i="1" dirty="0" smtClean="0">
                <a:latin typeface="Times New Roman" pitchFamily="18" charset="0"/>
                <a:cs typeface="Times New Roman" pitchFamily="18" charset="0"/>
              </a:rPr>
              <a:t>2) обязательства по ипотеке в случае разделения суммы кредита между супругами;</a:t>
            </a:r>
          </a:p>
          <a:p>
            <a:pPr algn="just"/>
            <a:r>
              <a:rPr lang="ru-RU" sz="1600" i="1" dirty="0" smtClean="0">
                <a:latin typeface="Times New Roman" pitchFamily="18" charset="0"/>
                <a:cs typeface="Times New Roman" pitchFamily="18" charset="0"/>
              </a:rPr>
              <a:t>3) обязательства по договорам страхования жизни на случай смерти, дожития до </a:t>
            </a:r>
            <a:r>
              <a:rPr lang="ru-RU" sz="1600" dirty="0" smtClean="0">
                <a:latin typeface="Times New Roman" pitchFamily="18" charset="0"/>
                <a:cs typeface="Times New Roman" pitchFamily="18" charset="0"/>
              </a:rPr>
              <a:t>определенного возраста или срока либо наступления иного события; пенсионного страхования; страхования жизни с условием периодических страховых выплат (ренты, аннуитетов) и (или) с участием страхователя в инвестиционном доходе страховщика. 4) </a:t>
            </a:r>
            <a:r>
              <a:rPr lang="ru-RU" sz="1600" b="1" i="1" dirty="0" smtClean="0">
                <a:solidFill>
                  <a:srgbClr val="FF0000"/>
                </a:solidFill>
                <a:latin typeface="Times New Roman" pitchFamily="18" charset="0"/>
                <a:cs typeface="Times New Roman" pitchFamily="18" charset="0"/>
              </a:rPr>
              <a:t>обязательства</a:t>
            </a:r>
            <a:r>
              <a:rPr lang="ru-RU" sz="1600"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по</a:t>
            </a:r>
            <a:r>
              <a:rPr lang="ru-RU" sz="1600" dirty="0" smtClean="0">
                <a:latin typeface="Times New Roman" pitchFamily="18" charset="0"/>
                <a:cs typeface="Times New Roman" pitchFamily="18" charset="0"/>
              </a:rPr>
              <a:t> договорам о брокерском обслуживании и </a:t>
            </a:r>
            <a:r>
              <a:rPr lang="ru-RU" sz="1600" b="1" i="1" dirty="0" smtClean="0">
                <a:latin typeface="Times New Roman" pitchFamily="18" charset="0"/>
                <a:cs typeface="Times New Roman" pitchFamily="18" charset="0"/>
              </a:rPr>
              <a:t>договорам доверительного управления ценными бумагами, в том числе по договорам</a:t>
            </a:r>
            <a:r>
              <a:rPr lang="ru-RU" sz="1600" dirty="0" smtClean="0">
                <a:latin typeface="Times New Roman" pitchFamily="18" charset="0"/>
                <a:cs typeface="Times New Roman" pitchFamily="18" charset="0"/>
              </a:rPr>
              <a:t>, </a:t>
            </a:r>
            <a:r>
              <a:rPr lang="ru-RU" sz="1600" b="1" i="1" dirty="0" smtClean="0">
                <a:solidFill>
                  <a:srgbClr val="FF0000"/>
                </a:solidFill>
                <a:latin typeface="Times New Roman" pitchFamily="18" charset="0"/>
                <a:cs typeface="Times New Roman" pitchFamily="18" charset="0"/>
              </a:rPr>
              <a:t>предусматривающим ведение индивидуального инвестиционного счета.</a:t>
            </a:r>
          </a:p>
          <a:p>
            <a:pPr algn="just"/>
            <a:endParaRPr lang="ru-RU" sz="1600" dirty="0" smtClean="0">
              <a:latin typeface="Times New Roman" pitchFamily="18" charset="0"/>
              <a:cs typeface="Times New Roman" pitchFamily="18" charset="0"/>
            </a:endParaRPr>
          </a:p>
          <a:p>
            <a:endParaRPr lang="ru-RU" sz="1600" b="1" dirty="0" smtClean="0"/>
          </a:p>
          <a:p>
            <a:endParaRPr lang="ru-RU" sz="1600" b="1" u="sng" dirty="0" smtClean="0">
              <a:solidFill>
                <a:srgbClr val="FF0000"/>
              </a:solidFill>
              <a:latin typeface="Times New Roman" pitchFamily="18" charset="0"/>
              <a:cs typeface="Times New Roman" pitchFamily="18" charset="0"/>
            </a:endParaRPr>
          </a:p>
          <a:p>
            <a:pPr lvl="0" algn="just">
              <a:lnSpc>
                <a:spcPct val="114000"/>
              </a:lnSpc>
            </a:pPr>
            <a:endParaRPr lang="ru-RU" sz="1600" dirty="0" smtClean="0">
              <a:latin typeface="Times New Roman" pitchFamily="18" charset="0"/>
              <a:cs typeface="Times New Roman" pitchFamily="18" charset="0"/>
            </a:endParaRPr>
          </a:p>
          <a:p>
            <a:pPr lvl="0"/>
            <a:endParaRPr kumimoji="0" lang="ru-RU" sz="1600" b="0"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609600"/>
            <a:ext cx="7848600" cy="5970865"/>
          </a:xfrm>
          <a:prstGeom prst="rect">
            <a:avLst/>
          </a:prstGeom>
        </p:spPr>
        <p:txBody>
          <a:bodyPr wrap="square">
            <a:spAutoFit/>
          </a:bodyPr>
          <a:lstStyle/>
          <a:p>
            <a:pPr algn="ctr"/>
            <a:r>
              <a:rPr lang="ru-RU" sz="1400" b="1" dirty="0" smtClean="0"/>
              <a:t>РАЗДЕЛ 7. СВЕДЕНИЯ О НЕДВИЖИМОМ ИМУЩЕСТВЕ, ТРАНСПОРТНЫХ СРЕДСТВАХ И ЦЕННЫХ БУМАГАХ, ОТЧУЖДЕННЫХ В ТЕЧЕНИЕ ОТЧЕТНОГО ПЕРИОДА В РЕЗУЛЬТАТЕ БЕЗВОЗМЕЗДНОЙ СДЕЛКИ</a:t>
            </a:r>
            <a:endParaRPr lang="ru-RU" sz="1400" dirty="0" smtClean="0"/>
          </a:p>
          <a:p>
            <a:r>
              <a:rPr lang="ru-RU" dirty="0" smtClean="0"/>
              <a:t> </a:t>
            </a:r>
          </a:p>
          <a:p>
            <a:pPr lvl="0" algn="just"/>
            <a:r>
              <a:rPr lang="ru-RU" sz="1300" dirty="0" smtClean="0"/>
              <a:t>      </a:t>
            </a:r>
            <a:r>
              <a:rPr lang="ru-RU" sz="1600" dirty="0"/>
              <a:t>154.	В данном разделе указываются сведения о недвижимом имуществе (в </a:t>
            </a:r>
            <a:r>
              <a:rPr lang="ru-RU" sz="1600" dirty="0" err="1"/>
              <a:t>т.ч</a:t>
            </a:r>
            <a:r>
              <a:rPr lang="ru-RU" sz="1600" dirty="0"/>
              <a:t>. доли в праве собственности), транспортных средствах и ценных бумагах (в </a:t>
            </a:r>
            <a:r>
              <a:rPr lang="ru-RU" sz="1600" dirty="0" err="1"/>
              <a:t>т.ч</a:t>
            </a:r>
            <a:r>
              <a:rPr lang="ru-RU" sz="1600" dirty="0"/>
              <a:t>. долях участия в уставном капитале общества), </a:t>
            </a:r>
            <a:r>
              <a:rPr lang="ru-RU" sz="1600" b="1" dirty="0"/>
              <a:t>отчужденных в течение отчетного периода в результате безвозмездной сделки</a:t>
            </a:r>
            <a:r>
              <a:rPr lang="ru-RU" sz="1600" dirty="0"/>
              <a:t>, а также, например, </a:t>
            </a:r>
            <a:r>
              <a:rPr lang="ru-RU" sz="1600" b="1" dirty="0"/>
              <a:t>сведения об утилизации автомобиля. </a:t>
            </a:r>
          </a:p>
          <a:p>
            <a:pPr lvl="0" algn="just"/>
            <a:r>
              <a:rPr lang="ru-RU" sz="1600" dirty="0"/>
              <a:t>155.	</a:t>
            </a:r>
            <a:r>
              <a:rPr lang="ru-RU" sz="1600" b="1" dirty="0">
                <a:solidFill>
                  <a:schemeClr val="accent1">
                    <a:lumMod val="75000"/>
                  </a:schemeClr>
                </a:solidFill>
              </a:rPr>
              <a:t>Безвозмездной признается сделка, по которой одна сторона (служащий (работник), его супруга (супруг), несовершеннолетний ребенок) обязуется предоставить что-либо другой стороне без получения от нее платы или иного встречного предоставления.</a:t>
            </a:r>
          </a:p>
          <a:p>
            <a:pPr lvl="0" algn="just"/>
            <a:r>
              <a:rPr lang="ru-RU" sz="1600" dirty="0"/>
              <a:t>156.	</a:t>
            </a:r>
            <a:r>
              <a:rPr lang="ru-RU" sz="1600" b="1" u="sng" dirty="0"/>
              <a:t>К безвозмездной сделке можно отнести договор дарения.</a:t>
            </a:r>
          </a:p>
          <a:p>
            <a:pPr lvl="0" algn="just"/>
            <a:r>
              <a:rPr lang="ru-RU" sz="1600" dirty="0"/>
              <a:t>157.	Каждый объект безвозмездной сделки указывается отдельно.</a:t>
            </a:r>
          </a:p>
          <a:p>
            <a:pPr lvl="0" algn="just"/>
            <a:r>
              <a:rPr lang="ru-RU" sz="1600" dirty="0"/>
              <a:t>158.	В строках «Земельные участки» и «Иное недвижимое имущество» рекомендуется указывать вид недвижимого имущества (в отношении земельных участков следует руководствоваться пунктом 79 настоящих Методических рекомендаций), местонахождение (адрес) в соответствии с пунктами 88-89 настоящих Методических рекомендаций, площадь (кв. м) в соответствии с пунктом 90 настоящих Методических рекомендаций.</a:t>
            </a:r>
          </a:p>
          <a:p>
            <a:pPr lvl="0" algn="just"/>
            <a:r>
              <a:rPr lang="ru-RU" sz="1600" dirty="0"/>
              <a:t>159.	В строке «Транспортные средства» рекомендуется указывать вид, марку, модель транспортного средства, год изготовления, место регистрации.</a:t>
            </a:r>
          </a:p>
          <a:p>
            <a:pPr algn="just"/>
            <a:endParaRPr lang="ru-RU"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685800"/>
            <a:ext cx="7620000" cy="4801314"/>
          </a:xfrm>
          <a:prstGeom prst="rect">
            <a:avLst/>
          </a:prstGeom>
        </p:spPr>
        <p:txBody>
          <a:bodyPr wrap="square">
            <a:spAutoFit/>
          </a:bodyPr>
          <a:lstStyle/>
          <a:p>
            <a:pPr lvl="0" algn="just"/>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161.	В графе «Приобретатель имущества по сделке» в случае безвозмездной сделки с физическим лицом указываются его </a:t>
            </a:r>
            <a:r>
              <a:rPr lang="ru-RU" b="1" dirty="0">
                <a:solidFill>
                  <a:schemeClr val="accent1">
                    <a:lumMod val="75000"/>
                  </a:schemeClr>
                </a:solidFill>
                <a:latin typeface="Times New Roman" pitchFamily="18" charset="0"/>
                <a:cs typeface="Times New Roman" pitchFamily="18" charset="0"/>
              </a:rPr>
              <a:t>фамилия, имя и отчество</a:t>
            </a:r>
            <a:r>
              <a:rPr lang="ru-RU" dirty="0">
                <a:solidFill>
                  <a:schemeClr val="accent1">
                    <a:lumMod val="75000"/>
                  </a:schemeClr>
                </a:solidFill>
                <a:latin typeface="Times New Roman" pitchFamily="18" charset="0"/>
                <a:cs typeface="Times New Roman" pitchFamily="18" charset="0"/>
              </a:rPr>
              <a:t> (в именительном падеже) </a:t>
            </a:r>
            <a:r>
              <a:rPr lang="ru-RU" b="1" dirty="0">
                <a:solidFill>
                  <a:schemeClr val="accent1">
                    <a:lumMod val="75000"/>
                  </a:schemeClr>
                </a:solidFill>
                <a:latin typeface="Times New Roman" pitchFamily="18" charset="0"/>
                <a:cs typeface="Times New Roman" pitchFamily="18" charset="0"/>
              </a:rPr>
              <a:t>полностью, без сокращений в соответствии с документом, удостоверяющим личность, а также серия и номер паспорта.</a:t>
            </a:r>
            <a:r>
              <a:rPr lang="ru-RU" dirty="0">
                <a:solidFill>
                  <a:schemeClr val="accent1">
                    <a:lumMod val="75000"/>
                  </a:schemeClr>
                </a:solidFill>
                <a:latin typeface="Times New Roman" pitchFamily="18" charset="0"/>
                <a:cs typeface="Times New Roman" pitchFamily="18" charset="0"/>
              </a:rPr>
              <a:t> </a:t>
            </a:r>
            <a:r>
              <a:rPr lang="ru-RU" dirty="0">
                <a:latin typeface="Times New Roman" pitchFamily="18" charset="0"/>
                <a:cs typeface="Times New Roman" pitchFamily="18" charset="0"/>
              </a:rPr>
              <a:t>Если сведения представляются в отношении несовершеннолетнего ребенка, не достигшего 14-летнего возраста, вместо паспорта указываются фамилия, имя, отчество ребенка (в именительном падеже), а также серия, номер свидетельства о рождении, дата выдачи и орган, выдавший данное свидетельство. Также указывается актуальный адрес места регистрации физического лица либо адрес, указанный в договоре.</a:t>
            </a:r>
          </a:p>
          <a:p>
            <a:pPr lvl="0" algn="just"/>
            <a:r>
              <a:rPr lang="ru-RU" dirty="0">
                <a:latin typeface="Times New Roman" pitchFamily="18" charset="0"/>
                <a:cs typeface="Times New Roman" pitchFamily="18" charset="0"/>
              </a:rPr>
              <a:t>В случае безвозмездной сделки с юридическим лицом в данной графе указываются наименование, индивидуальный номер налогоплательщика и основной государственный регистрационный номер юридического лица</a:t>
            </a:r>
            <a:r>
              <a:rPr lang="ru-RU" dirty="0" smtClean="0">
                <a:latin typeface="Times New Roman" pitchFamily="18" charset="0"/>
                <a:cs typeface="Times New Roman" pitchFamily="18" charset="0"/>
              </a:rPr>
              <a:t>.</a:t>
            </a:r>
          </a:p>
          <a:p>
            <a:pPr lvl="0" algn="just"/>
            <a:r>
              <a:rPr lang="ru-RU" dirty="0">
                <a:latin typeface="Times New Roman" pitchFamily="18" charset="0"/>
                <a:cs typeface="Times New Roman" pitchFamily="18" charset="0"/>
              </a:rPr>
              <a:t>162.	В графе «Основание отчуждения имущества» указываются основания прекращения права собственности (наименование и реквизиты (дата, номер) соответствующего договора или акта).</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tint val="66000"/>
                <a:satMod val="160000"/>
                <a:alpha val="0"/>
              </a:schemeClr>
            </a:gs>
            <a:gs pos="50000">
              <a:schemeClr val="accent1">
                <a:tint val="44500"/>
                <a:satMod val="160000"/>
              </a:schemeClr>
            </a:gs>
            <a:gs pos="100000">
              <a:schemeClr val="accent1">
                <a:tint val="23500"/>
                <a:satMod val="16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62" y="1214422"/>
            <a:ext cx="757242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Уточнение представленных сведений</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26. Гражданин может представить уточненные сведения в течение одного месяца со дня представления сведений в соответствии с законодательством Российской Федерации.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27. Служащий, замещающий должность, не включенную в соответствующий перечень, и претендующий на замещение должности, предусмотренную перечнем, может представить уточненные сведения в течение одного месяца со дня представления сведений в соответствии с законодательством Российской Федерации.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28. Служащий (работник) может представить уточненные сведения в течение одного месяца после окончания срока представления сведений (30 апреля года, следующего за отчетным), а именно </a:t>
            </a:r>
            <a:r>
              <a:rPr kumimoji="0" 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31 мая года, следующего за отчетным</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29. Представление уточненных сведений предусматривает </a:t>
            </a:r>
            <a:r>
              <a:rPr kumimoji="0" lang="ru-RU"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повторное представление только справки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 доходах, расходах, об имуществе и обязательствах имущественного характера, </a:t>
            </a:r>
            <a:r>
              <a:rPr kumimoji="0" lang="ru-RU"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 которой не отражены или не полностью отражены какие-либо сведения либо имеются ошибки.</a:t>
            </a:r>
            <a:endParaRPr kumimoji="0" lang="ru-RU" sz="16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79512" y="188640"/>
            <a:ext cx="8784976" cy="6480720"/>
          </a:xfrm>
          <a:ln/>
        </p:spPr>
        <p:style>
          <a:lnRef idx="0">
            <a:schemeClr val="accent1"/>
          </a:lnRef>
          <a:fillRef idx="3">
            <a:schemeClr val="accent1"/>
          </a:fillRef>
          <a:effectRef idx="3">
            <a:schemeClr val="accent1"/>
          </a:effectRef>
          <a:fontRef idx="minor">
            <a:schemeClr val="lt1"/>
          </a:fontRef>
        </p:style>
        <p:txBody>
          <a:bodyPr>
            <a:normAutofit/>
          </a:bodyPr>
          <a:lstStyle/>
          <a:p>
            <a:pPr algn="ctr"/>
            <a:r>
              <a:rPr lang="ru-RU" sz="4000" b="1" dirty="0" smtClean="0">
                <a:solidFill>
                  <a:srgbClr val="FF0000"/>
                </a:solidFill>
              </a:rPr>
              <a:t>Непредставление либо представление заведомо недостоверных или неполных сведений декларантом влечет его увольнение (освобождение от должности) в связи с утратой доверия и внесение сведений в реестр лиц, уволенных в связи с утратой доверия!!!</a:t>
            </a:r>
            <a:endParaRPr lang="ru-RU" sz="4000" dirty="0">
              <a:solidFill>
                <a:srgbClr val="FF0000"/>
              </a:solidFill>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46</a:t>
            </a:fld>
            <a:endParaRPr lang="ru-RU"/>
          </a:p>
        </p:txBody>
      </p:sp>
    </p:spTree>
    <p:extLst>
      <p:ext uri="{BB962C8B-B14F-4D97-AF65-F5344CB8AC3E}">
        <p14:creationId xmlns:p14="http://schemas.microsoft.com/office/powerpoint/2010/main" xmlns="" val="2152483266"/>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5800" y="1447800"/>
            <a:ext cx="7848600" cy="3170099"/>
          </a:xfrm>
          <a:prstGeom prst="rect">
            <a:avLst/>
          </a:prstGeom>
        </p:spPr>
        <p:txBody>
          <a:bodyPr wrap="square">
            <a:spAutoFit/>
          </a:bodyPr>
          <a:lstStyle/>
          <a:p>
            <a:pPr algn="ctr"/>
            <a:r>
              <a:rPr lang="ru-RU" sz="4000" b="1" dirty="0" smtClean="0">
                <a:latin typeface="Times New Roman" pitchFamily="18" charset="0"/>
                <a:cs typeface="Times New Roman" pitchFamily="18" charset="0"/>
              </a:rPr>
              <a:t>Предоставление сведений о размещении информации в информационно-телекоммуникационной сети «Интернет»</a:t>
            </a:r>
            <a:endParaRPr lang="ru-RU" sz="4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381000"/>
          </a:xfrm>
        </p:spPr>
        <p:txBody>
          <a:bodyPr>
            <a:normAutofit fontScale="90000"/>
          </a:bodyPr>
          <a:lstStyle/>
          <a:p>
            <a:r>
              <a:rPr lang="ru-RU" sz="2000" b="1" dirty="0" smtClean="0">
                <a:solidFill>
                  <a:srgbClr val="C00000"/>
                </a:solidFill>
                <a:latin typeface="+mn-lt"/>
              </a:rPr>
              <a:t/>
            </a:r>
            <a:br>
              <a:rPr lang="ru-RU" sz="2000" b="1" dirty="0" smtClean="0">
                <a:solidFill>
                  <a:srgbClr val="C00000"/>
                </a:solidFill>
                <a:latin typeface="+mn-lt"/>
              </a:rPr>
            </a:br>
            <a:r>
              <a:rPr lang="ru-RU" sz="2000" b="1" dirty="0" smtClean="0">
                <a:solidFill>
                  <a:srgbClr val="C00000"/>
                </a:solidFill>
                <a:latin typeface="+mn-lt"/>
              </a:rPr>
              <a:t/>
            </a:r>
            <a:br>
              <a:rPr lang="ru-RU" sz="2000" b="1" dirty="0" smtClean="0">
                <a:solidFill>
                  <a:srgbClr val="C00000"/>
                </a:solidFill>
                <a:latin typeface="+mn-lt"/>
              </a:rPr>
            </a:br>
            <a:r>
              <a:rPr lang="ru-RU" sz="2000" b="1" dirty="0" smtClean="0">
                <a:solidFill>
                  <a:srgbClr val="C00000"/>
                </a:solidFill>
                <a:latin typeface="+mn-lt"/>
              </a:rPr>
              <a:t/>
            </a:r>
            <a:br>
              <a:rPr lang="ru-RU" sz="2000" b="1" dirty="0" smtClean="0">
                <a:solidFill>
                  <a:srgbClr val="C00000"/>
                </a:solidFill>
                <a:latin typeface="+mn-lt"/>
              </a:rPr>
            </a:br>
            <a:r>
              <a:rPr lang="ru-RU" sz="2000" b="1" dirty="0" smtClean="0">
                <a:solidFill>
                  <a:srgbClr val="C00000"/>
                </a:solidFill>
                <a:latin typeface="+mn-lt"/>
              </a:rPr>
              <a:t/>
            </a:r>
            <a:br>
              <a:rPr lang="ru-RU" sz="2000" b="1" dirty="0" smtClean="0">
                <a:solidFill>
                  <a:srgbClr val="C00000"/>
                </a:solidFill>
                <a:latin typeface="+mn-lt"/>
              </a:rPr>
            </a:br>
            <a:r>
              <a:rPr lang="ru-RU" sz="2200" b="1" dirty="0" smtClean="0">
                <a:latin typeface="+mn-lt"/>
              </a:rPr>
              <a:t>Федеральный закон  от 02 марта 2007 года № 25-ФЗ </a:t>
            </a:r>
            <a:br>
              <a:rPr lang="ru-RU" sz="2200" b="1" dirty="0" smtClean="0">
                <a:latin typeface="+mn-lt"/>
              </a:rPr>
            </a:br>
            <a:r>
              <a:rPr lang="ru-RU" sz="2200" b="1" dirty="0" smtClean="0">
                <a:latin typeface="+mn-lt"/>
              </a:rPr>
              <a:t>«О муниципальной службе в Российской Федерации» </a:t>
            </a:r>
            <a:br>
              <a:rPr lang="ru-RU" sz="2200" b="1" dirty="0" smtClean="0">
                <a:latin typeface="+mn-lt"/>
              </a:rPr>
            </a:br>
            <a:r>
              <a:rPr lang="ru-RU" sz="800" b="1" dirty="0" smtClean="0">
                <a:latin typeface="+mn-lt"/>
              </a:rPr>
              <a:t/>
            </a:r>
            <a:br>
              <a:rPr lang="ru-RU" sz="800" b="1" dirty="0" smtClean="0">
                <a:latin typeface="+mn-lt"/>
              </a:rPr>
            </a:br>
            <a:r>
              <a:rPr lang="ru-RU" sz="2000" b="1" dirty="0" smtClean="0">
                <a:solidFill>
                  <a:srgbClr val="C00000"/>
                </a:solidFill>
                <a:latin typeface="+mn-lt"/>
              </a:rPr>
              <a:t>Статья 15.1. Представление сведений о размещении информации в информационно-телекоммуникационной сети «Интернет»</a:t>
            </a:r>
            <a:r>
              <a:rPr lang="ru-RU" sz="1800" b="1" dirty="0" smtClean="0">
                <a:solidFill>
                  <a:schemeClr val="tx2"/>
                </a:solidFill>
                <a:latin typeface="+mn-lt"/>
              </a:rPr>
              <a:t/>
            </a:r>
            <a:br>
              <a:rPr lang="ru-RU" sz="1800" b="1" dirty="0" smtClean="0">
                <a:solidFill>
                  <a:schemeClr val="tx2"/>
                </a:solidFill>
                <a:latin typeface="+mn-lt"/>
              </a:rPr>
            </a:br>
            <a:r>
              <a:rPr lang="ru-RU" sz="1600" b="1" dirty="0" smtClean="0">
                <a:solidFill>
                  <a:schemeClr val="tx2"/>
                </a:solidFill>
                <a:latin typeface="+mn-lt"/>
              </a:rPr>
              <a:t>(введена Федеральным законом от 30 июня 2016 года № 224-ФЗ «О внесении изменений в Федеральный закон «О государственной гражданской службе Российской Федерации» и Федеральный закон «О муниципальной службе в Российской Федерации»)</a:t>
            </a:r>
            <a:br>
              <a:rPr lang="ru-RU" sz="1600" b="1" dirty="0" smtClean="0">
                <a:solidFill>
                  <a:schemeClr val="tx2"/>
                </a:solidFill>
                <a:latin typeface="+mn-lt"/>
              </a:rPr>
            </a:br>
            <a:r>
              <a:rPr lang="ru-RU" sz="1600" b="1" dirty="0" smtClean="0">
                <a:solidFill>
                  <a:schemeClr val="tx2"/>
                </a:solidFill>
                <a:latin typeface="+mn-lt"/>
              </a:rPr>
              <a:t/>
            </a:r>
            <a:br>
              <a:rPr lang="ru-RU" sz="1600" b="1" dirty="0" smtClean="0">
                <a:solidFill>
                  <a:schemeClr val="tx2"/>
                </a:solidFill>
                <a:latin typeface="+mn-lt"/>
              </a:rPr>
            </a:br>
            <a:endParaRPr lang="ru-RU" sz="1600" dirty="0">
              <a:solidFill>
                <a:schemeClr val="tx2"/>
              </a:solidFill>
              <a:latin typeface="+mn-lt"/>
            </a:endParaRPr>
          </a:p>
        </p:txBody>
      </p:sp>
      <p:sp>
        <p:nvSpPr>
          <p:cNvPr id="3" name="Содержимое 2"/>
          <p:cNvSpPr>
            <a:spLocks noGrp="1"/>
          </p:cNvSpPr>
          <p:nvPr>
            <p:ph idx="1"/>
          </p:nvPr>
        </p:nvSpPr>
        <p:spPr>
          <a:xfrm>
            <a:off x="304800" y="2209800"/>
            <a:ext cx="8610600" cy="4648200"/>
          </a:xfrm>
        </p:spPr>
        <p:txBody>
          <a:bodyPr>
            <a:normAutofit/>
          </a:bodyPr>
          <a:lstStyle/>
          <a:p>
            <a:pPr algn="just">
              <a:buNone/>
            </a:pPr>
            <a:r>
              <a:rPr lang="ru-RU" sz="1600" dirty="0" smtClean="0">
                <a:solidFill>
                  <a:schemeClr val="tx2"/>
                </a:solidFill>
              </a:rPr>
              <a:t>1. Сведения об </a:t>
            </a:r>
            <a:r>
              <a:rPr lang="ru-RU" sz="1600" b="1" dirty="0" smtClean="0">
                <a:solidFill>
                  <a:schemeClr val="tx2"/>
                </a:solidFill>
              </a:rPr>
              <a:t>адресах сайтов и (или) страниц сайтов в информационно-телекоммуникационной сети "Интернет"</a:t>
            </a:r>
            <a:r>
              <a:rPr lang="ru-RU" sz="1600" dirty="0" smtClean="0">
                <a:solidFill>
                  <a:schemeClr val="tx2"/>
                </a:solidFill>
              </a:rPr>
              <a:t>, на которых гражданин, претендующий на замещение должности муниципальной службы, </a:t>
            </a:r>
            <a:r>
              <a:rPr lang="ru-RU" sz="1600" b="1" dirty="0" smtClean="0">
                <a:solidFill>
                  <a:schemeClr val="tx2"/>
                </a:solidFill>
              </a:rPr>
              <a:t>муниципальный служащий </a:t>
            </a:r>
            <a:r>
              <a:rPr lang="ru-RU" sz="1600" dirty="0" smtClean="0">
                <a:solidFill>
                  <a:schemeClr val="tx2"/>
                </a:solidFill>
              </a:rPr>
              <a:t>размещали общедоступную информацию, а также данные, позволяющие их идентифицировать, представителю нанимателя представляют:</a:t>
            </a:r>
          </a:p>
          <a:p>
            <a:pPr algn="just">
              <a:buNone/>
            </a:pPr>
            <a:r>
              <a:rPr lang="ru-RU" sz="1600" dirty="0" smtClean="0">
                <a:solidFill>
                  <a:schemeClr val="tx2"/>
                </a:solidFill>
              </a:rPr>
              <a:t>1) гражданин, претендующий на замещение должности муниципальной службы, - при поступлении на службу за три календарных года, предшествующих году поступления на муниципальную службу;</a:t>
            </a:r>
          </a:p>
          <a:p>
            <a:pPr algn="just">
              <a:buNone/>
            </a:pPr>
            <a:r>
              <a:rPr lang="ru-RU" sz="1600" dirty="0" smtClean="0">
                <a:solidFill>
                  <a:schemeClr val="tx2"/>
                </a:solidFill>
              </a:rPr>
              <a:t>2) </a:t>
            </a:r>
            <a:r>
              <a:rPr lang="ru-RU" sz="1600" b="1" dirty="0" smtClean="0">
                <a:solidFill>
                  <a:schemeClr val="tx2"/>
                </a:solidFill>
              </a:rPr>
              <a:t>муниципальный служащий - ежегодно за календарный год, предшествующий году представления указанной информации, за исключением случаев размещения общедоступной информации в рамках исполнения должностных обязанностей муниципального служащего.</a:t>
            </a:r>
          </a:p>
          <a:p>
            <a:pPr algn="just">
              <a:buNone/>
            </a:pPr>
            <a:r>
              <a:rPr lang="ru-RU" sz="1600" dirty="0" smtClean="0">
                <a:solidFill>
                  <a:schemeClr val="tx2"/>
                </a:solidFill>
              </a:rPr>
              <a:t>2. Сведения, указанные в </a:t>
            </a:r>
            <a:r>
              <a:rPr lang="ru-RU" sz="1600" dirty="0" smtClean="0">
                <a:solidFill>
                  <a:schemeClr val="tx2"/>
                </a:solidFill>
                <a:hlinkClick r:id="rId2"/>
              </a:rPr>
              <a:t>части 1</a:t>
            </a:r>
            <a:r>
              <a:rPr lang="ru-RU" sz="1600" dirty="0" smtClean="0">
                <a:solidFill>
                  <a:schemeClr val="tx2"/>
                </a:solidFill>
              </a:rPr>
              <a:t> настоящей статьи, представляются гражданами, претендующими на замещение должности муниципальной службы, при поступлении на муниципальную службу, а муниципальными служащими - </a:t>
            </a:r>
            <a:r>
              <a:rPr lang="ru-RU" sz="1600" b="1" dirty="0" smtClean="0">
                <a:solidFill>
                  <a:srgbClr val="C00000"/>
                </a:solidFill>
              </a:rPr>
              <a:t>не позднее 1 апреля года,</a:t>
            </a:r>
            <a:r>
              <a:rPr lang="ru-RU" sz="1600" dirty="0" smtClean="0">
                <a:solidFill>
                  <a:srgbClr val="C00000"/>
                </a:solidFill>
              </a:rPr>
              <a:t> </a:t>
            </a:r>
            <a:r>
              <a:rPr lang="ru-RU" sz="1600" b="1" dirty="0" smtClean="0">
                <a:solidFill>
                  <a:srgbClr val="C00000"/>
                </a:solidFill>
              </a:rPr>
              <a:t>следующего за отчетным</a:t>
            </a:r>
            <a:r>
              <a:rPr lang="ru-RU" sz="1600" dirty="0" smtClean="0">
                <a:solidFill>
                  <a:srgbClr val="C00000"/>
                </a:solidFill>
              </a:rPr>
              <a:t>.</a:t>
            </a:r>
            <a:r>
              <a:rPr lang="ru-RU" sz="1600" dirty="0" smtClean="0">
                <a:solidFill>
                  <a:schemeClr val="tx2"/>
                </a:solidFill>
              </a:rPr>
              <a:t> Сведения, указанные в </a:t>
            </a:r>
            <a:r>
              <a:rPr lang="ru-RU" sz="1600" dirty="0" smtClean="0">
                <a:solidFill>
                  <a:schemeClr val="tx2"/>
                </a:solidFill>
                <a:hlinkClick r:id="rId2"/>
              </a:rPr>
              <a:t>части 1</a:t>
            </a:r>
            <a:r>
              <a:rPr lang="ru-RU" sz="1600" dirty="0" smtClean="0">
                <a:solidFill>
                  <a:schemeClr val="tx2"/>
                </a:solidFill>
              </a:rPr>
              <a:t> настоящей статьи, представляются по </a:t>
            </a:r>
            <a:r>
              <a:rPr lang="ru-RU" sz="1600" dirty="0" smtClean="0">
                <a:solidFill>
                  <a:schemeClr val="tx2"/>
                </a:solidFill>
                <a:hlinkClick r:id="rId3"/>
              </a:rPr>
              <a:t>форме</a:t>
            </a:r>
            <a:r>
              <a:rPr lang="ru-RU" sz="1600" dirty="0" smtClean="0">
                <a:solidFill>
                  <a:schemeClr val="tx2"/>
                </a:solidFill>
              </a:rPr>
              <a:t>, установленной Правительством Российской Федерации.</a:t>
            </a:r>
          </a:p>
          <a:p>
            <a:pPr algn="just">
              <a:buNone/>
            </a:pPr>
            <a:endParaRPr lang="ru-RU" sz="1700" dirty="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95400"/>
            <a:ext cx="8229600" cy="4876800"/>
          </a:xfrm>
        </p:spPr>
        <p:txBody>
          <a:bodyPr>
            <a:normAutofit fontScale="90000"/>
          </a:bodyPr>
          <a:lstStyle/>
          <a:p>
            <a:r>
              <a:rPr lang="ru-RU" sz="2000" b="1" dirty="0" smtClean="0">
                <a:latin typeface="+mn-lt"/>
              </a:rPr>
              <a:t>Распоряжением Правительства Российской Федерации </a:t>
            </a:r>
            <a:br>
              <a:rPr lang="ru-RU" sz="2000" b="1" dirty="0" smtClean="0">
                <a:latin typeface="+mn-lt"/>
              </a:rPr>
            </a:br>
            <a:r>
              <a:rPr lang="ru-RU" sz="2000" b="1" dirty="0" smtClean="0">
                <a:latin typeface="+mn-lt"/>
              </a:rPr>
              <a:t>от 28 декабря 2016 года № 2867-р</a:t>
            </a:r>
            <a:r>
              <a:rPr lang="ru-RU" sz="1800" dirty="0" smtClean="0"/>
              <a:t> </a:t>
            </a:r>
            <a:br>
              <a:rPr lang="ru-RU" sz="1800" dirty="0" smtClean="0"/>
            </a:br>
            <a:r>
              <a:rPr lang="ru-RU" sz="1800" dirty="0" smtClean="0"/>
              <a:t/>
            </a:r>
            <a:br>
              <a:rPr lang="ru-RU" sz="1800" dirty="0" smtClean="0"/>
            </a:br>
            <a:r>
              <a:rPr lang="ru-RU" sz="1800" dirty="0" smtClean="0"/>
              <a:t>утверждена форма представления сведений об адресах сайтов и (или) страниц сайтов в информационно-телекоммуникационной сети "Интернет", на которых государственным гражданским служащим или муниципальным служащим, гражданином Российской Федерации, претендующим на замещение должности государственной гражданской службы Российской Федерации или муниципальной службы, размещались общедоступная информация, а также данные, позволяющие его идентифицировать  </a:t>
            </a:r>
            <a:r>
              <a:rPr lang="ru-RU" sz="2000" b="1" dirty="0" smtClean="0">
                <a:latin typeface="+mn-lt"/>
              </a:rPr>
              <a:t/>
            </a:r>
            <a:br>
              <a:rPr lang="ru-RU" sz="2000" b="1" dirty="0" smtClean="0">
                <a:latin typeface="+mn-lt"/>
              </a:rPr>
            </a:br>
            <a:r>
              <a:rPr lang="ru-RU" sz="2000" b="1" dirty="0" smtClean="0">
                <a:latin typeface="+mn-lt"/>
              </a:rPr>
              <a:t/>
            </a:r>
            <a:br>
              <a:rPr lang="ru-RU" sz="2000" b="1" dirty="0" smtClean="0">
                <a:latin typeface="+mn-lt"/>
              </a:rPr>
            </a:br>
            <a:r>
              <a:rPr lang="ru-RU" sz="2000" b="1" dirty="0" smtClean="0">
                <a:latin typeface="+mn-lt"/>
              </a:rPr>
              <a:t/>
            </a:r>
            <a:br>
              <a:rPr lang="ru-RU" sz="2000" b="1" dirty="0" smtClean="0">
                <a:latin typeface="+mn-lt"/>
              </a:rPr>
            </a:br>
            <a:r>
              <a:rPr lang="ru-RU" sz="2000" b="1" dirty="0" smtClean="0">
                <a:solidFill>
                  <a:schemeClr val="tx2"/>
                </a:solidFill>
              </a:rPr>
              <a:t>Министерство труда и социальной защиты Российской Федерации</a:t>
            </a:r>
            <a:br>
              <a:rPr lang="ru-RU" sz="2000" b="1" dirty="0" smtClean="0">
                <a:solidFill>
                  <a:schemeClr val="tx2"/>
                </a:solidFill>
              </a:rPr>
            </a:br>
            <a:r>
              <a:rPr lang="ru-RU" sz="1800" b="1" dirty="0" smtClean="0">
                <a:latin typeface="+mn-lt"/>
              </a:rPr>
              <a:t>Методические рекомендации</a:t>
            </a:r>
            <a:r>
              <a:rPr lang="ru-RU" sz="1800" dirty="0" smtClean="0">
                <a:latin typeface="+mn-lt"/>
              </a:rPr>
              <a:t/>
            </a:r>
            <a:br>
              <a:rPr lang="ru-RU" sz="1800" dirty="0" smtClean="0">
                <a:latin typeface="+mn-lt"/>
              </a:rPr>
            </a:br>
            <a:r>
              <a:rPr lang="ru-RU" sz="1800" b="1" dirty="0" smtClean="0">
                <a:latin typeface="+mn-lt"/>
              </a:rPr>
              <a:t>по заполнению формы представления сведений об адресах сайтов </a:t>
            </a:r>
            <a:r>
              <a:rPr lang="ru-RU" sz="1800" dirty="0" smtClean="0">
                <a:latin typeface="+mn-lt"/>
              </a:rPr>
              <a:t/>
            </a:r>
            <a:br>
              <a:rPr lang="ru-RU" sz="1800" dirty="0" smtClean="0">
                <a:latin typeface="+mn-lt"/>
              </a:rPr>
            </a:br>
            <a:r>
              <a:rPr lang="ru-RU" sz="1800" b="1" dirty="0" smtClean="0">
                <a:latin typeface="+mn-lt"/>
              </a:rPr>
              <a:t>и (или) страниц сайтов в информационно-телекоммуникационной сети «Интернет»</a:t>
            </a:r>
            <a:r>
              <a:rPr lang="en-US" sz="1800" b="1" dirty="0" smtClean="0">
                <a:solidFill>
                  <a:srgbClr val="C00000"/>
                </a:solidFill>
                <a:hlinkClick r:id="rId2"/>
              </a:rPr>
              <a:t> </a:t>
            </a:r>
            <a:r>
              <a:rPr lang="en-US" sz="1800" b="1" dirty="0" smtClean="0">
                <a:solidFill>
                  <a:srgbClr val="C00000"/>
                </a:solidFill>
                <a:latin typeface="+mn-lt"/>
                <a:hlinkClick r:id="rId2"/>
              </a:rPr>
              <a:t>http://www.rosmintrud.ru/</a:t>
            </a:r>
            <a:r>
              <a:rPr lang="ru-RU" sz="1800" b="1" dirty="0" smtClean="0">
                <a:solidFill>
                  <a:srgbClr val="C00000"/>
                </a:solidFill>
              </a:rPr>
              <a:t/>
            </a:r>
            <a:br>
              <a:rPr lang="ru-RU" sz="1800" b="1" dirty="0" smtClean="0">
                <a:solidFill>
                  <a:srgbClr val="C00000"/>
                </a:solidFill>
              </a:rPr>
            </a:br>
            <a:r>
              <a:rPr lang="ru-RU" sz="1800" b="1" dirty="0" smtClean="0">
                <a:solidFill>
                  <a:srgbClr val="C00000"/>
                </a:solidFill>
              </a:rPr>
              <a:t/>
            </a:r>
            <a:br>
              <a:rPr lang="ru-RU" sz="1800" b="1" dirty="0" smtClean="0">
                <a:solidFill>
                  <a:srgbClr val="C00000"/>
                </a:solidFill>
              </a:rPr>
            </a:br>
            <a:r>
              <a:rPr lang="ru-RU" sz="1800" b="1" dirty="0" smtClean="0">
                <a:solidFill>
                  <a:srgbClr val="C00000"/>
                </a:solidFill>
              </a:rPr>
              <a:t/>
            </a:r>
            <a:br>
              <a:rPr lang="ru-RU" sz="1800" b="1" dirty="0" smtClean="0">
                <a:solidFill>
                  <a:srgbClr val="C00000"/>
                </a:solidFill>
              </a:rPr>
            </a:br>
            <a:r>
              <a:rPr lang="ru-RU" sz="1800" i="1" u="sng" dirty="0" smtClean="0">
                <a:solidFill>
                  <a:schemeClr val="accent1"/>
                </a:solidFill>
                <a:hlinkClick r:id="rId3"/>
              </a:rPr>
              <a:t>(Министерство</a:t>
            </a:r>
            <a:r>
              <a:rPr lang="ru-RU" sz="1800" i="1" dirty="0" smtClean="0">
                <a:solidFill>
                  <a:schemeClr val="accent1"/>
                </a:solidFill>
              </a:rPr>
              <a:t> / </a:t>
            </a:r>
            <a:r>
              <a:rPr lang="ru-RU" sz="1800" i="1" u="sng" dirty="0" smtClean="0">
                <a:solidFill>
                  <a:schemeClr val="accent1"/>
                </a:solidFill>
                <a:hlinkClick r:id="rId4"/>
              </a:rPr>
              <a:t>Программы и ключевые документы</a:t>
            </a:r>
            <a:r>
              <a:rPr lang="ru-RU" sz="1800" i="1" dirty="0" smtClean="0">
                <a:solidFill>
                  <a:schemeClr val="accent1"/>
                </a:solidFill>
              </a:rPr>
              <a:t> / </a:t>
            </a:r>
            <a:r>
              <a:rPr lang="ru-RU" sz="1800" i="1" u="sng" dirty="0" smtClean="0">
                <a:solidFill>
                  <a:schemeClr val="accent1"/>
                </a:solidFill>
                <a:hlinkClick r:id="rId5"/>
              </a:rPr>
              <a:t>Муниципальная служба</a:t>
            </a:r>
            <a:r>
              <a:rPr lang="ru-RU" sz="1800" i="1" dirty="0" smtClean="0">
                <a:solidFill>
                  <a:schemeClr val="accent1"/>
                </a:solidFill>
              </a:rPr>
              <a:t> / …</a:t>
            </a:r>
            <a:r>
              <a:rPr lang="ru-RU" sz="1800" i="1" dirty="0" smtClean="0">
                <a:solidFill>
                  <a:schemeClr val="tx2"/>
                </a:solidFill>
              </a:rPr>
              <a:t>)</a:t>
            </a:r>
            <a:br>
              <a:rPr lang="ru-RU" sz="1800" i="1" dirty="0" smtClean="0">
                <a:solidFill>
                  <a:schemeClr val="tx2"/>
                </a:solidFill>
              </a:rPr>
            </a:br>
            <a:r>
              <a:rPr lang="ru-RU" sz="1800" b="1" dirty="0" smtClean="0">
                <a:solidFill>
                  <a:schemeClr val="tx2"/>
                </a:solidFill>
              </a:rPr>
              <a:t/>
            </a:r>
            <a:br>
              <a:rPr lang="ru-RU" sz="1800" b="1" dirty="0" smtClean="0">
                <a:solidFill>
                  <a:schemeClr val="tx2"/>
                </a:solidFill>
              </a:rPr>
            </a:br>
            <a:r>
              <a:rPr lang="ru-RU" sz="1800" b="1" dirty="0" smtClean="0">
                <a:solidFill>
                  <a:schemeClr val="tx2"/>
                </a:solidFill>
              </a:rPr>
              <a:t/>
            </a:r>
            <a:br>
              <a:rPr lang="ru-RU" sz="1800" b="1" dirty="0" smtClean="0">
                <a:solidFill>
                  <a:schemeClr val="tx2"/>
                </a:solidFill>
              </a:rPr>
            </a:br>
            <a:r>
              <a:rPr lang="ru-RU" sz="1800" b="1" dirty="0" smtClean="0">
                <a:solidFill>
                  <a:srgbClr val="C00000"/>
                </a:solidFill>
              </a:rPr>
              <a:t/>
            </a:r>
            <a:br>
              <a:rPr lang="ru-RU" sz="1800" b="1" dirty="0" smtClean="0">
                <a:solidFill>
                  <a:srgbClr val="C00000"/>
                </a:solidFill>
              </a:rPr>
            </a:br>
            <a:r>
              <a:rPr lang="ru-RU" sz="1800" b="1" dirty="0" smtClean="0">
                <a:latin typeface="+mn-lt"/>
              </a:rPr>
              <a:t/>
            </a:r>
            <a:br>
              <a:rPr lang="ru-RU" sz="1800" b="1" dirty="0" smtClean="0">
                <a:latin typeface="+mn-lt"/>
              </a:rPr>
            </a:br>
            <a:r>
              <a:rPr lang="ru-RU" sz="1800" b="1" dirty="0" smtClean="0">
                <a:latin typeface="+mn-lt"/>
              </a:rPr>
              <a:t/>
            </a:r>
            <a:br>
              <a:rPr lang="ru-RU" sz="1800" b="1" dirty="0" smtClean="0">
                <a:latin typeface="+mn-lt"/>
              </a:rPr>
            </a:br>
            <a:r>
              <a:rPr lang="ru-RU" sz="2000" b="1" dirty="0" smtClean="0">
                <a:latin typeface="+mn-lt"/>
              </a:rPr>
              <a:t/>
            </a:r>
            <a:br>
              <a:rPr lang="ru-RU" sz="2000" b="1" dirty="0" smtClean="0">
                <a:latin typeface="+mn-lt"/>
              </a:rPr>
            </a:br>
            <a:endParaRPr lang="ru-RU" sz="2000" b="1"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3000">
              <a:srgbClr val="D4DEFF"/>
            </a:gs>
            <a:gs pos="83000">
              <a:srgbClr val="D4DEFF"/>
            </a:gs>
            <a:gs pos="100000">
              <a:srgbClr val="96AB94"/>
            </a:gs>
          </a:gsLst>
          <a:lin ang="189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685800" y="1028342"/>
            <a:ext cx="7848600" cy="3785652"/>
          </a:xfrm>
          <a:prstGeom prst="rect">
            <a:avLst/>
          </a:prstGeom>
        </p:spPr>
        <p:txBody>
          <a:bodyPr wrap="square">
            <a:spAutoFit/>
          </a:bodyPr>
          <a:lstStyle/>
          <a:p>
            <a:pPr lvl="0" algn="just">
              <a:defRPr/>
            </a:pPr>
            <a:r>
              <a:rPr lang="ru-RU" sz="2400" dirty="0" smtClean="0">
                <a:latin typeface="Times New Roman" pitchFamily="18" charset="0"/>
                <a:cs typeface="Times New Roman" pitchFamily="18" charset="0"/>
              </a:rPr>
              <a:t>3. </a:t>
            </a:r>
            <a:r>
              <a:rPr lang="ru-RU" sz="2400" b="1" dirty="0" smtClean="0">
                <a:latin typeface="Times New Roman" pitchFamily="18" charset="0"/>
                <a:cs typeface="Times New Roman" pitchFamily="18" charset="0"/>
              </a:rPr>
              <a:t>Лицо, замещающее муниципальную должность </a:t>
            </a:r>
            <a:r>
              <a:rPr lang="ru-RU" sz="2400" dirty="0" smtClean="0">
                <a:latin typeface="Times New Roman" pitchFamily="18" charset="0"/>
                <a:cs typeface="Times New Roman" pitchFamily="18" charset="0"/>
              </a:rPr>
              <a:t>в муниципальном образовании Забайкальского края, замещавшее указанную должность по состоянию на 31 декабря отчетного года </a:t>
            </a:r>
            <a:r>
              <a:rPr lang="ru-RU" sz="2400" b="1" u="sng" dirty="0" smtClean="0">
                <a:latin typeface="Times New Roman" pitchFamily="18" charset="0"/>
                <a:cs typeface="Times New Roman" pitchFamily="18" charset="0"/>
              </a:rPr>
              <a:t>представляет Губернатору Забайкальского края ежегодно</a:t>
            </a:r>
            <a:r>
              <a:rPr lang="ru-RU" sz="2400" b="1" dirty="0" smtClean="0">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не позднее 30 апреля </a:t>
            </a:r>
            <a:r>
              <a:rPr lang="ru-RU" sz="2400" b="1" dirty="0" smtClean="0">
                <a:latin typeface="Times New Roman" pitchFamily="18" charset="0"/>
                <a:cs typeface="Times New Roman" pitchFamily="18" charset="0"/>
              </a:rPr>
              <a:t>года</a:t>
            </a:r>
            <a:r>
              <a:rPr lang="ru-RU" sz="2400" dirty="0" smtClean="0">
                <a:latin typeface="Times New Roman" pitchFamily="18" charset="0"/>
                <a:cs typeface="Times New Roman" pitchFamily="18" charset="0"/>
              </a:rPr>
              <a:t>, следующего за отчетным, сведения по </a:t>
            </a:r>
            <a:r>
              <a:rPr lang="ru-RU" sz="2400" u="sng" dirty="0" smtClean="0">
                <a:latin typeface="Times New Roman" pitchFamily="18" charset="0"/>
                <a:cs typeface="Times New Roman" pitchFamily="18" charset="0"/>
              </a:rPr>
              <a:t>утвержденной Президентом Российской Федерации форме справки </a:t>
            </a:r>
            <a:r>
              <a:rPr lang="ru-RU" sz="2400" b="1" dirty="0" smtClean="0">
                <a:solidFill>
                  <a:srgbClr val="0070C0"/>
                </a:solidFill>
                <a:latin typeface="Times New Roman" pitchFamily="18" charset="0"/>
                <a:cs typeface="Times New Roman" pitchFamily="18" charset="0"/>
              </a:rPr>
              <a:t>через уполномоченное органом местного самоуправления должностное лицо, ответственное за профилактику коррупционных и иных правонарушений</a:t>
            </a:r>
            <a:r>
              <a:rPr lang="ru-RU" sz="2400" dirty="0" smtClean="0">
                <a:latin typeface="Times New Roman" pitchFamily="18" charset="0"/>
                <a:cs typeface="Times New Roman" pitchFamily="18"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57200" y="768514"/>
            <a:ext cx="8001000" cy="486287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ru-RU" sz="1600" dirty="0" smtClean="0"/>
          </a:p>
          <a:p>
            <a:pPr lvl="0" algn="ctr" fontAlgn="base">
              <a:spcBef>
                <a:spcPct val="0"/>
              </a:spcBef>
              <a:spcAft>
                <a:spcPct val="0"/>
              </a:spcAft>
            </a:pPr>
            <a:r>
              <a:rPr kumimoji="0" lang="ru-RU" b="1" i="0" u="none" strike="noStrike" cap="none" normalizeH="0" baseline="0" dirty="0" smtClean="0">
                <a:ln>
                  <a:noFill/>
                </a:ln>
                <a:solidFill>
                  <a:schemeClr val="tx2"/>
                </a:solidFill>
                <a:effectLst/>
                <a:ea typeface="Calibri" pitchFamily="34" charset="0"/>
                <a:cs typeface="Times New Roman" pitchFamily="18" charset="0"/>
              </a:rPr>
              <a:t>Порядок заполнения формы </a:t>
            </a:r>
            <a:r>
              <a:rPr kumimoji="0" lang="ru-RU" altLang="ja-JP" b="1" i="0" u="none" strike="noStrike" cap="none" normalizeH="0" baseline="0" dirty="0" smtClean="0">
                <a:ln>
                  <a:noFill/>
                </a:ln>
                <a:solidFill>
                  <a:schemeClr val="tx2"/>
                </a:solidFill>
                <a:effectLst/>
                <a:ea typeface="MS Mincho" pitchFamily="49" charset="-128"/>
                <a:cs typeface="Times New Roman" pitchFamily="18" charset="0"/>
              </a:rPr>
              <a:t>представления сведений</a:t>
            </a:r>
            <a:endParaRPr kumimoji="0" lang="ru-RU" altLang="ja-JP" b="0" i="0" u="none" strike="noStrike" cap="none" normalizeH="0" baseline="0" dirty="0" smtClean="0">
              <a:ln>
                <a:noFill/>
              </a:ln>
              <a:solidFill>
                <a:schemeClr val="tx2"/>
              </a:solidFill>
              <a:effectLst/>
              <a:cs typeface="Arial" pitchFamily="34" charset="0"/>
            </a:endParaRPr>
          </a:p>
          <a:p>
            <a:pPr algn="ctr" eaLnBrk="0" fontAlgn="base" hangingPunct="0">
              <a:spcBef>
                <a:spcPct val="0"/>
              </a:spcBef>
              <a:spcAft>
                <a:spcPct val="0"/>
              </a:spcAft>
            </a:pPr>
            <a:r>
              <a:rPr kumimoji="0" lang="ru-RU" altLang="ja-JP" b="1" i="0" u="none" strike="noStrike" cap="none" normalizeH="0" baseline="0" dirty="0" smtClean="0">
                <a:ln>
                  <a:noFill/>
                </a:ln>
                <a:solidFill>
                  <a:schemeClr val="tx2"/>
                </a:solidFill>
                <a:effectLst/>
                <a:ea typeface="MS Mincho" pitchFamily="49" charset="-128"/>
                <a:cs typeface="Times New Roman" pitchFamily="18" charset="0"/>
              </a:rPr>
              <a:t>об адресах сайтов и (или) страниц сайтов в информационно-телекоммуникационной сети «Интернет»</a:t>
            </a:r>
            <a:r>
              <a:rPr lang="ru-RU" dirty="0" smtClean="0"/>
              <a:t> </a:t>
            </a:r>
          </a:p>
          <a:p>
            <a:pPr algn="ctr" eaLnBrk="0" fontAlgn="base" hangingPunct="0">
              <a:spcBef>
                <a:spcPct val="0"/>
              </a:spcBef>
              <a:spcAft>
                <a:spcPct val="0"/>
              </a:spcAft>
            </a:pPr>
            <a:endParaRPr lang="ru-RU" sz="1600" dirty="0" smtClean="0"/>
          </a:p>
          <a:p>
            <a:pPr algn="just" eaLnBrk="0" fontAlgn="base" hangingPunct="0">
              <a:spcBef>
                <a:spcPct val="0"/>
              </a:spcBef>
              <a:spcAft>
                <a:spcPct val="0"/>
              </a:spcAft>
            </a:pPr>
            <a:r>
              <a:rPr lang="ru-RU" sz="1600" dirty="0" smtClean="0"/>
              <a:t>            В соответствии с частью 1  статьи  7  Федерального  закона «Об информации, информационных технологиях и о защите информации» </a:t>
            </a:r>
            <a:r>
              <a:rPr lang="ru-RU" sz="1600" b="1" dirty="0" smtClean="0"/>
              <a:t>к общедоступной информации </a:t>
            </a:r>
            <a:r>
              <a:rPr lang="ru-RU" sz="1600" dirty="0" smtClean="0"/>
              <a:t>относятся </a:t>
            </a:r>
            <a:r>
              <a:rPr lang="ru-RU" sz="1600" b="1" u="sng" dirty="0" smtClean="0">
                <a:solidFill>
                  <a:schemeClr val="tx2"/>
                </a:solidFill>
              </a:rPr>
              <a:t>общеизвестные  сведения  и  иная информация, доступ к которой не ограничен.</a:t>
            </a:r>
            <a:r>
              <a:rPr lang="ru-RU" sz="1600" dirty="0" smtClean="0"/>
              <a:t> </a:t>
            </a:r>
          </a:p>
          <a:p>
            <a:pPr algn="just" eaLnBrk="0" fontAlgn="base" hangingPunct="0">
              <a:spcBef>
                <a:spcPct val="0"/>
              </a:spcBef>
              <a:spcAft>
                <a:spcPct val="0"/>
              </a:spcAft>
            </a:pPr>
            <a:endParaRPr lang="ru-RU" sz="1600" dirty="0" smtClean="0"/>
          </a:p>
          <a:p>
            <a:pPr algn="just" eaLnBrk="0" fontAlgn="base" hangingPunct="0">
              <a:spcBef>
                <a:spcPct val="0"/>
              </a:spcBef>
              <a:spcAft>
                <a:spcPct val="0"/>
              </a:spcAft>
            </a:pPr>
            <a:r>
              <a:rPr lang="ru-RU" sz="1600" dirty="0" smtClean="0"/>
              <a:t>        1.8  В качестве данных, позволяющих идентифицировать личность служащего или гражданина, может выступать совокупность или одно из следующих сведений: </a:t>
            </a:r>
            <a:r>
              <a:rPr lang="ru-RU" sz="1600" b="1" dirty="0" smtClean="0"/>
              <a:t>фамилия и имя, фотография, место службы (работы).</a:t>
            </a:r>
            <a:r>
              <a:rPr lang="ru-RU" sz="1600" dirty="0" smtClean="0"/>
              <a:t> </a:t>
            </a:r>
          </a:p>
          <a:p>
            <a:pPr algn="just" eaLnBrk="0" fontAlgn="base" hangingPunct="0">
              <a:spcBef>
                <a:spcPct val="0"/>
              </a:spcBef>
              <a:spcAft>
                <a:spcPct val="0"/>
              </a:spcAft>
            </a:pPr>
            <a:endParaRPr lang="ru-RU" sz="1600" dirty="0" smtClean="0"/>
          </a:p>
          <a:p>
            <a:pPr algn="just" eaLnBrk="0" fontAlgn="base" hangingPunct="0">
              <a:spcBef>
                <a:spcPct val="0"/>
              </a:spcBef>
              <a:spcAft>
                <a:spcPct val="0"/>
              </a:spcAft>
            </a:pPr>
            <a:r>
              <a:rPr lang="ru-RU" sz="1600" dirty="0" smtClean="0"/>
              <a:t>        1.3  Форма заполняется как печатным, так и рукописным способом. </a:t>
            </a:r>
          </a:p>
          <a:p>
            <a:pPr algn="just" eaLnBrk="0" fontAlgn="base" hangingPunct="0">
              <a:spcBef>
                <a:spcPct val="0"/>
              </a:spcBef>
              <a:spcAft>
                <a:spcPct val="0"/>
              </a:spcAft>
            </a:pPr>
            <a:endParaRPr lang="ru-RU" sz="1600" b="1" dirty="0" smtClean="0"/>
          </a:p>
          <a:p>
            <a:pPr algn="just" eaLnBrk="0" fontAlgn="base" hangingPunct="0">
              <a:spcBef>
                <a:spcPct val="0"/>
              </a:spcBef>
              <a:spcAft>
                <a:spcPct val="0"/>
              </a:spcAft>
            </a:pPr>
            <a:endParaRPr kumimoji="0" lang="ru-RU" altLang="ja-JP" sz="1600" b="1" i="0" u="none" strike="noStrike" cap="none" normalizeH="0" baseline="0" dirty="0" smtClean="0">
              <a:ln>
                <a:noFill/>
              </a:ln>
              <a:solidFill>
                <a:schemeClr val="tx2"/>
              </a:solidFill>
              <a:effectLst/>
              <a:ea typeface="MS Mincho"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ja-JP" sz="1600" b="1" dirty="0" smtClean="0">
              <a:solidFill>
                <a:schemeClr val="tx2"/>
              </a:solidFill>
              <a:ea typeface="MS Mincho"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ja-JP" sz="1600" b="0" i="0" u="none" strike="noStrike" cap="none" normalizeH="0" baseline="0" dirty="0" smtClean="0">
              <a:ln>
                <a:noFill/>
              </a:ln>
              <a:solidFill>
                <a:schemeClr val="tx2"/>
              </a:solidFill>
              <a:effectLst/>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2" name="Picture 10"/>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57200" y="563461"/>
            <a:ext cx="8001000" cy="527298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ru-RU" sz="1600" dirty="0" smtClean="0"/>
          </a:p>
          <a:p>
            <a:pPr lvl="0" algn="ctr" fontAlgn="base">
              <a:spcBef>
                <a:spcPct val="0"/>
              </a:spcBef>
              <a:spcAft>
                <a:spcPct val="0"/>
              </a:spcAft>
            </a:pPr>
            <a:r>
              <a:rPr kumimoji="0" lang="ru-RU" b="1" i="0" u="none" strike="noStrike" cap="none" normalizeH="0" baseline="0" dirty="0" smtClean="0">
                <a:ln>
                  <a:noFill/>
                </a:ln>
                <a:solidFill>
                  <a:schemeClr val="tx2"/>
                </a:solidFill>
                <a:effectLst/>
                <a:ea typeface="Calibri" pitchFamily="34" charset="0"/>
                <a:cs typeface="Times New Roman" pitchFamily="18" charset="0"/>
              </a:rPr>
              <a:t>Порядок заполнения формы </a:t>
            </a:r>
            <a:r>
              <a:rPr kumimoji="0" lang="ru-RU" altLang="ja-JP" b="1" i="0" u="none" strike="noStrike" cap="none" normalizeH="0" baseline="0" dirty="0" smtClean="0">
                <a:ln>
                  <a:noFill/>
                </a:ln>
                <a:solidFill>
                  <a:schemeClr val="tx2"/>
                </a:solidFill>
                <a:effectLst/>
                <a:ea typeface="MS Mincho" pitchFamily="49" charset="-128"/>
                <a:cs typeface="Times New Roman" pitchFamily="18" charset="0"/>
              </a:rPr>
              <a:t>представления сведений</a:t>
            </a:r>
            <a:endParaRPr kumimoji="0" lang="ru-RU" altLang="ja-JP" b="0" i="0" u="none" strike="noStrike" cap="none" normalizeH="0" baseline="0" dirty="0" smtClean="0">
              <a:ln>
                <a:noFill/>
              </a:ln>
              <a:solidFill>
                <a:schemeClr val="tx2"/>
              </a:solidFill>
              <a:effectLst/>
              <a:cs typeface="Arial" pitchFamily="34" charset="0"/>
            </a:endParaRPr>
          </a:p>
          <a:p>
            <a:pPr algn="ctr" eaLnBrk="0" fontAlgn="base" hangingPunct="0">
              <a:spcBef>
                <a:spcPct val="0"/>
              </a:spcBef>
              <a:spcAft>
                <a:spcPct val="0"/>
              </a:spcAft>
            </a:pPr>
            <a:r>
              <a:rPr kumimoji="0" lang="ru-RU" altLang="ja-JP" b="1" i="0" u="none" strike="noStrike" cap="none" normalizeH="0" baseline="0" dirty="0" smtClean="0">
                <a:ln>
                  <a:noFill/>
                </a:ln>
                <a:solidFill>
                  <a:schemeClr val="tx2"/>
                </a:solidFill>
                <a:effectLst/>
                <a:ea typeface="MS Mincho" pitchFamily="49" charset="-128"/>
                <a:cs typeface="Times New Roman" pitchFamily="18" charset="0"/>
              </a:rPr>
              <a:t>об адресах сайтов и (или) страниц сайтов в информационно-телекоммуникационной сети «Интернет»</a:t>
            </a:r>
            <a:r>
              <a:rPr lang="ru-RU" dirty="0" smtClean="0"/>
              <a:t> </a:t>
            </a:r>
          </a:p>
          <a:p>
            <a:pPr algn="ctr" eaLnBrk="0" fontAlgn="base" hangingPunct="0">
              <a:spcBef>
                <a:spcPct val="0"/>
              </a:spcBef>
              <a:spcAft>
                <a:spcPct val="0"/>
              </a:spcAft>
            </a:pPr>
            <a:endParaRPr lang="ru-RU" dirty="0" smtClean="0"/>
          </a:p>
          <a:p>
            <a:pPr algn="just">
              <a:lnSpc>
                <a:spcPct val="114000"/>
              </a:lnSpc>
            </a:pPr>
            <a:r>
              <a:rPr lang="ru-RU" dirty="0" smtClean="0"/>
              <a:t>        1.1  В случае если служащим или гражданином в сети «Интернет» не размещались общедоступная информация, а также данные, позволяющие его идентифицировать, форма </a:t>
            </a:r>
            <a:r>
              <a:rPr lang="ru-RU" b="1" dirty="0" smtClean="0"/>
              <a:t>не заполняется.</a:t>
            </a:r>
            <a:r>
              <a:rPr lang="ru-RU" dirty="0" smtClean="0"/>
              <a:t> </a:t>
            </a:r>
          </a:p>
          <a:p>
            <a:pPr algn="just">
              <a:lnSpc>
                <a:spcPct val="114000"/>
              </a:lnSpc>
            </a:pPr>
            <a:r>
              <a:rPr lang="ru-RU" dirty="0" smtClean="0"/>
              <a:t>        1.5  При заполнении таблицы с адресами сайтов и (или) страниц сайтов в сети «Интернет» (далее – таблица) необходимо исходить из следующего.</a:t>
            </a:r>
          </a:p>
          <a:p>
            <a:pPr algn="just">
              <a:lnSpc>
                <a:spcPct val="114000"/>
              </a:lnSpc>
            </a:pPr>
            <a:r>
              <a:rPr lang="ru-RU" dirty="0" smtClean="0"/>
              <a:t>При указании сайта или страницы сайта в таблицу вносится </a:t>
            </a:r>
            <a:r>
              <a:rPr lang="ru-RU" b="1" dirty="0" smtClean="0"/>
              <a:t>адрес </a:t>
            </a:r>
            <a:br>
              <a:rPr lang="ru-RU" b="1" dirty="0" smtClean="0"/>
            </a:br>
            <a:r>
              <a:rPr lang="ru-RU" b="1" dirty="0" smtClean="0"/>
              <a:t>в сети «Интернет» в соответствии с тем, как он указан в адресной строке.</a:t>
            </a:r>
          </a:p>
          <a:p>
            <a:pPr algn="ctr" eaLnBrk="0" fontAlgn="base" hangingPunct="0">
              <a:lnSpc>
                <a:spcPct val="114000"/>
              </a:lnSpc>
              <a:spcBef>
                <a:spcPct val="0"/>
              </a:spcBef>
              <a:spcAft>
                <a:spcPct val="0"/>
              </a:spcAft>
            </a:pPr>
            <a:endParaRPr lang="ru-RU" dirty="0" smtClean="0"/>
          </a:p>
          <a:p>
            <a:pPr algn="ctr" eaLnBrk="0" fontAlgn="base" hangingPunct="0">
              <a:lnSpc>
                <a:spcPct val="114000"/>
              </a:lnSpc>
              <a:spcBef>
                <a:spcPct val="0"/>
              </a:spcBef>
              <a:spcAft>
                <a:spcPct val="0"/>
              </a:spcAft>
            </a:pPr>
            <a:endParaRPr lang="ru-RU" sz="1600" dirty="0" smtClean="0"/>
          </a:p>
          <a:p>
            <a:pPr algn="just" eaLnBrk="0" fontAlgn="base" hangingPunct="0">
              <a:lnSpc>
                <a:spcPct val="114000"/>
              </a:lnSpc>
              <a:spcBef>
                <a:spcPct val="0"/>
              </a:spcBef>
              <a:spcAft>
                <a:spcPct val="0"/>
              </a:spcAft>
            </a:pPr>
            <a:r>
              <a:rPr lang="ru-RU" sz="1600" dirty="0" smtClean="0"/>
              <a:t>            </a:t>
            </a:r>
            <a:endParaRPr lang="ru-RU" sz="1600" b="1" dirty="0" smtClean="0"/>
          </a:p>
          <a:p>
            <a:pPr algn="just" eaLnBrk="0" fontAlgn="base" hangingPunct="0">
              <a:spcBef>
                <a:spcPct val="0"/>
              </a:spcBef>
              <a:spcAft>
                <a:spcPct val="0"/>
              </a:spcAft>
            </a:pPr>
            <a:endParaRPr kumimoji="0" lang="ru-RU" altLang="ja-JP" sz="1600" b="1" i="0" u="none" strike="noStrike" cap="none" normalizeH="0" baseline="0" dirty="0" smtClean="0">
              <a:ln>
                <a:noFill/>
              </a:ln>
              <a:solidFill>
                <a:schemeClr val="tx2"/>
              </a:solidFill>
              <a:effectLst/>
              <a:ea typeface="MS Mincho"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ja-JP" sz="1600" b="1" dirty="0" smtClean="0">
              <a:solidFill>
                <a:schemeClr val="tx2"/>
              </a:solidFill>
              <a:ea typeface="MS Mincho"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ja-JP" sz="1600" b="0" i="0" u="none" strike="noStrike" cap="none" normalizeH="0" baseline="0" dirty="0" smtClean="0">
              <a:ln>
                <a:noFill/>
              </a:ln>
              <a:solidFill>
                <a:schemeClr val="tx2"/>
              </a:solidFill>
              <a:effectLst/>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57200" y="545859"/>
            <a:ext cx="8001000" cy="530818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ru-RU" sz="1600" dirty="0" smtClean="0"/>
          </a:p>
          <a:p>
            <a:pPr lvl="0" algn="ctr" fontAlgn="base">
              <a:spcBef>
                <a:spcPct val="0"/>
              </a:spcBef>
              <a:spcAft>
                <a:spcPct val="0"/>
              </a:spcAft>
            </a:pPr>
            <a:r>
              <a:rPr kumimoji="0" lang="ru-RU" b="1" i="0" u="none" strike="noStrike" cap="none" normalizeH="0" baseline="0" dirty="0" smtClean="0">
                <a:ln>
                  <a:noFill/>
                </a:ln>
                <a:solidFill>
                  <a:schemeClr val="tx2"/>
                </a:solidFill>
                <a:effectLst/>
                <a:ea typeface="Calibri" pitchFamily="34" charset="0"/>
                <a:cs typeface="Times New Roman" pitchFamily="18" charset="0"/>
              </a:rPr>
              <a:t>Порядок заполнения формы </a:t>
            </a:r>
            <a:r>
              <a:rPr kumimoji="0" lang="ru-RU" altLang="ja-JP" b="1" i="0" u="none" strike="noStrike" cap="none" normalizeH="0" baseline="0" dirty="0" smtClean="0">
                <a:ln>
                  <a:noFill/>
                </a:ln>
                <a:solidFill>
                  <a:schemeClr val="tx2"/>
                </a:solidFill>
                <a:effectLst/>
                <a:ea typeface="MS Mincho" pitchFamily="49" charset="-128"/>
                <a:cs typeface="Times New Roman" pitchFamily="18" charset="0"/>
              </a:rPr>
              <a:t>представления сведений</a:t>
            </a:r>
            <a:endParaRPr kumimoji="0" lang="ru-RU" altLang="ja-JP" b="0" i="0" u="none" strike="noStrike" cap="none" normalizeH="0" baseline="0" dirty="0" smtClean="0">
              <a:ln>
                <a:noFill/>
              </a:ln>
              <a:solidFill>
                <a:schemeClr val="tx2"/>
              </a:solidFill>
              <a:effectLst/>
              <a:cs typeface="Arial" pitchFamily="34" charset="0"/>
            </a:endParaRPr>
          </a:p>
          <a:p>
            <a:pPr algn="ctr" eaLnBrk="0" fontAlgn="base" hangingPunct="0">
              <a:spcBef>
                <a:spcPct val="0"/>
              </a:spcBef>
              <a:spcAft>
                <a:spcPct val="0"/>
              </a:spcAft>
            </a:pPr>
            <a:r>
              <a:rPr kumimoji="0" lang="ru-RU" altLang="ja-JP" b="1" i="0" u="none" strike="noStrike" cap="none" normalizeH="0" baseline="0" dirty="0" smtClean="0">
                <a:ln>
                  <a:noFill/>
                </a:ln>
                <a:solidFill>
                  <a:schemeClr val="tx2"/>
                </a:solidFill>
                <a:effectLst/>
                <a:ea typeface="MS Mincho" pitchFamily="49" charset="-128"/>
                <a:cs typeface="Times New Roman" pitchFamily="18" charset="0"/>
              </a:rPr>
              <a:t>об адресах сайтов и (или) страниц сайтов в информационно-телекоммуникационной сети «Интернет»</a:t>
            </a:r>
            <a:r>
              <a:rPr lang="ru-RU" dirty="0" smtClean="0"/>
              <a:t> </a:t>
            </a:r>
          </a:p>
          <a:p>
            <a:pPr algn="ctr" eaLnBrk="0" fontAlgn="base" hangingPunct="0">
              <a:spcBef>
                <a:spcPct val="0"/>
              </a:spcBef>
              <a:spcAft>
                <a:spcPct val="0"/>
              </a:spcAft>
            </a:pPr>
            <a:endParaRPr lang="ru-RU" dirty="0" smtClean="0"/>
          </a:p>
          <a:p>
            <a:pPr algn="just">
              <a:lnSpc>
                <a:spcPct val="114000"/>
              </a:lnSpc>
            </a:pPr>
            <a:r>
              <a:rPr lang="ru-RU" dirty="0" smtClean="0"/>
              <a:t>       </a:t>
            </a:r>
            <a:r>
              <a:rPr lang="ru-RU" sz="1600" dirty="0" smtClean="0"/>
              <a:t>1.6  Исходя из положений части 1 статьи 20</a:t>
            </a:r>
            <a:r>
              <a:rPr lang="ru-RU" sz="1600" baseline="30000" dirty="0" smtClean="0"/>
              <a:t>2 </a:t>
            </a:r>
            <a:r>
              <a:rPr lang="ru-RU" sz="1600" dirty="0" smtClean="0"/>
              <a:t>Федерального закона № 79-ФЗ и части 1 статьи 15</a:t>
            </a:r>
            <a:r>
              <a:rPr lang="ru-RU" sz="1600" baseline="30000" dirty="0" smtClean="0"/>
              <a:t>1 </a:t>
            </a:r>
            <a:r>
              <a:rPr lang="ru-RU" sz="1600" dirty="0" smtClean="0"/>
              <a:t>Федерального закона № 25-ФЗ, сайт и (или) страница сайта подлежит(-</a:t>
            </a:r>
            <a:r>
              <a:rPr lang="ru-RU" sz="1600" dirty="0" err="1" smtClean="0"/>
              <a:t>ат</a:t>
            </a:r>
            <a:r>
              <a:rPr lang="ru-RU" sz="1600" dirty="0" smtClean="0"/>
              <a:t>) отражению в таблице при соблюдении одновременно следующих условий:</a:t>
            </a:r>
          </a:p>
          <a:p>
            <a:pPr algn="just">
              <a:lnSpc>
                <a:spcPct val="114000"/>
              </a:lnSpc>
            </a:pPr>
            <a:r>
              <a:rPr lang="ru-RU" sz="1600" dirty="0" smtClean="0"/>
              <a:t>       1) на сайте и (или) странице сайта размещалась </a:t>
            </a:r>
            <a:r>
              <a:rPr lang="ru-RU" sz="1600" b="1" i="1" dirty="0" smtClean="0"/>
              <a:t>общедоступная информация</a:t>
            </a:r>
            <a:r>
              <a:rPr lang="ru-RU" sz="1600" b="1" dirty="0" smtClean="0"/>
              <a:t>; </a:t>
            </a:r>
          </a:p>
          <a:p>
            <a:pPr algn="just">
              <a:lnSpc>
                <a:spcPct val="114000"/>
              </a:lnSpc>
            </a:pPr>
            <a:r>
              <a:rPr lang="ru-RU" sz="1600" dirty="0" smtClean="0"/>
              <a:t>       2) на сайте и (или) странице сайта размещались </a:t>
            </a:r>
            <a:r>
              <a:rPr lang="ru-RU" sz="1600" b="1" i="1" dirty="0" smtClean="0"/>
              <a:t>данные, позволяющие идентифицировать личность служащего или гражданина</a:t>
            </a:r>
            <a:r>
              <a:rPr lang="ru-RU" sz="1600" b="1" dirty="0" smtClean="0"/>
              <a:t>;</a:t>
            </a:r>
          </a:p>
          <a:p>
            <a:pPr algn="just">
              <a:lnSpc>
                <a:spcPct val="114000"/>
              </a:lnSpc>
            </a:pPr>
            <a:r>
              <a:rPr lang="ru-RU" sz="1600" dirty="0" smtClean="0"/>
              <a:t>       3) общедоступная информация размещалась на сайте и (или) странице сайта </a:t>
            </a:r>
            <a:r>
              <a:rPr lang="ru-RU" sz="1600" b="1" dirty="0" smtClean="0"/>
              <a:t>непосредственно</a:t>
            </a:r>
            <a:r>
              <a:rPr lang="ru-RU" sz="1600" dirty="0" smtClean="0"/>
              <a:t> служащим или гражданином;</a:t>
            </a:r>
          </a:p>
          <a:p>
            <a:pPr algn="just">
              <a:lnSpc>
                <a:spcPct val="114000"/>
              </a:lnSpc>
            </a:pPr>
            <a:r>
              <a:rPr lang="ru-RU" sz="1600" dirty="0" smtClean="0"/>
              <a:t>      4) указанная информация размещалась на сайте и (или) странице сайта </a:t>
            </a:r>
            <a:r>
              <a:rPr lang="ru-RU" sz="1600" u="sng" dirty="0" smtClean="0"/>
              <a:t>в течение отчетного периода</a:t>
            </a:r>
            <a:r>
              <a:rPr lang="ru-RU" sz="1600" dirty="0" smtClean="0"/>
              <a:t>, указанного в подпункте 4 пункта 1.4 настоящих методических рекомендаций.         </a:t>
            </a:r>
            <a:endParaRPr lang="ru-RU" sz="1600" b="1" dirty="0" smtClean="0"/>
          </a:p>
          <a:p>
            <a:pPr algn="just" eaLnBrk="0" fontAlgn="base" hangingPunct="0">
              <a:spcBef>
                <a:spcPct val="0"/>
              </a:spcBef>
              <a:spcAft>
                <a:spcPct val="0"/>
              </a:spcAft>
            </a:pPr>
            <a:endParaRPr kumimoji="0" lang="ru-RU" altLang="ja-JP" sz="1600" b="1" i="0" u="none" strike="noStrike" cap="none" normalizeH="0" baseline="0" dirty="0" smtClean="0">
              <a:ln>
                <a:noFill/>
              </a:ln>
              <a:solidFill>
                <a:schemeClr val="tx2"/>
              </a:solidFill>
              <a:effectLst/>
              <a:ea typeface="MS Mincho"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ja-JP" sz="1600" b="1" dirty="0" smtClean="0">
              <a:solidFill>
                <a:schemeClr val="tx2"/>
              </a:solidFill>
              <a:ea typeface="MS Mincho"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ja-JP" sz="1600" b="0" i="0" u="none" strike="noStrike" cap="none" normalizeH="0" baseline="0" dirty="0" smtClean="0">
              <a:ln>
                <a:noFill/>
              </a:ln>
              <a:solidFill>
                <a:schemeClr val="tx2"/>
              </a:solidFill>
              <a:effectLst/>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57200" y="213395"/>
            <a:ext cx="8001000" cy="5973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ru-RU" sz="1600" dirty="0" smtClean="0"/>
          </a:p>
          <a:p>
            <a:pPr lvl="0" algn="ctr" fontAlgn="base">
              <a:spcBef>
                <a:spcPct val="0"/>
              </a:spcBef>
              <a:spcAft>
                <a:spcPct val="0"/>
              </a:spcAft>
            </a:pPr>
            <a:r>
              <a:rPr kumimoji="0" lang="ru-RU" b="1" i="0" u="none" strike="noStrike" cap="none" normalizeH="0" baseline="0" dirty="0" smtClean="0">
                <a:ln>
                  <a:noFill/>
                </a:ln>
                <a:solidFill>
                  <a:schemeClr val="tx2"/>
                </a:solidFill>
                <a:effectLst/>
                <a:ea typeface="Calibri" pitchFamily="34" charset="0"/>
                <a:cs typeface="Times New Roman" pitchFamily="18" charset="0"/>
              </a:rPr>
              <a:t>Порядок заполнения формы </a:t>
            </a:r>
            <a:r>
              <a:rPr kumimoji="0" lang="ru-RU" altLang="ja-JP" b="1" i="0" u="none" strike="noStrike" cap="none" normalizeH="0" baseline="0" dirty="0" smtClean="0">
                <a:ln>
                  <a:noFill/>
                </a:ln>
                <a:solidFill>
                  <a:schemeClr val="tx2"/>
                </a:solidFill>
                <a:effectLst/>
                <a:ea typeface="MS Mincho" pitchFamily="49" charset="-128"/>
                <a:cs typeface="Times New Roman" pitchFamily="18" charset="0"/>
              </a:rPr>
              <a:t>представления сведений</a:t>
            </a:r>
            <a:endParaRPr kumimoji="0" lang="ru-RU" altLang="ja-JP" b="0" i="0" u="none" strike="noStrike" cap="none" normalizeH="0" baseline="0" dirty="0" smtClean="0">
              <a:ln>
                <a:noFill/>
              </a:ln>
              <a:solidFill>
                <a:schemeClr val="tx2"/>
              </a:solidFill>
              <a:effectLst/>
              <a:cs typeface="Arial" pitchFamily="34" charset="0"/>
            </a:endParaRPr>
          </a:p>
          <a:p>
            <a:pPr algn="ctr" eaLnBrk="0" fontAlgn="base" hangingPunct="0">
              <a:spcBef>
                <a:spcPct val="0"/>
              </a:spcBef>
              <a:spcAft>
                <a:spcPct val="0"/>
              </a:spcAft>
            </a:pPr>
            <a:r>
              <a:rPr kumimoji="0" lang="ru-RU" altLang="ja-JP" b="1" i="0" u="none" strike="noStrike" cap="none" normalizeH="0" baseline="0" dirty="0" smtClean="0">
                <a:ln>
                  <a:noFill/>
                </a:ln>
                <a:solidFill>
                  <a:schemeClr val="tx2"/>
                </a:solidFill>
                <a:effectLst/>
                <a:ea typeface="MS Mincho" pitchFamily="49" charset="-128"/>
                <a:cs typeface="Times New Roman" pitchFamily="18" charset="0"/>
              </a:rPr>
              <a:t>об адресах сайтов и (или) страниц сайтов в информационно-телекоммуникационной сети «Интернет»</a:t>
            </a:r>
            <a:r>
              <a:rPr lang="ru-RU" dirty="0" smtClean="0"/>
              <a:t> </a:t>
            </a:r>
          </a:p>
          <a:p>
            <a:pPr algn="ctr" eaLnBrk="0" fontAlgn="base" hangingPunct="0">
              <a:spcBef>
                <a:spcPct val="0"/>
              </a:spcBef>
              <a:spcAft>
                <a:spcPct val="0"/>
              </a:spcAft>
            </a:pPr>
            <a:endParaRPr lang="ru-RU" dirty="0" smtClean="0"/>
          </a:p>
          <a:p>
            <a:pPr algn="just">
              <a:lnSpc>
                <a:spcPct val="114000"/>
              </a:lnSpc>
            </a:pPr>
            <a:r>
              <a:rPr lang="ru-RU" dirty="0" smtClean="0"/>
              <a:t>           </a:t>
            </a:r>
            <a:r>
              <a:rPr lang="ru-RU" sz="1600" dirty="0" smtClean="0"/>
              <a:t>1.7  </a:t>
            </a:r>
            <a:r>
              <a:rPr lang="ru-RU" sz="1600" u="sng" dirty="0" smtClean="0"/>
              <a:t>Понятие общедоступной информации </a:t>
            </a:r>
            <a:r>
              <a:rPr lang="ru-RU" sz="1600" dirty="0" smtClean="0"/>
              <a:t>установлено частью 1 статьи 7 Федерального закона от 27 июля 2006 г. № 149-ФЗ «Об информации, информационных технологиях и о защите информации» (далее – Федеральный закон № 149-ФЗ). Согласно указанным положениям Федерального закона № 149-ФЗ </a:t>
            </a:r>
            <a:r>
              <a:rPr lang="ru-RU" sz="1600" b="1" dirty="0" smtClean="0"/>
              <a:t>под общедоступной информацией понимаются общеизвестные сведения и иная информация, доступ к которой не ограничен</a:t>
            </a:r>
            <a:r>
              <a:rPr lang="ru-RU" sz="1600" dirty="0" smtClean="0"/>
              <a:t>. При этом отсутствие ограничения в доступе к информации предполагает возможность неограниченного круга лиц беспрепятственно получать и по своему усмотрению использовать размещенную информацию без согласия и ведома служащего или гражданина. </a:t>
            </a:r>
          </a:p>
          <a:p>
            <a:pPr algn="just">
              <a:lnSpc>
                <a:spcPct val="114000"/>
              </a:lnSpc>
            </a:pPr>
            <a:r>
              <a:rPr lang="ru-RU" sz="1600" b="1" dirty="0" smtClean="0">
                <a:solidFill>
                  <a:schemeClr val="tx2"/>
                </a:solidFill>
              </a:rPr>
              <a:t>В этой связи адреса электронной почты, сервисов мгновенных сообщений (например, ICQ, </a:t>
            </a:r>
            <a:r>
              <a:rPr lang="ru-RU" sz="1600" b="1" dirty="0" err="1" smtClean="0">
                <a:solidFill>
                  <a:schemeClr val="tx2"/>
                </a:solidFill>
              </a:rPr>
              <a:t>WhatsApp</a:t>
            </a:r>
            <a:r>
              <a:rPr lang="ru-RU" sz="1600" b="1" dirty="0" smtClean="0">
                <a:solidFill>
                  <a:schemeClr val="tx2"/>
                </a:solidFill>
              </a:rPr>
              <a:t>, </a:t>
            </a:r>
            <a:r>
              <a:rPr lang="ru-RU" sz="1600" b="1" dirty="0" err="1" smtClean="0">
                <a:solidFill>
                  <a:schemeClr val="tx2"/>
                </a:solidFill>
              </a:rPr>
              <a:t>Viber</a:t>
            </a:r>
            <a:r>
              <a:rPr lang="ru-RU" sz="1600" b="1" dirty="0" smtClean="0">
                <a:solidFill>
                  <a:schemeClr val="tx2"/>
                </a:solidFill>
              </a:rPr>
              <a:t>, </a:t>
            </a:r>
            <a:r>
              <a:rPr lang="ru-RU" sz="1600" b="1" dirty="0" err="1" smtClean="0">
                <a:solidFill>
                  <a:schemeClr val="tx2"/>
                </a:solidFill>
              </a:rPr>
              <a:t>Skype</a:t>
            </a:r>
            <a:r>
              <a:rPr lang="ru-RU" sz="1600" b="1" dirty="0" smtClean="0">
                <a:solidFill>
                  <a:schemeClr val="tx2"/>
                </a:solidFill>
              </a:rPr>
              <a:t>), а также сайтов, связанных с приобретением товаров и услуг, не указываются при заполнении формы.</a:t>
            </a:r>
            <a:r>
              <a:rPr lang="ru-RU" sz="1600" dirty="0" smtClean="0"/>
              <a:t> </a:t>
            </a:r>
          </a:p>
          <a:p>
            <a:pPr algn="just">
              <a:lnSpc>
                <a:spcPct val="114000"/>
              </a:lnSpc>
            </a:pPr>
            <a:r>
              <a:rPr lang="ru-RU" sz="1600" dirty="0" smtClean="0"/>
              <a:t>          1.9  </a:t>
            </a:r>
            <a:r>
              <a:rPr lang="ru-RU" sz="1600" b="1" dirty="0" smtClean="0"/>
              <a:t>К сайтам и (или) страницам сайтов </a:t>
            </a:r>
            <a:r>
              <a:rPr lang="ru-RU" sz="1600" dirty="0" smtClean="0"/>
              <a:t>в сети «Интернет», подлежащим включению в таблицу, </a:t>
            </a:r>
            <a:r>
              <a:rPr lang="ru-RU" sz="1600" b="1" dirty="0" smtClean="0"/>
              <a:t>относятся персональные страницы сайтов социальных сетей, а также </a:t>
            </a:r>
            <a:r>
              <a:rPr lang="ru-RU" sz="1600" b="1" dirty="0" err="1" smtClean="0"/>
              <a:t>блогов</a:t>
            </a:r>
            <a:r>
              <a:rPr lang="ru-RU" sz="1600" b="1" dirty="0" smtClean="0"/>
              <a:t>, </a:t>
            </a:r>
            <a:r>
              <a:rPr lang="ru-RU" sz="1600" b="1" dirty="0" err="1" smtClean="0"/>
              <a:t>микроблогов</a:t>
            </a:r>
            <a:r>
              <a:rPr lang="ru-RU" sz="1600" b="1" dirty="0" smtClean="0"/>
              <a:t>, персональные сайты.</a:t>
            </a:r>
          </a:p>
          <a:p>
            <a:pPr algn="just">
              <a:lnSpc>
                <a:spcPct val="114000"/>
              </a:lnSpc>
            </a:pPr>
            <a:endParaRPr kumimoji="0" lang="ru-RU" altLang="ja-JP" sz="1600" b="0" i="0" u="none" strike="noStrike" cap="none" normalizeH="0" baseline="0" dirty="0" smtClean="0">
              <a:ln>
                <a:noFill/>
              </a:ln>
              <a:solidFill>
                <a:schemeClr val="tx2"/>
              </a:solidFill>
              <a:effectLst/>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53000">
              <a:srgbClr val="D4DEFF"/>
            </a:gs>
            <a:gs pos="83000">
              <a:srgbClr val="D4DEFF"/>
            </a:gs>
            <a:gs pos="100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762000"/>
          </a:xfrm>
        </p:spPr>
        <p:txBody>
          <a:bodyPr>
            <a:normAutofit fontScale="90000"/>
          </a:bodyPr>
          <a:lstStyle/>
          <a:p>
            <a:r>
              <a:rPr lang="ru-RU" sz="2000" b="1" dirty="0" smtClean="0">
                <a:solidFill>
                  <a:srgbClr val="C00000"/>
                </a:solidFill>
                <a:latin typeface="+mn-lt"/>
              </a:rPr>
              <a:t/>
            </a:r>
            <a:br>
              <a:rPr lang="ru-RU" sz="2000" b="1" dirty="0" smtClean="0">
                <a:solidFill>
                  <a:srgbClr val="C00000"/>
                </a:solidFill>
                <a:latin typeface="+mn-lt"/>
              </a:rPr>
            </a:br>
            <a:r>
              <a:rPr lang="ru-RU" sz="2000" b="1" dirty="0" smtClean="0">
                <a:solidFill>
                  <a:srgbClr val="C00000"/>
                </a:solidFill>
                <a:latin typeface="+mn-lt"/>
              </a:rPr>
              <a:t/>
            </a:r>
            <a:br>
              <a:rPr lang="ru-RU" sz="2000" b="1" dirty="0" smtClean="0">
                <a:solidFill>
                  <a:srgbClr val="C00000"/>
                </a:solidFill>
                <a:latin typeface="+mn-lt"/>
              </a:rPr>
            </a:br>
            <a:r>
              <a:rPr lang="ru-RU" sz="2000" b="1" dirty="0" smtClean="0">
                <a:solidFill>
                  <a:srgbClr val="C00000"/>
                </a:solidFill>
                <a:latin typeface="+mn-lt"/>
              </a:rPr>
              <a:t/>
            </a:r>
            <a:br>
              <a:rPr lang="ru-RU" sz="2000" b="1" dirty="0" smtClean="0">
                <a:solidFill>
                  <a:srgbClr val="C00000"/>
                </a:solidFill>
                <a:latin typeface="+mn-lt"/>
              </a:rPr>
            </a:br>
            <a:r>
              <a:rPr lang="ru-RU" sz="2000" b="1" dirty="0" smtClean="0">
                <a:solidFill>
                  <a:srgbClr val="C00000"/>
                </a:solidFill>
                <a:latin typeface="+mn-lt"/>
              </a:rPr>
              <a:t/>
            </a:r>
            <a:br>
              <a:rPr lang="ru-RU" sz="2000" b="1" dirty="0" smtClean="0">
                <a:solidFill>
                  <a:srgbClr val="C00000"/>
                </a:solidFill>
                <a:latin typeface="+mn-lt"/>
              </a:rPr>
            </a:br>
            <a:r>
              <a:rPr lang="ru-RU" sz="2200" b="1" dirty="0" smtClean="0">
                <a:latin typeface="+mn-lt"/>
              </a:rPr>
              <a:t>Федеральный закон  от 03 декабря 2012 года № 230-ФЗ </a:t>
            </a:r>
            <a:br>
              <a:rPr lang="ru-RU" sz="2200" b="1" dirty="0" smtClean="0">
                <a:latin typeface="+mn-lt"/>
              </a:rPr>
            </a:br>
            <a:r>
              <a:rPr lang="ru-RU" sz="2200" b="1" dirty="0" smtClean="0">
                <a:latin typeface="+mn-lt"/>
              </a:rPr>
              <a:t>«О контроле за соответствием расходов лиц, замещающих государственные должности, и иных лиц их доходам» </a:t>
            </a:r>
            <a:br>
              <a:rPr lang="ru-RU" sz="2200" b="1" dirty="0" smtClean="0">
                <a:latin typeface="+mn-lt"/>
              </a:rPr>
            </a:br>
            <a:r>
              <a:rPr lang="ru-RU" sz="800" b="1" dirty="0" smtClean="0">
                <a:latin typeface="+mn-lt"/>
              </a:rPr>
              <a:t/>
            </a:r>
            <a:br>
              <a:rPr lang="ru-RU" sz="800" b="1" dirty="0" smtClean="0">
                <a:latin typeface="+mn-lt"/>
              </a:rPr>
            </a:br>
            <a:r>
              <a:rPr lang="ru-RU" sz="800" b="1" dirty="0" smtClean="0">
                <a:latin typeface="+mn-lt"/>
              </a:rPr>
              <a:t/>
            </a:r>
            <a:br>
              <a:rPr lang="ru-RU" sz="800" b="1" dirty="0" smtClean="0">
                <a:latin typeface="+mn-lt"/>
              </a:rPr>
            </a:br>
            <a:r>
              <a:rPr lang="ru-RU" sz="800" b="1" dirty="0">
                <a:latin typeface="+mn-lt"/>
              </a:rPr>
              <a:t/>
            </a:r>
            <a:br>
              <a:rPr lang="ru-RU" sz="800" b="1" dirty="0">
                <a:latin typeface="+mn-lt"/>
              </a:rPr>
            </a:br>
            <a:r>
              <a:rPr lang="ru-RU" sz="800" b="1" dirty="0" smtClean="0">
                <a:latin typeface="+mn-lt"/>
              </a:rPr>
              <a:t/>
            </a:r>
            <a:br>
              <a:rPr lang="ru-RU" sz="800" b="1" dirty="0" smtClean="0">
                <a:latin typeface="+mn-lt"/>
              </a:rPr>
            </a:br>
            <a:r>
              <a:rPr lang="ru-RU" sz="2000" b="1" dirty="0" smtClean="0">
                <a:solidFill>
                  <a:srgbClr val="C00000"/>
                </a:solidFill>
                <a:latin typeface="Times New Roman" pitchFamily="18" charset="0"/>
                <a:cs typeface="Times New Roman" pitchFamily="18" charset="0"/>
              </a:rPr>
              <a:t>Статья 2</a:t>
            </a:r>
            <a:r>
              <a:rPr lang="ru-RU" sz="1800" b="1" dirty="0" smtClean="0">
                <a:solidFill>
                  <a:schemeClr val="tx2"/>
                </a:solidFill>
                <a:latin typeface="+mn-lt"/>
              </a:rPr>
              <a:t/>
            </a:r>
            <a:br>
              <a:rPr lang="ru-RU" sz="1800" b="1" dirty="0" smtClean="0">
                <a:solidFill>
                  <a:schemeClr val="tx2"/>
                </a:solidFill>
                <a:latin typeface="+mn-lt"/>
              </a:rPr>
            </a:br>
            <a:endParaRPr lang="ru-RU" sz="1600" dirty="0">
              <a:solidFill>
                <a:schemeClr val="tx2"/>
              </a:solidFill>
              <a:latin typeface="+mn-lt"/>
            </a:endParaRPr>
          </a:p>
        </p:txBody>
      </p:sp>
      <p:sp>
        <p:nvSpPr>
          <p:cNvPr id="3" name="Содержимое 2"/>
          <p:cNvSpPr>
            <a:spLocks noGrp="1"/>
          </p:cNvSpPr>
          <p:nvPr>
            <p:ph idx="1"/>
          </p:nvPr>
        </p:nvSpPr>
        <p:spPr>
          <a:xfrm>
            <a:off x="304800" y="2514600"/>
            <a:ext cx="8610600" cy="3048000"/>
          </a:xfrm>
        </p:spPr>
        <p:txBody>
          <a:bodyPr>
            <a:normAutofit/>
          </a:bodyPr>
          <a:lstStyle/>
          <a:p>
            <a:pPr algn="just">
              <a:buAutoNum type="arabicPeriod"/>
            </a:pPr>
            <a:r>
              <a:rPr lang="ru-RU" sz="1800" dirty="0" smtClean="0">
                <a:latin typeface="Times New Roman" pitchFamily="18" charset="0"/>
                <a:cs typeface="Times New Roman" pitchFamily="18" charset="0"/>
              </a:rPr>
              <a:t>Настоящий Федеральный закон устанавливает контроль за расходами:</a:t>
            </a:r>
          </a:p>
          <a:p>
            <a:pPr algn="just">
              <a:buNone/>
            </a:pPr>
            <a:r>
              <a:rPr lang="ru-RU" sz="1800" dirty="0" smtClean="0">
                <a:latin typeface="Times New Roman" pitchFamily="18" charset="0"/>
                <a:cs typeface="Times New Roman" pitchFamily="18" charset="0"/>
              </a:rPr>
              <a:t>1)   лиц, замещающих (занимающих):</a:t>
            </a:r>
          </a:p>
          <a:p>
            <a:pPr algn="just">
              <a:buNone/>
            </a:pPr>
            <a:r>
              <a:rPr lang="ru-RU" sz="1800" dirty="0" smtClean="0">
                <a:latin typeface="Times New Roman" pitchFamily="18" charset="0"/>
                <a:cs typeface="Times New Roman" pitchFamily="18" charset="0"/>
              </a:rPr>
              <a:t>г)   муниципальные должности; </a:t>
            </a:r>
          </a:p>
          <a:p>
            <a:pPr algn="just">
              <a:buNone/>
            </a:pPr>
            <a:r>
              <a:rPr lang="ru-RU" sz="1800" dirty="0" smtClean="0">
                <a:latin typeface="Times New Roman" pitchFamily="18" charset="0"/>
                <a:cs typeface="Times New Roman" pitchFamily="18" charset="0"/>
              </a:rPr>
              <a:t>ж) должности муниципальной службы, осуществление полномочий по которым влечет за собой обязанность представлять сведения о своих доходах, об имуществе и обязательствах имущественного характера, а также сведения о доходах, об имуществе и обязательствах имущественного характера своих супруги (супруга) и несовершеннолетних детей;</a:t>
            </a:r>
          </a:p>
          <a:p>
            <a:pPr algn="ctr">
              <a:buNone/>
            </a:pPr>
            <a:endParaRPr lang="ru-RU" sz="1800" b="1" dirty="0" smtClean="0">
              <a:solidFill>
                <a:srgbClr val="C00000"/>
              </a:solidFill>
            </a:endParaRPr>
          </a:p>
          <a:p>
            <a:pPr algn="ctr">
              <a:buNone/>
            </a:pPr>
            <a:endParaRPr lang="ru-RU" sz="1800" b="1" dirty="0" smtClean="0">
              <a:solidFill>
                <a:srgbClr val="C00000"/>
              </a:solidFill>
            </a:endParaRPr>
          </a:p>
          <a:p>
            <a:pPr algn="just">
              <a:buAutoNum type="arabicPeriod"/>
            </a:pPr>
            <a:endParaRPr lang="ru-RU" sz="1800" dirty="0" smtClean="0"/>
          </a:p>
          <a:p>
            <a:pPr algn="just">
              <a:buNone/>
            </a:pPr>
            <a:endParaRPr lang="ru-RU" sz="1700" dirty="0">
              <a:solidFill>
                <a:schemeClr val="tx2"/>
              </a:solidFill>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bg1"/>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62000"/>
          </a:xfrm>
        </p:spPr>
        <p:txBody>
          <a:bodyPr>
            <a:normAutofit fontScale="90000"/>
          </a:bodyPr>
          <a:lstStyle/>
          <a:p>
            <a:r>
              <a:rPr lang="ru-RU" sz="2000" b="1" dirty="0" smtClean="0">
                <a:solidFill>
                  <a:srgbClr val="C00000"/>
                </a:solidFill>
                <a:latin typeface="+mn-lt"/>
              </a:rPr>
              <a:t/>
            </a:r>
            <a:br>
              <a:rPr lang="ru-RU" sz="2000" b="1" dirty="0" smtClean="0">
                <a:solidFill>
                  <a:srgbClr val="C00000"/>
                </a:solidFill>
                <a:latin typeface="+mn-lt"/>
              </a:rPr>
            </a:br>
            <a:r>
              <a:rPr lang="ru-RU" sz="2000" b="1" dirty="0" smtClean="0">
                <a:solidFill>
                  <a:srgbClr val="C00000"/>
                </a:solidFill>
                <a:latin typeface="+mn-lt"/>
              </a:rPr>
              <a:t/>
            </a:r>
            <a:br>
              <a:rPr lang="ru-RU" sz="2000" b="1" dirty="0" smtClean="0">
                <a:solidFill>
                  <a:srgbClr val="C00000"/>
                </a:solidFill>
                <a:latin typeface="+mn-lt"/>
              </a:rPr>
            </a:br>
            <a:r>
              <a:rPr lang="ru-RU" sz="2000" b="1" dirty="0" smtClean="0">
                <a:solidFill>
                  <a:srgbClr val="C00000"/>
                </a:solidFill>
                <a:latin typeface="+mn-lt"/>
              </a:rPr>
              <a:t/>
            </a:r>
            <a:br>
              <a:rPr lang="ru-RU" sz="2000" b="1" dirty="0" smtClean="0">
                <a:solidFill>
                  <a:srgbClr val="C00000"/>
                </a:solidFill>
                <a:latin typeface="+mn-lt"/>
              </a:rPr>
            </a:br>
            <a:r>
              <a:rPr lang="ru-RU" sz="2000" b="1" dirty="0" smtClean="0">
                <a:solidFill>
                  <a:srgbClr val="C00000"/>
                </a:solidFill>
                <a:latin typeface="+mn-lt"/>
              </a:rPr>
              <a:t/>
            </a:r>
            <a:br>
              <a:rPr lang="ru-RU" sz="2000" b="1" dirty="0" smtClean="0">
                <a:solidFill>
                  <a:srgbClr val="C00000"/>
                </a:solidFill>
                <a:latin typeface="+mn-lt"/>
              </a:rPr>
            </a:br>
            <a:r>
              <a:rPr lang="ru-RU" sz="2200" b="1" dirty="0" smtClean="0">
                <a:latin typeface="+mn-lt"/>
              </a:rPr>
              <a:t>Федеральный закон  от 03 декабря 2012 года № 230-ФЗ </a:t>
            </a:r>
            <a:br>
              <a:rPr lang="ru-RU" sz="2200" b="1" dirty="0" smtClean="0">
                <a:latin typeface="+mn-lt"/>
              </a:rPr>
            </a:br>
            <a:r>
              <a:rPr lang="ru-RU" sz="2200" b="1" dirty="0" smtClean="0">
                <a:latin typeface="+mn-lt"/>
              </a:rPr>
              <a:t>«О контроле за соответствием расходов лиц, замещающих государственные должности и иных лиц, их доходам» </a:t>
            </a:r>
            <a:br>
              <a:rPr lang="ru-RU" sz="2200" b="1" dirty="0" smtClean="0">
                <a:latin typeface="+mn-lt"/>
              </a:rPr>
            </a:br>
            <a:r>
              <a:rPr lang="ru-RU" sz="800" b="1" dirty="0" smtClean="0">
                <a:latin typeface="+mn-lt"/>
              </a:rPr>
              <a:t/>
            </a:r>
            <a:br>
              <a:rPr lang="ru-RU" sz="800" b="1" dirty="0" smtClean="0">
                <a:latin typeface="+mn-lt"/>
              </a:rPr>
            </a:br>
            <a:r>
              <a:rPr lang="ru-RU" sz="1800" b="1" dirty="0" smtClean="0">
                <a:solidFill>
                  <a:schemeClr val="tx2"/>
                </a:solidFill>
                <a:latin typeface="+mn-lt"/>
              </a:rPr>
              <a:t/>
            </a:r>
            <a:br>
              <a:rPr lang="ru-RU" sz="1800" b="1" dirty="0" smtClean="0">
                <a:solidFill>
                  <a:schemeClr val="tx2"/>
                </a:solidFill>
                <a:latin typeface="+mn-lt"/>
              </a:rPr>
            </a:br>
            <a:endParaRPr lang="ru-RU" sz="1600" dirty="0">
              <a:solidFill>
                <a:schemeClr val="tx2"/>
              </a:solidFill>
              <a:latin typeface="+mn-lt"/>
            </a:endParaRPr>
          </a:p>
        </p:txBody>
      </p:sp>
      <p:sp>
        <p:nvSpPr>
          <p:cNvPr id="3" name="Содержимое 2"/>
          <p:cNvSpPr>
            <a:spLocks noGrp="1"/>
          </p:cNvSpPr>
          <p:nvPr>
            <p:ph idx="1"/>
          </p:nvPr>
        </p:nvSpPr>
        <p:spPr>
          <a:xfrm>
            <a:off x="304800" y="1371600"/>
            <a:ext cx="8382000" cy="5181600"/>
          </a:xfrm>
        </p:spPr>
        <p:txBody>
          <a:bodyPr>
            <a:normAutofit fontScale="55000" lnSpcReduction="20000"/>
          </a:bodyPr>
          <a:lstStyle/>
          <a:p>
            <a:pPr algn="ctr">
              <a:buNone/>
            </a:pPr>
            <a:r>
              <a:rPr lang="ru-RU" sz="2600" b="1" dirty="0" smtClean="0">
                <a:solidFill>
                  <a:srgbClr val="C00000"/>
                </a:solidFill>
                <a:latin typeface="Times New Roman" pitchFamily="18" charset="0"/>
                <a:cs typeface="Times New Roman" pitchFamily="18" charset="0"/>
              </a:rPr>
              <a:t>Статья 3</a:t>
            </a:r>
          </a:p>
          <a:p>
            <a:pPr algn="ctr">
              <a:buNone/>
            </a:pPr>
            <a:endParaRPr lang="ru-RU" sz="900" b="1" dirty="0" smtClean="0">
              <a:solidFill>
                <a:srgbClr val="C00000"/>
              </a:solidFill>
            </a:endParaRPr>
          </a:p>
          <a:p>
            <a:pPr indent="432000" algn="just">
              <a:lnSpc>
                <a:spcPct val="110000"/>
              </a:lnSpc>
              <a:buNone/>
            </a:pPr>
            <a:r>
              <a:rPr lang="ru-RU" sz="2500" dirty="0" smtClean="0">
                <a:latin typeface="Times New Roman" pitchFamily="18" charset="0"/>
                <a:cs typeface="Times New Roman" pitchFamily="18" charset="0"/>
              </a:rPr>
              <a:t>1. Лицо, замещающее (занимающее) одну из должностей, указанных в </a:t>
            </a:r>
            <a:r>
              <a:rPr lang="ru-RU" sz="2500" dirty="0" smtClean="0">
                <a:latin typeface="Times New Roman" pitchFamily="18" charset="0"/>
                <a:cs typeface="Times New Roman" pitchFamily="18" charset="0"/>
                <a:hlinkClick r:id="" action="ppaction://hlinkfile" tooltip="1) лиц, замещающих (занимающих):"/>
              </a:rPr>
              <a:t>пункте 1 части 1 статьи 2</a:t>
            </a:r>
            <a:r>
              <a:rPr lang="ru-RU" sz="2500" dirty="0" smtClean="0">
                <a:latin typeface="Times New Roman" pitchFamily="18" charset="0"/>
                <a:cs typeface="Times New Roman" pitchFamily="18" charset="0"/>
              </a:rPr>
              <a:t> настоящего Федерального закона, </a:t>
            </a:r>
            <a:r>
              <a:rPr lang="ru-RU" sz="2500" b="1" dirty="0" smtClean="0">
                <a:latin typeface="Times New Roman" pitchFamily="18" charset="0"/>
                <a:cs typeface="Times New Roman" pitchFamily="18" charset="0"/>
              </a:rPr>
              <a:t>обязано</a:t>
            </a:r>
            <a:r>
              <a:rPr lang="ru-RU" sz="2500" dirty="0" smtClean="0">
                <a:latin typeface="Times New Roman" pitchFamily="18" charset="0"/>
                <a:cs typeface="Times New Roman" pitchFamily="18" charset="0"/>
              </a:rPr>
              <a:t> ежегодно в сроки, установленные для представления сведений о доходах, об имуществе и обязательствах имущественного характера, представлять сведения о своих расходах, а также о расходах своих супруги (супруга) и несовершеннолетних детей </a:t>
            </a:r>
            <a:r>
              <a:rPr lang="ru-RU" sz="2500" b="1" i="1" dirty="0" smtClean="0">
                <a:solidFill>
                  <a:srgbClr val="C00000"/>
                </a:solidFill>
                <a:latin typeface="Times New Roman" pitchFamily="18" charset="0"/>
                <a:cs typeface="Times New Roman" pitchFamily="18" charset="0"/>
              </a:rPr>
              <a:t>по каждой сделке </a:t>
            </a:r>
            <a:r>
              <a:rPr lang="ru-RU" sz="2500" b="1" i="1" dirty="0" smtClean="0">
                <a:latin typeface="Times New Roman" pitchFamily="18" charset="0"/>
                <a:cs typeface="Times New Roman" pitchFamily="18" charset="0"/>
              </a:rPr>
              <a:t>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 совершенной им, его супругой (супругом) и (или) несовершеннолетними детьми в течение календарного года, предшествующего году представления сведений</a:t>
            </a:r>
            <a:r>
              <a:rPr lang="ru-RU" sz="2500" dirty="0" smtClean="0">
                <a:latin typeface="Times New Roman" pitchFamily="18" charset="0"/>
                <a:cs typeface="Times New Roman" pitchFamily="18" charset="0"/>
              </a:rPr>
              <a:t> (далее - отчетный период), </a:t>
            </a:r>
            <a:r>
              <a:rPr lang="ru-RU" sz="2500" b="1" u="sng" dirty="0" smtClean="0">
                <a:solidFill>
                  <a:srgbClr val="C00000"/>
                </a:solidFill>
                <a:latin typeface="Times New Roman" pitchFamily="18" charset="0"/>
                <a:cs typeface="Times New Roman" pitchFamily="18" charset="0"/>
              </a:rPr>
              <a:t>если общая сумма таких сделок превышает общий доход данного лица и его супруги (супруга) за три последних года, предшествующих отчетному периоду, и об источниках получения средств, за счет которых совершены эти сделки</a:t>
            </a:r>
            <a:r>
              <a:rPr lang="ru-RU" sz="2500" b="1" dirty="0" smtClean="0">
                <a:solidFill>
                  <a:srgbClr val="C00000"/>
                </a:solidFill>
                <a:latin typeface="Times New Roman" pitchFamily="18" charset="0"/>
                <a:cs typeface="Times New Roman" pitchFamily="18" charset="0"/>
              </a:rPr>
              <a:t>.</a:t>
            </a:r>
          </a:p>
          <a:p>
            <a:pPr indent="432000" algn="just">
              <a:lnSpc>
                <a:spcPct val="110000"/>
              </a:lnSpc>
              <a:buNone/>
            </a:pPr>
            <a:r>
              <a:rPr lang="ru-RU" sz="2500" dirty="0" smtClean="0">
                <a:latin typeface="Times New Roman" pitchFamily="18" charset="0"/>
                <a:cs typeface="Times New Roman" pitchFamily="18" charset="0"/>
              </a:rPr>
              <a:t>2. Сведения, указанные в </a:t>
            </a:r>
            <a:r>
              <a:rPr lang="ru-RU" sz="2500" dirty="0" smtClean="0">
                <a:latin typeface="Times New Roman" pitchFamily="18" charset="0"/>
                <a:cs typeface="Times New Roman" pitchFamily="18" charset="0"/>
                <a:hlinkClick r:id="" action="ppaction://hlinkfile" tooltip="1. Лицо, замещающее (занимающее) одну из должностей, указанных в пункте 1 части 1 статьи 2 настоящего Федерального закона, обязано ежегодно в сроки, установленные для представления сведений о доходах, об имуществе и обязательствах имущественного характера"/>
              </a:rPr>
              <a:t>части 1</a:t>
            </a:r>
            <a:r>
              <a:rPr lang="ru-RU" sz="2500" dirty="0" smtClean="0">
                <a:latin typeface="Times New Roman" pitchFamily="18" charset="0"/>
                <a:cs typeface="Times New Roman" pitchFamily="18" charset="0"/>
              </a:rPr>
              <a:t> настоящей статьи, представляются </a:t>
            </a:r>
            <a:r>
              <a:rPr lang="ru-RU" sz="2500" b="1" dirty="0" smtClean="0">
                <a:latin typeface="Times New Roman" pitchFamily="18" charset="0"/>
                <a:cs typeface="Times New Roman" pitchFamily="18" charset="0"/>
              </a:rPr>
              <a:t>в порядке и сроки</a:t>
            </a:r>
            <a:r>
              <a:rPr lang="ru-RU" sz="2500" dirty="0" smtClean="0">
                <a:latin typeface="Times New Roman" pitchFamily="18" charset="0"/>
                <a:cs typeface="Times New Roman" pitchFamily="18" charset="0"/>
              </a:rPr>
              <a:t>, установленные нормативными правовыми актами Президента Российской Федерации, нормативными правовыми актами федеральных органов исполнительной власти, законами и иными нормативными правовыми актами субъектов Российской Федерации, муниципальными нормативными правовыми актами, нормативными актами Банка России, Пенсионного фонда Российской Федерации, Фонда социального страхования Российской Федерации, Федерального фонда обязательного медицинского страхования и локальными нормативными актами государственной корпорации, иной организации, созданной Российской Федерацией на основании федеральных законов, </a:t>
            </a:r>
            <a:r>
              <a:rPr lang="ru-RU" sz="2500" b="1" dirty="0" smtClean="0">
                <a:latin typeface="Times New Roman" pitchFamily="18" charset="0"/>
                <a:cs typeface="Times New Roman" pitchFamily="18" charset="0"/>
              </a:rPr>
              <a:t>для представления сведений о доходах, об имуществе и обязательствах имущественного характера</a:t>
            </a:r>
            <a:r>
              <a:rPr lang="ru-RU" sz="2500" dirty="0" smtClean="0">
                <a:latin typeface="Times New Roman" pitchFamily="18" charset="0"/>
                <a:cs typeface="Times New Roman" pitchFamily="18" charset="0"/>
              </a:rPr>
              <a:t>, с учетом особенностей, установленных настоящим Федеральным законом.</a:t>
            </a:r>
          </a:p>
          <a:p>
            <a:pPr algn="ctr">
              <a:buNone/>
            </a:pPr>
            <a:endParaRPr lang="ru-RU" sz="2500" b="1" dirty="0" smtClean="0">
              <a:solidFill>
                <a:srgbClr val="C00000"/>
              </a:solidFill>
              <a:latin typeface="Times New Roman" pitchFamily="18" charset="0"/>
              <a:cs typeface="Times New Roman" pitchFamily="18" charset="0"/>
            </a:endParaRPr>
          </a:p>
          <a:p>
            <a:pPr algn="ctr">
              <a:buNone/>
            </a:pPr>
            <a:endParaRPr lang="ru-RU" sz="2500" b="1" dirty="0" smtClean="0">
              <a:solidFill>
                <a:srgbClr val="C00000"/>
              </a:solidFill>
              <a:latin typeface="Times New Roman" pitchFamily="18" charset="0"/>
              <a:cs typeface="Times New Roman" pitchFamily="18" charset="0"/>
            </a:endParaRPr>
          </a:p>
          <a:p>
            <a:pPr algn="just">
              <a:buAutoNum type="arabicPeriod"/>
            </a:pPr>
            <a:endParaRPr lang="ru-RU" sz="2500" dirty="0" smtClean="0">
              <a:latin typeface="Times New Roman" pitchFamily="18" charset="0"/>
              <a:cs typeface="Times New Roman" pitchFamily="18" charset="0"/>
            </a:endParaRPr>
          </a:p>
          <a:p>
            <a:pPr algn="just">
              <a:buNone/>
            </a:pPr>
            <a:endParaRPr lang="ru-RU" sz="2500" dirty="0">
              <a:solidFill>
                <a:schemeClr val="tx2"/>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53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04800" y="381000"/>
            <a:ext cx="8458200" cy="6432530"/>
          </a:xfrm>
          <a:prstGeom prst="rect">
            <a:avLst/>
          </a:prstGeom>
        </p:spPr>
        <p:txBody>
          <a:bodyPr wrap="square">
            <a:spAutoFit/>
          </a:bodyPr>
          <a:lstStyle/>
          <a:p>
            <a:pPr algn="ctr"/>
            <a:r>
              <a:rPr lang="ru-RU" sz="2000" b="1" dirty="0" smtClean="0"/>
              <a:t>Федеральный закон от 25 декабря 2008 года № 273-ФЗ</a:t>
            </a:r>
          </a:p>
          <a:p>
            <a:pPr algn="ctr"/>
            <a:r>
              <a:rPr lang="ru-RU" sz="2000" b="1" dirty="0" smtClean="0"/>
              <a:t> «О противодействии коррупции» </a:t>
            </a:r>
          </a:p>
          <a:p>
            <a:pPr algn="ctr"/>
            <a:endParaRPr lang="ru-RU" sz="800" b="1" dirty="0" smtClean="0"/>
          </a:p>
          <a:p>
            <a:pPr algn="ctr"/>
            <a:r>
              <a:rPr lang="ru-RU" b="1" dirty="0" smtClean="0">
                <a:solidFill>
                  <a:srgbClr val="C00000"/>
                </a:solidFill>
              </a:rPr>
              <a:t>Статья 8. Представление сведений о доходах, об имуществе и обязательствах имущественного характера</a:t>
            </a:r>
          </a:p>
          <a:p>
            <a:pPr marL="342900" indent="-342900" algn="ctr">
              <a:buAutoNum type="arabicPeriod"/>
            </a:pPr>
            <a:r>
              <a:rPr lang="ru-RU" sz="1600" dirty="0" smtClean="0">
                <a:solidFill>
                  <a:srgbClr val="002060"/>
                </a:solidFill>
              </a:rPr>
              <a:t>Сведения о своих доходах, об имуществе и обязательствах имущественного характера, а также о доходах, об имуществе и обязательствах имущественного характера своих супруги (супруга) и несовершеннолетних детей обязаны представлять представителю нанимателя (работодателю):</a:t>
            </a:r>
          </a:p>
          <a:p>
            <a:pPr marL="342900" indent="-342900" algn="ctr"/>
            <a:r>
              <a:rPr lang="ru-RU" sz="1600" dirty="0" smtClean="0">
                <a:solidFill>
                  <a:srgbClr val="002060"/>
                </a:solidFill>
              </a:rPr>
              <a:t>…  1.2) граждане, претендующие на замещение должностей муниципальной службы, включенных в </a:t>
            </a:r>
            <a:r>
              <a:rPr lang="ru-RU" sz="1600" dirty="0" smtClean="0">
                <a:solidFill>
                  <a:srgbClr val="002060"/>
                </a:solidFill>
                <a:hlinkClick r:id="rId3"/>
              </a:rPr>
              <a:t>перечни</a:t>
            </a:r>
            <a:r>
              <a:rPr lang="ru-RU" sz="1600" dirty="0" smtClean="0">
                <a:solidFill>
                  <a:srgbClr val="002060"/>
                </a:solidFill>
              </a:rPr>
              <a:t>, установленные нормативными правовыми актами Российской Федерации;</a:t>
            </a:r>
          </a:p>
          <a:p>
            <a:pPr marL="342900" indent="-342900" algn="ctr"/>
            <a:r>
              <a:rPr lang="ru-RU" sz="1600" dirty="0" smtClean="0">
                <a:solidFill>
                  <a:srgbClr val="002060"/>
                </a:solidFill>
              </a:rPr>
              <a:t>… 4) лица, замещающие должности, указанные в </a:t>
            </a:r>
            <a:r>
              <a:rPr lang="ru-RU" sz="1600" dirty="0" smtClean="0">
                <a:solidFill>
                  <a:srgbClr val="002060"/>
                </a:solidFill>
                <a:hlinkClick r:id="rId4"/>
              </a:rPr>
              <a:t>пунктах 1.1</a:t>
            </a:r>
            <a:r>
              <a:rPr lang="ru-RU" sz="1600" dirty="0" smtClean="0">
                <a:solidFill>
                  <a:srgbClr val="002060"/>
                </a:solidFill>
              </a:rPr>
              <a:t> - </a:t>
            </a:r>
            <a:r>
              <a:rPr lang="ru-RU" sz="1600" u="sng" dirty="0" smtClean="0">
                <a:solidFill>
                  <a:srgbClr val="002060"/>
                </a:solidFill>
                <a:hlinkClick r:id="rId4"/>
              </a:rPr>
              <a:t>3.1</a:t>
            </a:r>
            <a:r>
              <a:rPr lang="ru-RU" sz="1600" dirty="0" smtClean="0">
                <a:solidFill>
                  <a:srgbClr val="002060"/>
                </a:solidFill>
              </a:rPr>
              <a:t> настоящей части.</a:t>
            </a:r>
          </a:p>
          <a:p>
            <a:pPr marL="342900" indent="-342900" algn="ctr"/>
            <a:r>
              <a:rPr lang="ru-RU" sz="1600" dirty="0" smtClean="0">
                <a:solidFill>
                  <a:srgbClr val="002060"/>
                </a:solidFill>
              </a:rPr>
              <a:t>9. </a:t>
            </a:r>
            <a:r>
              <a:rPr lang="ru-RU" sz="1600" b="1" dirty="0" smtClean="0">
                <a:solidFill>
                  <a:srgbClr val="002060"/>
                </a:solidFill>
              </a:rPr>
              <a:t>Невыполнение гражданином или лицом, указанными в </a:t>
            </a:r>
            <a:r>
              <a:rPr lang="ru-RU" sz="1600" b="1" dirty="0" smtClean="0">
                <a:solidFill>
                  <a:srgbClr val="002060"/>
                </a:solidFill>
                <a:hlinkClick r:id="rId4"/>
              </a:rPr>
              <a:t>части 1</a:t>
            </a:r>
            <a:r>
              <a:rPr lang="ru-RU" sz="1600" dirty="0" smtClean="0">
                <a:solidFill>
                  <a:srgbClr val="002060"/>
                </a:solidFill>
              </a:rPr>
              <a:t> настоящей статьи, обязанности, предусмотренной </a:t>
            </a:r>
            <a:r>
              <a:rPr lang="ru-RU" sz="1600" dirty="0" smtClean="0">
                <a:solidFill>
                  <a:srgbClr val="002060"/>
                </a:solidFill>
                <a:hlinkClick r:id="rId4"/>
              </a:rPr>
              <a:t>частью 1</a:t>
            </a:r>
            <a:r>
              <a:rPr lang="ru-RU" sz="1600" dirty="0" smtClean="0">
                <a:solidFill>
                  <a:srgbClr val="002060"/>
                </a:solidFill>
              </a:rPr>
              <a:t> настоящей статьи, </a:t>
            </a:r>
            <a:r>
              <a:rPr lang="ru-RU" sz="1600" b="1" dirty="0" smtClean="0">
                <a:solidFill>
                  <a:srgbClr val="002060"/>
                </a:solidFill>
              </a:rPr>
              <a:t>является правонарушением</a:t>
            </a:r>
            <a:r>
              <a:rPr lang="ru-RU" sz="1600" dirty="0" smtClean="0">
                <a:solidFill>
                  <a:srgbClr val="002060"/>
                </a:solidFill>
              </a:rPr>
              <a:t>, </a:t>
            </a:r>
            <a:r>
              <a:rPr lang="ru-RU" sz="1600" b="1" dirty="0" smtClean="0">
                <a:solidFill>
                  <a:srgbClr val="002060"/>
                </a:solidFill>
              </a:rPr>
              <a:t>влекущим освобождение его от замещаемой должности, увольнение его с </a:t>
            </a:r>
            <a:r>
              <a:rPr lang="ru-RU" sz="1600" dirty="0" smtClean="0">
                <a:solidFill>
                  <a:srgbClr val="002060"/>
                </a:solidFill>
              </a:rPr>
              <a:t>государственной или </a:t>
            </a:r>
            <a:r>
              <a:rPr lang="ru-RU" sz="1600" b="1" dirty="0" smtClean="0">
                <a:solidFill>
                  <a:srgbClr val="002060"/>
                </a:solidFill>
              </a:rPr>
              <a:t>муниципальной службы</a:t>
            </a:r>
            <a:r>
              <a:rPr lang="ru-RU" sz="1600" dirty="0" smtClean="0">
                <a:solidFill>
                  <a:srgbClr val="002060"/>
                </a:solidFill>
              </a:rPr>
              <a:t>, с работы в Центральном банке Российской Федерации, государственной корпорации, публично-правовой компании, Пенсионном фонде Российской Федерации, Фонде социального страхования Российской Федерации, Федеральном фонде обязательного медицинского страхования, иной организации, создаваемой Российской Федерацией на основании федерального закона, увольнение с работы в организации, создаваемой для выполнения задач, поставленных перед федеральными государственными органами, а также в государственном (муниципальном) учреждении.</a:t>
            </a:r>
          </a:p>
          <a:p>
            <a:pPr marL="342900" indent="-342900" algn="ctr"/>
            <a:endParaRPr lang="ru-RU" sz="1600" dirty="0">
              <a:solidFill>
                <a:srgbClr val="002060"/>
              </a:solidFill>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53000">
              <a:srgbClr val="D4DEFF"/>
            </a:gs>
            <a:gs pos="83000">
              <a:srgbClr val="D4DEFF"/>
            </a:gs>
            <a:gs pos="100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304800" y="152400"/>
            <a:ext cx="8458200" cy="7602081"/>
          </a:xfrm>
          <a:prstGeom prst="rect">
            <a:avLst/>
          </a:prstGeom>
        </p:spPr>
        <p:txBody>
          <a:bodyPr wrap="square">
            <a:spAutoFit/>
          </a:bodyPr>
          <a:lstStyle/>
          <a:p>
            <a:pPr algn="ctr"/>
            <a:r>
              <a:rPr lang="ru-RU" sz="2000" b="1" dirty="0" smtClean="0"/>
              <a:t>Федеральный закон от 25 декабря 2008 года № 273-ФЗ</a:t>
            </a:r>
          </a:p>
          <a:p>
            <a:pPr algn="ctr"/>
            <a:r>
              <a:rPr lang="ru-RU" sz="2000" b="1" dirty="0" smtClean="0"/>
              <a:t>«О противодействии коррупции» </a:t>
            </a:r>
          </a:p>
          <a:p>
            <a:pPr algn="ctr"/>
            <a:endParaRPr lang="ru-RU" sz="800" b="1" dirty="0" smtClean="0"/>
          </a:p>
          <a:p>
            <a:pPr algn="ctr"/>
            <a:r>
              <a:rPr lang="ru-RU" b="1" dirty="0" smtClean="0">
                <a:solidFill>
                  <a:srgbClr val="C00000"/>
                </a:solidFill>
              </a:rPr>
              <a:t>Статья 8.1. Представление сведений о расходах</a:t>
            </a:r>
          </a:p>
          <a:p>
            <a:pPr algn="ctr"/>
            <a:endParaRPr lang="ru-RU" sz="800" b="1" dirty="0" smtClean="0">
              <a:solidFill>
                <a:schemeClr val="tx2"/>
              </a:solidFill>
            </a:endParaRPr>
          </a:p>
          <a:p>
            <a:pPr marL="342900" indent="-342900" algn="ctr">
              <a:buAutoNum type="arabicPeriod"/>
            </a:pPr>
            <a:r>
              <a:rPr lang="ru-RU" sz="1600" b="1" dirty="0" smtClean="0">
                <a:solidFill>
                  <a:schemeClr val="tx2"/>
                </a:solidFill>
              </a:rPr>
              <a:t>Лица, замещающие (занимающие) должности</a:t>
            </a:r>
            <a:r>
              <a:rPr lang="ru-RU" sz="1600" dirty="0" smtClean="0">
                <a:solidFill>
                  <a:schemeClr val="tx2"/>
                </a:solidFill>
              </a:rPr>
              <a:t>, включенные в </a:t>
            </a:r>
            <a:r>
              <a:rPr lang="ru-RU" sz="1600" dirty="0" smtClean="0">
                <a:solidFill>
                  <a:schemeClr val="tx2"/>
                </a:solidFill>
                <a:hlinkClick r:id="rId2"/>
              </a:rPr>
              <a:t>перечни</a:t>
            </a:r>
            <a:r>
              <a:rPr lang="ru-RU" sz="1600" dirty="0" smtClean="0">
                <a:solidFill>
                  <a:schemeClr val="tx2"/>
                </a:solidFill>
              </a:rPr>
              <a:t>, установленные нормативными правовыми актами Российской Федерации или нормативными актами Центрального банка Российской Федерации, </a:t>
            </a:r>
            <a:r>
              <a:rPr lang="ru-RU" sz="1600" b="1" dirty="0" smtClean="0">
                <a:solidFill>
                  <a:schemeClr val="tx2"/>
                </a:solidFill>
              </a:rPr>
              <a:t>обязаны представлять сведения о своих расходах, а также о расходах своих супруги (супруга) и несовершеннолетних детей </a:t>
            </a:r>
            <a:r>
              <a:rPr lang="ru-RU" sz="1600" dirty="0" smtClean="0">
                <a:solidFill>
                  <a:schemeClr val="tx2"/>
                </a:solidFill>
              </a:rPr>
              <a:t>в случаях и порядке, которые установлены Федеральным </a:t>
            </a:r>
            <a:r>
              <a:rPr lang="ru-RU" sz="1600" dirty="0" smtClean="0">
                <a:solidFill>
                  <a:schemeClr val="tx2"/>
                </a:solidFill>
                <a:hlinkClick r:id="rId3"/>
              </a:rPr>
              <a:t>законом</a:t>
            </a:r>
            <a:r>
              <a:rPr lang="ru-RU" sz="1600" dirty="0" smtClean="0">
                <a:solidFill>
                  <a:schemeClr val="tx2"/>
                </a:solidFill>
              </a:rPr>
              <a:t> "О контроле за соответствием расходов лиц, замещающих государственные должности, и иных лиц их доходам", иными нормативными правовыми актами Российской Федерации и нормативными актами Центрального банка Российской Федерации.</a:t>
            </a:r>
          </a:p>
          <a:p>
            <a:pPr marL="342900" indent="-342900" algn="ctr"/>
            <a:r>
              <a:rPr lang="ru-RU" sz="1600" dirty="0" smtClean="0"/>
              <a:t>3</a:t>
            </a:r>
            <a:r>
              <a:rPr lang="ru-RU" sz="1600" dirty="0" smtClean="0">
                <a:solidFill>
                  <a:schemeClr val="tx2"/>
                </a:solidFill>
              </a:rPr>
              <a:t>. </a:t>
            </a:r>
            <a:r>
              <a:rPr lang="ru-RU" sz="1600" b="1" dirty="0" smtClean="0">
                <a:solidFill>
                  <a:schemeClr val="tx2"/>
                </a:solidFill>
              </a:rPr>
              <a:t>Непредставление</a:t>
            </a:r>
            <a:r>
              <a:rPr lang="ru-RU" sz="1600" dirty="0" smtClean="0">
                <a:solidFill>
                  <a:schemeClr val="tx2"/>
                </a:solidFill>
              </a:rPr>
              <a:t> лицами, указанными в </a:t>
            </a:r>
            <a:r>
              <a:rPr lang="ru-RU" sz="1600" dirty="0" smtClean="0">
                <a:solidFill>
                  <a:schemeClr val="tx2"/>
                </a:solidFill>
                <a:hlinkClick r:id="rId4"/>
              </a:rPr>
              <a:t>части 1</a:t>
            </a:r>
            <a:r>
              <a:rPr lang="ru-RU" sz="1600" dirty="0" smtClean="0">
                <a:solidFill>
                  <a:schemeClr val="tx2"/>
                </a:solidFill>
              </a:rPr>
              <a:t> настоящей статьи, </a:t>
            </a:r>
            <a:r>
              <a:rPr lang="ru-RU" sz="1600" b="1" dirty="0" smtClean="0">
                <a:solidFill>
                  <a:schemeClr val="tx2"/>
                </a:solidFill>
              </a:rPr>
              <a:t>или представление </a:t>
            </a:r>
            <a:r>
              <a:rPr lang="ru-RU" sz="1600" dirty="0" smtClean="0">
                <a:solidFill>
                  <a:schemeClr val="tx2"/>
                </a:solidFill>
              </a:rPr>
              <a:t>ими </a:t>
            </a:r>
            <a:r>
              <a:rPr lang="ru-RU" sz="1600" b="1" dirty="0" smtClean="0">
                <a:solidFill>
                  <a:schemeClr val="tx2"/>
                </a:solidFill>
              </a:rPr>
              <a:t>неполных или недостоверных сведений о своих расходах либо непредставление или представление заведомо неполных или недостоверных сведений о расходах своих супруги (супруга) и несовершеннолетних детей </a:t>
            </a:r>
            <a:r>
              <a:rPr lang="ru-RU" sz="1600" i="1" dirty="0" smtClean="0">
                <a:solidFill>
                  <a:schemeClr val="tx2"/>
                </a:solidFill>
              </a:rPr>
              <a:t>в случае, если представление таких сведений обязательно</a:t>
            </a:r>
            <a:r>
              <a:rPr lang="ru-RU" sz="1600" dirty="0" smtClean="0">
                <a:solidFill>
                  <a:schemeClr val="tx2"/>
                </a:solidFill>
              </a:rPr>
              <a:t>, </a:t>
            </a:r>
            <a:r>
              <a:rPr lang="ru-RU" sz="1600" b="1" dirty="0" smtClean="0">
                <a:solidFill>
                  <a:schemeClr val="tx2"/>
                </a:solidFill>
              </a:rPr>
              <a:t>является правонарушением, влекущим</a:t>
            </a:r>
            <a:r>
              <a:rPr lang="ru-RU" sz="1600" dirty="0" smtClean="0">
                <a:solidFill>
                  <a:schemeClr val="tx2"/>
                </a:solidFill>
              </a:rPr>
              <a:t> освобождение лиц, указанных в </a:t>
            </a:r>
            <a:r>
              <a:rPr lang="ru-RU" sz="1600" dirty="0" smtClean="0">
                <a:solidFill>
                  <a:schemeClr val="tx2"/>
                </a:solidFill>
                <a:hlinkClick r:id="rId4"/>
              </a:rPr>
              <a:t>части 1</a:t>
            </a:r>
            <a:r>
              <a:rPr lang="ru-RU" sz="1600" dirty="0" smtClean="0">
                <a:solidFill>
                  <a:schemeClr val="tx2"/>
                </a:solidFill>
              </a:rPr>
              <a:t> настоящей статьи, от замещаемой (занимаемой) должности, </a:t>
            </a:r>
            <a:r>
              <a:rPr lang="ru-RU" sz="1600" b="1" dirty="0" smtClean="0">
                <a:solidFill>
                  <a:schemeClr val="tx2"/>
                </a:solidFill>
              </a:rPr>
              <a:t>увольнение в установленном порядке с </a:t>
            </a:r>
            <a:r>
              <a:rPr lang="ru-RU" sz="1600" dirty="0" smtClean="0">
                <a:solidFill>
                  <a:schemeClr val="tx2"/>
                </a:solidFill>
              </a:rPr>
              <a:t>государственной или </a:t>
            </a:r>
            <a:r>
              <a:rPr lang="ru-RU" sz="1600" b="1" dirty="0" smtClean="0">
                <a:solidFill>
                  <a:schemeClr val="tx2"/>
                </a:solidFill>
              </a:rPr>
              <a:t>муниципальной службы</a:t>
            </a:r>
            <a:r>
              <a:rPr lang="ru-RU" sz="1600" dirty="0" smtClean="0">
                <a:solidFill>
                  <a:schemeClr val="tx2"/>
                </a:solidFill>
              </a:rPr>
              <a:t>, из Центрального банка Российской Федерации, с работы в государственной корпорации, публично-правовой компании, Пенсионном фонде Российской Федерации, Фонде социального страхования Российской Федерации, Федеральном фонде обязательного медицинского страхования, иной организации, созданной Российской Федерацией на основании федерального закона, с работы в организации, создаваемой для выполнения задач, поставленных перед федеральными государственными органами.</a:t>
            </a:r>
            <a:endParaRPr lang="ru-RU" sz="1600" b="1" dirty="0" smtClean="0">
              <a:solidFill>
                <a:schemeClr val="tx2"/>
              </a:solidFill>
            </a:endParaRPr>
          </a:p>
          <a:p>
            <a:pPr algn="ctr"/>
            <a:endParaRPr lang="ru-RU" b="1" dirty="0" smtClean="0"/>
          </a:p>
          <a:p>
            <a:r>
              <a:rPr lang="ru-RU" b="1" dirty="0" smtClean="0"/>
              <a:t> </a:t>
            </a:r>
          </a:p>
          <a:p>
            <a:pPr marL="342900" indent="-342900" algn="ctr"/>
            <a:endParaRPr lang="ru-RU" dirty="0" smtClean="0"/>
          </a:p>
          <a:p>
            <a:pPr marL="342900" indent="-342900" algn="ctr"/>
            <a:endParaRPr lang="ru-RU" dirty="0">
              <a:solidFill>
                <a:schemeClr val="tx2"/>
              </a:solidFill>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3712</TotalTime>
  <Words>3419</Words>
  <Application>Microsoft Office PowerPoint</Application>
  <PresentationFormat>Экран (4:3)</PresentationFormat>
  <Paragraphs>385</Paragraphs>
  <Slides>56</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Тема Office</vt:lpstr>
      <vt:lpstr>Основные вопросы, связанные с предоставлением сведений о доходах, расходах, об имуществе и обязательствах имущественного характера  в 2019 году (за 2018 год)</vt:lpstr>
      <vt:lpstr>  Федеральный закон  от 02 марта 2007 года № 25-ФЗ  «О муниципальной службе в Российской Федерации»   </vt:lpstr>
      <vt:lpstr>Федеральный закон от 25 декабря 2008 года № 273-ФЗ  «О противодействии коррупции»  </vt:lpstr>
      <vt:lpstr> ЗАКОН  ЗАБАЙКАЛЬСКОГО КРАЯ  от 25 июля 2008 года N 18-ЗЗК О ПРОТИВОДЕЙСТВИИ КОРРУПЦИИ В ЗАБАЙКАЛЬСКОМ КРАЕ  </vt:lpstr>
      <vt:lpstr>Слайд 5</vt:lpstr>
      <vt:lpstr>    Федеральный закон  от 03 декабря 2012 года № 230-ФЗ  «О контроле за соответствием расходов лиц, замещающих государственные должности, и иных лиц их доходам»      Статья 2 </vt:lpstr>
      <vt:lpstr>    Федеральный закон  от 03 декабря 2012 года № 230-ФЗ  «О контроле за соответствием расходов лиц, замещающих государственные должности и иных лиц, их доходам»    </vt:lpstr>
      <vt:lpstr>Слайд 8</vt:lpstr>
      <vt:lpstr>Слайд 9</vt:lpstr>
      <vt:lpstr>Слайд 10</vt:lpstr>
      <vt:lpstr>Слайд 11</vt:lpstr>
      <vt:lpstr>Слайд 12</vt:lpstr>
      <vt:lpstr>Слайд 13</vt:lpstr>
      <vt:lpstr>Слайд 14</vt:lpstr>
      <vt:lpstr>В случае, если декларант обнаружил, что в представленных им сведениях не отражены или не полностью отражены какие-либо сведения либо имеются ошибки, он вправе представить уточненные сведения.   Декларантом вправе представить уточненные сведения в течение одного месяца после окончания срока подачи сведений (до 31 мая включительно).</vt:lpstr>
      <vt:lpstr>Слайд 16</vt:lpstr>
      <vt:lpstr>Слайд 17</vt:lpstr>
      <vt:lpstr>Слайд 18</vt:lpstr>
      <vt:lpstr>Слайд 19</vt:lpstr>
      <vt:lpstr>Слайд 20</vt:lpstr>
      <vt:lpstr>II. Заполнение справки о доходах, расходах, об имуществе и обязательствах имущественного характера   34. Форма справки о доходах, расходах, об имуществе и обязательствах имущественного характера утверждена Указом Президента Российской Федерации от 23 июня 2014 г. № 460 «Об утверждении формы справки о доходах, расходах, об имуществе и обязательствах имущественного характера и внесении изменений в некоторые акты Президента Российской Федерации» (далее – справка) и является унифицированной для всех лиц, на которых распространяется обязанность представлять сведения. 35. В случаях, установленных нормативными правовыми актами Российской Федерации, сведения представляются с использованием специального программного обеспечения «Справки БК» (далее – СПО «Справки БК»). 36. СПО «Справки БК» размещено на официальном сайте Президента Российской Федерации по ссылке: http://www.kremlin.ru/structure/additional/12 и на официальном сайте федеральной государственной информационной системы «Единая информационная система управления кадровым составом государственной гражданской службы Российской Федерации» по ссылке: https://gossluzhba.gov.ru/page/index/spravki_bk. 37. При заполнении справок с использованием СПО «Справки БК» личной подписью заверяется только последний лист справки. Наличие подписи на каждом листе (в пустой части страницы) не является нарушением.     </vt:lpstr>
      <vt:lpstr>Слайд 22</vt:lpstr>
      <vt:lpstr>Слайд 23</vt:lpstr>
      <vt:lpstr>Слайд 24</vt:lpstr>
      <vt:lpstr>Слайд 25</vt:lpstr>
      <vt:lpstr>Слайд 26</vt:lpstr>
      <vt:lpstr>Слайд 27</vt:lpstr>
      <vt:lpstr>Слайд 28</vt:lpstr>
      <vt:lpstr>Рекомендуемые действия при невозможности представить сведения в отношении члена семьи  30. При невозможности по объективным причинам представить сведения о доходах, расходах, об имуществе и обязательствах имущественного характера своей супруги (супруга), своих несовершеннолетних детей служащему (работнику) следует обратиться с заявлением в комиссию по соблюдению требований к служебному поведению и урегулированию конфликта интересов в администрации муниципального района «Карымский район».  31. Заявление должно быть направлено до истечения срока, установленного для представления служащим (работником) сведений.  32. Для служащих (работников) право направить заявление о невозможности представить сведения о своих доходах, расходах, об имуществе и обязательствах имущественного характера законодательством не предусмотрено.   </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Непредставление либо представление заведомо недостоверных или неполных сведений декларантом влечет его увольнение (освобождение от должности) в связи с утратой доверия и внесение сведений в реестр лиц, уволенных в связи с утратой доверия!!!</vt:lpstr>
      <vt:lpstr>Слайд 47</vt:lpstr>
      <vt:lpstr>    Федеральный закон  от 02 марта 2007 года № 25-ФЗ  «О муниципальной службе в Российской Федерации»   Статья 15.1. Представление сведений о размещении информации в информационно-телекоммуникационной сети «Интернет» (введена Федеральным законом от 30 июня 2016 года № 224-ФЗ «О внесении изменений в Федеральный закон «О государственной гражданской службе Российской Федерации» и Федеральный закон «О муниципальной службе в Российской Федерации»)  </vt:lpstr>
      <vt:lpstr>Распоряжением Правительства Российской Федерации  от 28 декабря 2016 года № 2867-р   утверждена форма представления сведений об адресах сайтов и (или) страниц сайтов в информационно-телекоммуникационной сети "Интернет", на которых государственным гражданским служащим или муниципальным служащим, гражданином Российской Федерации, претендующим на замещение должности государственной гражданской службы Российской Федерации или муниципальной службы, размещались общедоступная информация, а также данные, позволяющие его идентифицировать     Министерство труда и социальной защиты Российской Федерации Методические рекомендации по заполнению формы представления сведений об адресах сайтов  и (или) страниц сайтов в информационно-телекоммуникационной сети «Интернет» http://www.rosmintrud.ru/   (Министерство / Программы и ключевые документы / Муниципальная служба / …)       </vt:lpstr>
      <vt:lpstr>Слайд 50</vt:lpstr>
      <vt:lpstr>Слайд 51</vt:lpstr>
      <vt:lpstr>Слайд 52</vt:lpstr>
      <vt:lpstr>Слайд 53</vt:lpstr>
      <vt:lpstr>Слайд 54</vt:lpstr>
      <vt:lpstr>Слайд 55</vt:lpstr>
      <vt:lpstr>Слайд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вопросы, связанные с предоставлением сведений о доходах, расходах, об имуществе и обязательствах имущественного характера  в 2017 году (за 2016 год)</dc:title>
  <dc:creator>Администратор</dc:creator>
  <cp:lastModifiedBy>Galina Alexandrovna</cp:lastModifiedBy>
  <cp:revision>159</cp:revision>
  <dcterms:created xsi:type="dcterms:W3CDTF">2017-03-14T19:28:52Z</dcterms:created>
  <dcterms:modified xsi:type="dcterms:W3CDTF">2019-03-04T03:21:56Z</dcterms:modified>
</cp:coreProperties>
</file>