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charts/chart29.xml" ContentType="application/vnd.openxmlformats-officedocument.drawingml.char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charts/chart26.xml" ContentType="application/vnd.openxmlformats-officedocument.drawingml.char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99" r:id="rId22"/>
    <p:sldId id="276" r:id="rId23"/>
    <p:sldId id="277" r:id="rId24"/>
    <p:sldId id="294" r:id="rId25"/>
    <p:sldId id="295" r:id="rId26"/>
    <p:sldId id="296" r:id="rId27"/>
    <p:sldId id="297" r:id="rId28"/>
    <p:sldId id="298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7" autoAdjust="0"/>
  </p:normalViewPr>
  <p:slideViewPr>
    <p:cSldViewPr>
      <p:cViewPr varScale="1">
        <p:scale>
          <a:sx n="99" d="100"/>
          <a:sy n="99" d="100"/>
        </p:scale>
        <p:origin x="-2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222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%20(&#1040;&#1074;&#1090;&#1086;&#1089;&#1086;&#1093;&#1088;&#1072;&#1085;&#1077;&#1085;&#1085;&#1099;&#1081;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%20(&#1040;&#1074;&#1090;&#1086;&#1089;&#1086;&#1093;&#1088;&#1072;&#1085;&#1077;&#1085;&#1085;&#1099;&#1081;)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%20(&#1040;&#1074;&#1090;&#1086;&#1089;&#1086;&#1093;&#1088;&#1072;&#1085;&#1077;&#1085;&#1085;&#1099;&#1081;)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%20(&#1040;&#1074;&#1090;&#1086;&#1089;&#1086;&#1093;&#1088;&#1072;&#1085;&#1077;&#1085;&#1085;&#1099;&#1081;)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%20(&#1040;&#1074;&#1090;&#1086;&#1089;&#1086;&#1093;&#1088;&#1072;&#1085;&#1077;&#1085;&#1085;&#1099;&#1081;)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%20(&#1040;&#1074;&#1090;&#1086;&#1089;&#1086;&#1093;&#1088;&#1072;&#1085;&#1077;&#1085;&#1085;&#1099;&#1081;)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%20(&#1040;&#1074;&#1090;&#1086;&#1089;&#1086;&#1093;&#1088;&#1072;&#1085;&#1077;&#1085;&#1085;&#1099;&#1081;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%20(&#1040;&#1074;&#1090;&#1086;&#1089;&#1086;&#1093;&#1088;&#1072;&#1085;&#1077;&#1085;&#1085;&#1099;&#1081;)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AppData\Local\&#1050;&#1077;&#1081;&#1089;&#1080;&#1089;&#1090;&#1077;&#1084;&#1089;\&#1057;&#1074;&#1086;&#1076;-&#1057;&#1052;&#1040;&#1056;&#1058;\ReportManager\KTZ_G_01.01.2014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%20(&#1040;&#1074;&#1090;&#1086;&#1089;&#1086;&#1093;&#1088;&#1072;&#1085;&#1077;&#1085;&#1085;&#1099;&#1081;)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%20(&#1040;&#1074;&#1090;&#1086;&#1089;&#1086;&#1093;&#1088;&#1072;&#1085;&#1077;&#1085;&#1085;&#1099;&#1081;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56;&#1077;&#1096;&#1077;&#1085;&#1080;&#1077;%20&#1087;&#1086;%20&#1048;&#1057;&#1055;&#1054;&#1051;&#1053;&#1045;&#1053;&#1048;&#1070;\&#1048;&#1057;&#1055;&#1054;&#1051;&#1053;&#1045;&#1053;&#1048;&#1045;%202018%20&#1075;&#1086;&#1076;\&#1075;&#1088;&#1072;&#1092;&#1080;&#1095;&#1077;&#1089;&#1082;&#1084;&#1077;%20&#1084;&#1072;&#1090;&#1077;&#1088;&#1080;&#1072;&#1083;&#1099;\&#1058;&#1072;&#1073;&#1083;&#1080;&#1094;&#1099;%20&#1082;%20&#1089;&#1083;&#1072;&#1081;&#1076;&#1072;&#1084;%20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0" i="0" u="none" strike="noStrike" kern="0" spc="0" baseline="0">
                <a:latin typeface="Times New Roman" pitchFamily="18" charset="0"/>
                <a:cs typeface="Times New Roman" pitchFamily="18" charset="0"/>
              </a:rPr>
              <a:t>Рост 80385,0 (12%)</a:t>
            </a:r>
            <a:endParaRPr lang="ru-RU" sz="180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35107101903524257"/>
          <c:y val="0.15372545222159614"/>
        </c:manualLayout>
      </c:layout>
    </c:title>
    <c:plotArea>
      <c:layout>
        <c:manualLayout>
          <c:layoutTarget val="inner"/>
          <c:xMode val="edge"/>
          <c:yMode val="edge"/>
          <c:x val="9.1649873862854642E-2"/>
          <c:y val="0.23304931714082075"/>
          <c:w val="0.82703937007874062"/>
          <c:h val="0.38596187752958494"/>
        </c:manualLayout>
      </c:layout>
      <c:barChart>
        <c:barDir val="col"/>
        <c:grouping val="stacked"/>
        <c:ser>
          <c:idx val="0"/>
          <c:order val="0"/>
          <c:tx>
            <c:strRef>
              <c:f>Лист1!$A$5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dLbls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Лист1!$B$4:$D$4</c:f>
              <c:strCache>
                <c:ptCount val="3"/>
                <c:pt idx="0">
                  <c:v>Факт 2017 года</c:v>
                </c:pt>
                <c:pt idx="1">
                  <c:v>Уточненные годовые бюджетные назначения 2018 года</c:v>
                </c:pt>
                <c:pt idx="2">
                  <c:v>Факт 2018 года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179722.7</c:v>
                </c:pt>
                <c:pt idx="1">
                  <c:v>198094.6</c:v>
                </c:pt>
                <c:pt idx="2">
                  <c:v>196488.9</c:v>
                </c:pt>
              </c:numCache>
            </c:numRef>
          </c:val>
        </c:ser>
        <c:ser>
          <c:idx val="1"/>
          <c:order val="1"/>
          <c:tx>
            <c:strRef>
              <c:f>Лист1!$A$6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 prstMaterial="softEdge"/>
          </c:spPr>
          <c:dLbls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Лист1!$B$4:$D$4</c:f>
              <c:strCache>
                <c:ptCount val="3"/>
                <c:pt idx="0">
                  <c:v>Факт 2017 года</c:v>
                </c:pt>
                <c:pt idx="1">
                  <c:v>Уточненные годовые бюджетные назначения 2018 года</c:v>
                </c:pt>
                <c:pt idx="2">
                  <c:v>Факт 2018 года</c:v>
                </c:pt>
              </c:strCache>
            </c:strRef>
          </c:cat>
          <c:val>
            <c:numRef>
              <c:f>Лист1!$B$6:$D$6</c:f>
              <c:numCache>
                <c:formatCode>General</c:formatCode>
                <c:ptCount val="3"/>
                <c:pt idx="0">
                  <c:v>494266.4</c:v>
                </c:pt>
                <c:pt idx="1">
                  <c:v>558143.9</c:v>
                </c:pt>
                <c:pt idx="2">
                  <c:v>557885.19999999867</c:v>
                </c:pt>
              </c:numCache>
            </c:numRef>
          </c:val>
        </c:ser>
        <c:gapWidth val="75"/>
        <c:overlap val="100"/>
        <c:axId val="64220160"/>
        <c:axId val="66196224"/>
      </c:barChart>
      <c:catAx>
        <c:axId val="642201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6196224"/>
        <c:crosses val="autoZero"/>
        <c:auto val="1"/>
        <c:lblAlgn val="ctr"/>
        <c:lblOffset val="100"/>
      </c:catAx>
      <c:valAx>
        <c:axId val="6619622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42201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0000050964503349E-2"/>
          <c:y val="0.87424971455928235"/>
          <c:w val="0.89999989807099523"/>
          <c:h val="0.1069267606788921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Стоимость 1 г золота, в рублях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5.6233676082352343E-2"/>
          <c:y val="0.24367513086781228"/>
          <c:w val="0.94376632391764659"/>
          <c:h val="0.65231028251762879"/>
        </c:manualLayout>
      </c:layout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Лист1!$A$78:$A$80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Лист1!$B$78:$B$80</c:f>
              <c:numCache>
                <c:formatCode>General</c:formatCode>
                <c:ptCount val="3"/>
                <c:pt idx="0">
                  <c:v>2500</c:v>
                </c:pt>
                <c:pt idx="1">
                  <c:v>2350</c:v>
                </c:pt>
                <c:pt idx="2">
                  <c:v>2500</c:v>
                </c:pt>
              </c:numCache>
            </c:numRef>
          </c:val>
        </c:ser>
        <c:axId val="67012480"/>
        <c:axId val="67014016"/>
      </c:barChart>
      <c:catAx>
        <c:axId val="670124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7014016"/>
        <c:crosses val="autoZero"/>
        <c:auto val="1"/>
        <c:lblAlgn val="ctr"/>
        <c:lblOffset val="100"/>
      </c:catAx>
      <c:valAx>
        <c:axId val="6701401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7012480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Налоги на совокупный доход, </a:t>
            </a:r>
          </a:p>
          <a:p>
            <a:pPr>
              <a:defRPr/>
            </a:pPr>
            <a:r>
              <a:rPr lang="ru-RU"/>
              <a:t>тыс. рублей</a:t>
            </a:r>
          </a:p>
        </c:rich>
      </c:tx>
      <c:layout/>
    </c:title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Лист1!$A$98</c:f>
              <c:strCache>
                <c:ptCount val="1"/>
                <c:pt idx="0">
                  <c:v>Единый налог на вмененный доход для отдельных видов деятельности</c:v>
                </c:pt>
              </c:strCache>
            </c:strRef>
          </c:tx>
          <c:dLbls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Лист1!$B$97:$D$97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Лист1!$B$98:$D$98</c:f>
              <c:numCache>
                <c:formatCode>#,##0.0</c:formatCode>
                <c:ptCount val="3"/>
                <c:pt idx="0">
                  <c:v>11746</c:v>
                </c:pt>
                <c:pt idx="1">
                  <c:v>10668</c:v>
                </c:pt>
                <c:pt idx="2">
                  <c:v>9677.6</c:v>
                </c:pt>
              </c:numCache>
            </c:numRef>
          </c:val>
        </c:ser>
        <c:ser>
          <c:idx val="1"/>
          <c:order val="1"/>
          <c:tx>
            <c:strRef>
              <c:f>Лист1!$A$99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Лист1!$B$97:$D$97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Лист1!$B$99:$D$99</c:f>
              <c:numCache>
                <c:formatCode>#,##0.0</c:formatCode>
                <c:ptCount val="3"/>
                <c:pt idx="0">
                  <c:v>219</c:v>
                </c:pt>
                <c:pt idx="1">
                  <c:v>240.4</c:v>
                </c:pt>
                <c:pt idx="2">
                  <c:v>52.9</c:v>
                </c:pt>
              </c:numCache>
            </c:numRef>
          </c:val>
        </c:ser>
        <c:ser>
          <c:idx val="2"/>
          <c:order val="2"/>
          <c:tx>
            <c:strRef>
              <c:f>Лист1!$A$100</c:f>
              <c:strCache>
                <c:ptCount val="1"/>
                <c:pt idx="0">
                  <c:v>Налог, взимаемый в связи с применением патентной системы налогообложения</c:v>
                </c:pt>
              </c:strCache>
            </c:strRef>
          </c:tx>
          <c:dLbls>
            <c:dLbl>
              <c:idx val="0"/>
              <c:layout>
                <c:manualLayout>
                  <c:x val="2.1218890680033537E-17"/>
                  <c:y val="-7.9320113314447716E-2"/>
                </c:manualLayout>
              </c:layout>
              <c:showVal val="1"/>
            </c:dLbl>
            <c:dLbl>
              <c:idx val="1"/>
              <c:layout>
                <c:manualLayout>
                  <c:x val="2.3148148148148147E-3"/>
                  <c:y val="-7.9320113314447743E-2"/>
                </c:manualLayout>
              </c:layout>
              <c:showVal val="1"/>
            </c:dLbl>
            <c:dLbl>
              <c:idx val="2"/>
              <c:layout>
                <c:manualLayout>
                  <c:x val="4.6296296296296424E-3"/>
                  <c:y val="-7.55429650613786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Лист1!$B$97:$D$97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Лист1!$B$100:$D$100</c:f>
              <c:numCache>
                <c:formatCode>#,##0.0</c:formatCode>
                <c:ptCount val="3"/>
                <c:pt idx="0">
                  <c:v>336</c:v>
                </c:pt>
                <c:pt idx="1">
                  <c:v>331.1</c:v>
                </c:pt>
                <c:pt idx="2">
                  <c:v>325.8</c:v>
                </c:pt>
              </c:numCache>
            </c:numRef>
          </c:val>
        </c:ser>
        <c:gapWidth val="55"/>
        <c:gapDepth val="55"/>
        <c:shape val="cylinder"/>
        <c:axId val="80226560"/>
        <c:axId val="80240640"/>
        <c:axId val="0"/>
      </c:bar3DChart>
      <c:catAx>
        <c:axId val="802265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0240640"/>
        <c:crosses val="autoZero"/>
        <c:auto val="1"/>
        <c:lblAlgn val="ctr"/>
        <c:lblOffset val="100"/>
      </c:catAx>
      <c:valAx>
        <c:axId val="80240640"/>
        <c:scaling>
          <c:orientation val="minMax"/>
        </c:scaling>
        <c:delete val="1"/>
        <c:axPos val="l"/>
        <c:numFmt formatCode="#,##0.0" sourceLinked="1"/>
        <c:majorTickMark val="none"/>
        <c:tickLblPos val="none"/>
        <c:crossAx val="80226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462642169728914"/>
          <c:y val="0.22751531058617724"/>
          <c:w val="0.31870691163604636"/>
          <c:h val="0.57185149078079778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10"/>
          <c:dLbls>
            <c:dLbl>
              <c:idx val="0"/>
              <c:layout>
                <c:manualLayout>
                  <c:x val="0"/>
                  <c:y val="-9.2284659568850222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7.2252717981465903E-2"/>
                  <c:y val="-6.6056873911556789E-3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1.6556975604180193E-4"/>
                  <c:y val="-2.99319727891158E-3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8.6371314138496524E-2"/>
                  <c:y val="-0.19346938775510258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2.4554531186114299E-2"/>
                  <c:y val="-5.9198824636716496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Лист1!$A$113:$A$117</c:f>
              <c:strCache>
                <c:ptCount val="5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Платежи при пользовании природными ресурсами</c:v>
                </c:pt>
                <c:pt idx="2">
                  <c:v>Доходы от оказания платных услуг и компенсации затрат государства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Штрафы, санкции, возмещение ущерба</c:v>
                </c:pt>
              </c:strCache>
            </c:strRef>
          </c:cat>
          <c:val>
            <c:numRef>
              <c:f>Лист1!$B$113:$B$117</c:f>
              <c:numCache>
                <c:formatCode>#,##0.0</c:formatCode>
                <c:ptCount val="5"/>
                <c:pt idx="0">
                  <c:v>3500</c:v>
                </c:pt>
                <c:pt idx="1">
                  <c:v>1200</c:v>
                </c:pt>
                <c:pt idx="2">
                  <c:v>11</c:v>
                </c:pt>
                <c:pt idx="3">
                  <c:v>1310</c:v>
                </c:pt>
                <c:pt idx="4">
                  <c:v>2900</c:v>
                </c:pt>
              </c:numCache>
            </c:numRef>
          </c:val>
        </c:ser>
        <c:ser>
          <c:idx val="1"/>
          <c:order val="1"/>
          <c:explosion val="25"/>
          <c:dLbls>
            <c:showCatName val="1"/>
            <c:showPercent val="1"/>
            <c:showLeaderLines val="1"/>
          </c:dLbls>
          <c:cat>
            <c:strRef>
              <c:f>Лист1!$A$113:$A$117</c:f>
              <c:strCache>
                <c:ptCount val="5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Платежи при пользовании природными ресурсами</c:v>
                </c:pt>
                <c:pt idx="2">
                  <c:v>Доходы от оказания платных услуг и компенсации затрат государства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Штрафы, санкции, возмещение ущерба</c:v>
                </c:pt>
              </c:strCache>
            </c:strRef>
          </c:cat>
          <c:val>
            <c:numRef>
              <c:f>Лист1!$C$113:$C$117</c:f>
              <c:numCache>
                <c:formatCode>#,##0.0</c:formatCode>
                <c:ptCount val="5"/>
                <c:pt idx="0">
                  <c:v>3490.8</c:v>
                </c:pt>
                <c:pt idx="1">
                  <c:v>1178.7</c:v>
                </c:pt>
                <c:pt idx="2">
                  <c:v>11.1</c:v>
                </c:pt>
                <c:pt idx="3">
                  <c:v>1307.0999999999999</c:v>
                </c:pt>
                <c:pt idx="4">
                  <c:v>2846.9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lineChart>
        <c:grouping val="standard"/>
        <c:ser>
          <c:idx val="0"/>
          <c:order val="0"/>
          <c:dLbls>
            <c:dLbl>
              <c:idx val="0"/>
              <c:layout>
                <c:manualLayout>
                  <c:x val="1.1111111111111125E-2"/>
                  <c:y val="-5.5555555555555455E-2"/>
                </c:manualLayout>
              </c:layout>
              <c:showVal val="1"/>
            </c:dLbl>
            <c:dLbl>
              <c:idx val="1"/>
              <c:layout>
                <c:manualLayout>
                  <c:x val="3.333333333333334E-2"/>
                  <c:y val="-7.407407407407407E-2"/>
                </c:manualLayout>
              </c:layout>
              <c:showVal val="1"/>
            </c:dLbl>
            <c:dLbl>
              <c:idx val="2"/>
              <c:layout>
                <c:manualLayout>
                  <c:x val="2.7777777777777913E-3"/>
                  <c:y val="-6.018518518518514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Лист1!$A$121:$A$123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Лист1!$B$121:$B$123</c:f>
              <c:numCache>
                <c:formatCode>General</c:formatCode>
                <c:ptCount val="3"/>
                <c:pt idx="0">
                  <c:v>10560.4</c:v>
                </c:pt>
                <c:pt idx="1">
                  <c:v>9868.9</c:v>
                </c:pt>
                <c:pt idx="2">
                  <c:v>8821.4</c:v>
                </c:pt>
              </c:numCache>
            </c:numRef>
          </c:val>
        </c:ser>
        <c:dLbls>
          <c:showVal val="1"/>
        </c:dLbls>
        <c:marker val="1"/>
        <c:axId val="82668928"/>
        <c:axId val="82678912"/>
      </c:lineChart>
      <c:catAx>
        <c:axId val="826689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2678912"/>
        <c:crosses val="autoZero"/>
        <c:auto val="1"/>
        <c:lblAlgn val="ctr"/>
        <c:lblOffset val="100"/>
      </c:catAx>
      <c:valAx>
        <c:axId val="8267891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2668928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0065044863654595E-2"/>
          <c:y val="4.967503610709921E-2"/>
          <c:w val="0.85025967603827446"/>
          <c:h val="0.5749484234522466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Лист1!$B$128</c:f>
              <c:strCache>
                <c:ptCount val="1"/>
                <c:pt idx="0">
                  <c:v>2016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Лист1!$A$129:$A$133</c:f>
              <c:strCache>
                <c:ptCount val="5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Платежи при пользовании природными ресурсами</c:v>
                </c:pt>
                <c:pt idx="2">
                  <c:v>Доходы от оказания платных услуг и компенсации затрат государства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Штрафы, санкции, возмещение ущерба</c:v>
                </c:pt>
              </c:strCache>
            </c:strRef>
          </c:cat>
          <c:val>
            <c:numRef>
              <c:f>Лист1!$B$129:$B$133</c:f>
              <c:numCache>
                <c:formatCode>#,##0.0</c:formatCode>
                <c:ptCount val="5"/>
                <c:pt idx="0">
                  <c:v>4020.3</c:v>
                </c:pt>
                <c:pt idx="1">
                  <c:v>888.4</c:v>
                </c:pt>
                <c:pt idx="2">
                  <c:v>370.8</c:v>
                </c:pt>
                <c:pt idx="3">
                  <c:v>3115.5</c:v>
                </c:pt>
                <c:pt idx="4">
                  <c:v>2164.6999999999998</c:v>
                </c:pt>
              </c:numCache>
            </c:numRef>
          </c:val>
        </c:ser>
        <c:ser>
          <c:idx val="1"/>
          <c:order val="1"/>
          <c:tx>
            <c:strRef>
              <c:f>Лист1!$C$128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10CF9B"/>
            </a:solidFill>
          </c:spPr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Лист1!$A$129:$A$133</c:f>
              <c:strCache>
                <c:ptCount val="5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Платежи при пользовании природными ресурсами</c:v>
                </c:pt>
                <c:pt idx="2">
                  <c:v>Доходы от оказания платных услуг и компенсации затрат государства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Штрафы, санкции, возмещение ущерба</c:v>
                </c:pt>
              </c:strCache>
            </c:strRef>
          </c:cat>
          <c:val>
            <c:numRef>
              <c:f>Лист1!$C$129:$C$133</c:f>
              <c:numCache>
                <c:formatCode>#,##0.0</c:formatCode>
                <c:ptCount val="5"/>
                <c:pt idx="0">
                  <c:v>4375.8</c:v>
                </c:pt>
                <c:pt idx="1">
                  <c:v>1702.9</c:v>
                </c:pt>
                <c:pt idx="2">
                  <c:v>0</c:v>
                </c:pt>
                <c:pt idx="3">
                  <c:v>863</c:v>
                </c:pt>
                <c:pt idx="4">
                  <c:v>2914</c:v>
                </c:pt>
              </c:numCache>
            </c:numRef>
          </c:val>
        </c:ser>
        <c:ser>
          <c:idx val="2"/>
          <c:order val="2"/>
          <c:tx>
            <c:strRef>
              <c:f>Лист1!$D$128</c:f>
              <c:strCache>
                <c:ptCount val="1"/>
                <c:pt idx="0">
                  <c:v>2018</c:v>
                </c:pt>
              </c:strCache>
            </c:strRef>
          </c:tx>
          <c:dLbls>
            <c:dLbl>
              <c:idx val="0"/>
              <c:layout>
                <c:manualLayout>
                  <c:x val="2.3744586683029031E-2"/>
                  <c:y val="-1.4602280477977833E-2"/>
                </c:manualLayout>
              </c:layout>
              <c:showVal val="1"/>
            </c:dLbl>
            <c:dLbl>
              <c:idx val="1"/>
              <c:layout>
                <c:manualLayout>
                  <c:x val="3.1646834570098072E-2"/>
                  <c:y val="-1.2150724462401506E-2"/>
                </c:manualLayout>
              </c:layout>
              <c:showVal val="1"/>
            </c:dLbl>
            <c:dLbl>
              <c:idx val="2"/>
              <c:layout>
                <c:manualLayout>
                  <c:x val="2.6302478502781994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2.6130432976247311E-2"/>
                  <c:y val="-1.683480316533040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Лист1!$A$129:$A$133</c:f>
              <c:strCache>
                <c:ptCount val="5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Платежи при пользовании природными ресурсами</c:v>
                </c:pt>
                <c:pt idx="2">
                  <c:v>Доходы от оказания платных услуг и компенсации затрат государства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Штрафы, санкции, возмещение ущерба</c:v>
                </c:pt>
              </c:strCache>
            </c:strRef>
          </c:cat>
          <c:val>
            <c:numRef>
              <c:f>Лист1!$D$129:$D$133</c:f>
              <c:numCache>
                <c:formatCode>#,##0.0</c:formatCode>
                <c:ptCount val="5"/>
                <c:pt idx="0">
                  <c:v>3490.8</c:v>
                </c:pt>
                <c:pt idx="1">
                  <c:v>1178.7</c:v>
                </c:pt>
                <c:pt idx="2">
                  <c:v>11.1</c:v>
                </c:pt>
                <c:pt idx="3">
                  <c:v>1307.0999999999999</c:v>
                </c:pt>
                <c:pt idx="4">
                  <c:v>2846.9</c:v>
                </c:pt>
              </c:numCache>
            </c:numRef>
          </c:val>
        </c:ser>
        <c:shape val="cylinder"/>
        <c:axId val="82808832"/>
        <c:axId val="82810368"/>
        <c:axId val="0"/>
      </c:bar3DChart>
      <c:catAx>
        <c:axId val="82808832"/>
        <c:scaling>
          <c:orientation val="minMax"/>
        </c:scaling>
        <c:axPos val="b"/>
        <c:numFmt formatCode="#,##0.00" sourceLinked="0"/>
        <c:majorTickMark val="none"/>
        <c:tickLblPos val="low"/>
        <c:crossAx val="82810368"/>
        <c:crosses val="autoZero"/>
        <c:auto val="1"/>
        <c:lblAlgn val="ctr"/>
        <c:lblOffset val="100"/>
      </c:catAx>
      <c:valAx>
        <c:axId val="82810368"/>
        <c:scaling>
          <c:orientation val="minMax"/>
        </c:scaling>
        <c:delete val="1"/>
        <c:axPos val="l"/>
        <c:numFmt formatCode="#,##0.0" sourceLinked="1"/>
        <c:majorTickMark val="none"/>
        <c:tickLblPos val="none"/>
        <c:crossAx val="82808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685956385165126"/>
          <c:y val="0.79692112268819792"/>
          <c:w val="0.11553219960886285"/>
          <c:h val="0.16521546832349177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1.890563452064652E-2"/>
          <c:y val="3.7487724712660528E-2"/>
          <c:w val="0.93888888888888999"/>
          <c:h val="0.6896912365121054"/>
        </c:manualLayout>
      </c:layout>
      <c:lineChart>
        <c:grouping val="standard"/>
        <c:ser>
          <c:idx val="0"/>
          <c:order val="0"/>
          <c:tx>
            <c:strRef>
              <c:f>Лист1!$A$141</c:f>
              <c:strCache>
                <c:ptCount val="1"/>
                <c:pt idx="0">
                  <c:v>Всего по району:</c:v>
                </c:pt>
              </c:strCache>
            </c:strRef>
          </c:tx>
          <c:dLbls>
            <c:dLbl>
              <c:idx val="0"/>
              <c:layout>
                <c:manualLayout>
                  <c:x val="1.889670988937742E-2"/>
                  <c:y val="6.3688911108642304E-2"/>
                </c:manualLayout>
              </c:layout>
              <c:showVal val="1"/>
            </c:dLbl>
            <c:dLbl>
              <c:idx val="1"/>
              <c:layout>
                <c:manualLayout>
                  <c:x val="9.4483549446887447E-3"/>
                  <c:y val="5.8789764100285108E-2"/>
                </c:manualLayout>
              </c:layout>
              <c:showVal val="1"/>
            </c:dLbl>
            <c:dLbl>
              <c:idx val="2"/>
              <c:layout>
                <c:manualLayout>
                  <c:x val="-1.154785597502415E-16"/>
                  <c:y val="8.3285499142070812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Лист1!$B$140:$D$140</c:f>
              <c:strCache>
                <c:ptCount val="3"/>
                <c:pt idx="0">
                  <c:v>на 01.01.2017</c:v>
                </c:pt>
                <c:pt idx="1">
                  <c:v>на 01.01.2018</c:v>
                </c:pt>
                <c:pt idx="2">
                  <c:v>на 01.01.2019</c:v>
                </c:pt>
              </c:strCache>
            </c:strRef>
          </c:cat>
          <c:val>
            <c:numRef>
              <c:f>Лист1!$B$141:$D$141</c:f>
              <c:numCache>
                <c:formatCode>General</c:formatCode>
                <c:ptCount val="3"/>
                <c:pt idx="0">
                  <c:v>19043.3</c:v>
                </c:pt>
                <c:pt idx="1">
                  <c:v>20205.2</c:v>
                </c:pt>
                <c:pt idx="2">
                  <c:v>22610.9</c:v>
                </c:pt>
              </c:numCache>
            </c:numRef>
          </c:val>
        </c:ser>
        <c:marker val="1"/>
        <c:axId val="83011456"/>
        <c:axId val="83012992"/>
      </c:lineChart>
      <c:catAx>
        <c:axId val="8301145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3012992"/>
        <c:crosses val="autoZero"/>
        <c:auto val="1"/>
        <c:lblAlgn val="ctr"/>
        <c:lblOffset val="100"/>
      </c:catAx>
      <c:valAx>
        <c:axId val="83012992"/>
        <c:scaling>
          <c:orientation val="minMax"/>
        </c:scaling>
        <c:delete val="1"/>
        <c:axPos val="l"/>
        <c:numFmt formatCode="General" sourceLinked="1"/>
        <c:tickLblPos val="none"/>
        <c:crossAx val="83011456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4363164493394857E-2"/>
          <c:y val="0.10723347539782163"/>
          <c:w val="0.8850812580477474"/>
          <c:h val="0.77678661200359644"/>
        </c:manualLayout>
      </c:layout>
      <c:barChart>
        <c:barDir val="bar"/>
        <c:grouping val="clustered"/>
        <c:ser>
          <c:idx val="0"/>
          <c:order val="0"/>
          <c:dLbls>
            <c:dLbl>
              <c:idx val="0"/>
              <c:layout>
                <c:manualLayout>
                  <c:x val="0"/>
                  <c:y val="6.9444444444444531E-2"/>
                </c:manualLayout>
              </c:layout>
              <c:showVal val="1"/>
            </c:dLbl>
            <c:dLbl>
              <c:idx val="1"/>
              <c:layout>
                <c:manualLayout>
                  <c:x val="2.7777777777777913E-3"/>
                  <c:y val="5.5555555555555455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Лист1!$F$154:$F$156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Лист1!$G$154:$G$156</c:f>
              <c:numCache>
                <c:formatCode>General</c:formatCode>
                <c:ptCount val="3"/>
                <c:pt idx="0">
                  <c:v>458363.8</c:v>
                </c:pt>
                <c:pt idx="1">
                  <c:v>494246.40000000002</c:v>
                </c:pt>
                <c:pt idx="2">
                  <c:v>626893.30000000005</c:v>
                </c:pt>
              </c:numCache>
            </c:numRef>
          </c:val>
        </c:ser>
        <c:axId val="83106432"/>
        <c:axId val="83124608"/>
      </c:barChart>
      <c:catAx>
        <c:axId val="8310643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83124608"/>
        <c:crosses val="autoZero"/>
        <c:auto val="1"/>
        <c:lblAlgn val="ctr"/>
        <c:lblOffset val="100"/>
      </c:catAx>
      <c:valAx>
        <c:axId val="83124608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83106432"/>
        <c:crosses val="autoZero"/>
        <c:crossBetween val="between"/>
      </c:valAx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6.7911198600174957E-2"/>
                  <c:y val="3.2505832604257877E-3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2.6236754226573587E-2"/>
                  <c:y val="0.23090577840155588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1.2377843394575679E-2"/>
                  <c:y val="-0.109605570137066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0.10238276465441815"/>
                  <c:y val="3.0275955088947298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Лист1!$A$161:$A$164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 </c:v>
                </c:pt>
                <c:pt idx="3">
                  <c:v>Иные </c:v>
                </c:pt>
              </c:strCache>
            </c:strRef>
          </c:cat>
          <c:val>
            <c:numRef>
              <c:f>Лист1!$B$161:$B$164</c:f>
              <c:numCache>
                <c:formatCode>#,##0.0</c:formatCode>
                <c:ptCount val="4"/>
                <c:pt idx="0">
                  <c:v>137294.39999999982</c:v>
                </c:pt>
                <c:pt idx="1">
                  <c:v>104835.7</c:v>
                </c:pt>
                <c:pt idx="2">
                  <c:v>358318.3</c:v>
                </c:pt>
                <c:pt idx="3">
                  <c:v>26448.9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1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Рост 84664,9 (12,6%)</a:t>
            </a:r>
          </a:p>
        </c:rich>
      </c:tx>
      <c:layout>
        <c:manualLayout>
          <c:xMode val="edge"/>
          <c:yMode val="edge"/>
          <c:x val="0.39954113894752435"/>
          <c:y val="0.16034436783500569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8.1293963254593204E-2"/>
          <c:y val="0.25187282992443166"/>
          <c:w val="0.82703937007874062"/>
          <c:h val="0.38596187752958516"/>
        </c:manualLayout>
      </c:layout>
      <c:bar3DChart>
        <c:barDir val="col"/>
        <c:grouping val="stacked"/>
        <c:ser>
          <c:idx val="0"/>
          <c:order val="0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Лист1!$B$171:$D$171</c:f>
              <c:strCache>
                <c:ptCount val="3"/>
                <c:pt idx="0">
                  <c:v>Факт 2017 года</c:v>
                </c:pt>
                <c:pt idx="1">
                  <c:v>Уточненные годовые бюджетные назначения 2018 года</c:v>
                </c:pt>
                <c:pt idx="2">
                  <c:v>Факт 2018 года</c:v>
                </c:pt>
              </c:strCache>
            </c:strRef>
          </c:cat>
          <c:val>
            <c:numRef>
              <c:f>Лист1!$B$172:$D$172</c:f>
              <c:numCache>
                <c:formatCode>General</c:formatCode>
                <c:ptCount val="3"/>
                <c:pt idx="0">
                  <c:v>670172.19999999867</c:v>
                </c:pt>
                <c:pt idx="1">
                  <c:v>758037.4</c:v>
                </c:pt>
                <c:pt idx="2">
                  <c:v>754837.1</c:v>
                </c:pt>
              </c:numCache>
            </c:numRef>
          </c:val>
        </c:ser>
        <c:gapWidth val="75"/>
        <c:shape val="box"/>
        <c:axId val="83196544"/>
        <c:axId val="83198336"/>
        <c:axId val="0"/>
      </c:bar3DChart>
      <c:catAx>
        <c:axId val="83196544"/>
        <c:scaling>
          <c:orientation val="minMax"/>
        </c:scaling>
        <c:axPos val="b"/>
        <c:majorTickMark val="none"/>
        <c:tickLblPos val="nextTo"/>
        <c:crossAx val="83198336"/>
        <c:crosses val="autoZero"/>
        <c:auto val="1"/>
        <c:lblAlgn val="ctr"/>
        <c:lblOffset val="100"/>
      </c:catAx>
      <c:valAx>
        <c:axId val="8319833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31965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Лист1!$D$304</c:f>
              <c:strCache>
                <c:ptCount val="1"/>
                <c:pt idx="0">
                  <c:v>Установленный целевой показатель по заработной плате</c:v>
                </c:pt>
              </c:strCache>
            </c:strRef>
          </c:tx>
          <c:dLbls>
            <c:showVal val="1"/>
          </c:dLbls>
          <c:cat>
            <c:multiLvlStrRef>
              <c:f>Лист1!$B$305:$C$308</c:f>
              <c:multiLvlStrCache>
                <c:ptCount val="4"/>
                <c:lvl>
                  <c:pt idx="0">
                    <c:v>2017</c:v>
                  </c:pt>
                  <c:pt idx="1">
                    <c:v>2018</c:v>
                  </c:pt>
                  <c:pt idx="2">
                    <c:v>2017</c:v>
                  </c:pt>
                  <c:pt idx="3">
                    <c:v>2018</c:v>
                  </c:pt>
                </c:lvl>
                <c:lvl>
                  <c:pt idx="0">
                    <c:v>Дополнительное образование</c:v>
                  </c:pt>
                  <c:pt idx="2">
                    <c:v>Культура</c:v>
                  </c:pt>
                </c:lvl>
              </c:multiLvlStrCache>
            </c:multiLvlStrRef>
          </c:cat>
          <c:val>
            <c:numRef>
              <c:f>Лист1!$D$305:$D$308</c:f>
              <c:numCache>
                <c:formatCode>#,##0.00</c:formatCode>
                <c:ptCount val="4"/>
                <c:pt idx="0">
                  <c:v>26595</c:v>
                </c:pt>
                <c:pt idx="1">
                  <c:v>35391.64</c:v>
                </c:pt>
                <c:pt idx="2">
                  <c:v>21637</c:v>
                </c:pt>
                <c:pt idx="3">
                  <c:v>29373.3</c:v>
                </c:pt>
              </c:numCache>
            </c:numRef>
          </c:val>
        </c:ser>
        <c:ser>
          <c:idx val="1"/>
          <c:order val="1"/>
          <c:tx>
            <c:strRef>
              <c:f>Лист1!$E$304</c:f>
              <c:strCache>
                <c:ptCount val="1"/>
                <c:pt idx="0">
                  <c:v>Фактически достигнутый</c:v>
                </c:pt>
              </c:strCache>
            </c:strRef>
          </c:tx>
          <c:dLbls>
            <c:dLbl>
              <c:idx val="0"/>
              <c:layout>
                <c:manualLayout>
                  <c:x val="6.2431607894108147E-3"/>
                  <c:y val="-4.6296296296296301E-2"/>
                </c:manualLayout>
              </c:layout>
              <c:showVal val="1"/>
            </c:dLbl>
            <c:dLbl>
              <c:idx val="1"/>
              <c:layout>
                <c:manualLayout>
                  <c:x val="3.9019754933817583E-2"/>
                  <c:y val="-2.7777777777777797E-2"/>
                </c:manualLayout>
              </c:layout>
              <c:showVal val="1"/>
            </c:dLbl>
            <c:dLbl>
              <c:idx val="3"/>
              <c:layout>
                <c:manualLayout>
                  <c:x val="1.2486321578821626E-2"/>
                  <c:y val="-7.407407407407407E-2"/>
                </c:manualLayout>
              </c:layout>
              <c:showVal val="1"/>
            </c:dLbl>
            <c:showVal val="1"/>
          </c:dLbls>
          <c:trendline>
            <c:trendlineType val="linear"/>
          </c:trendline>
          <c:cat>
            <c:multiLvlStrRef>
              <c:f>Лист1!$B$305:$C$308</c:f>
              <c:multiLvlStrCache>
                <c:ptCount val="4"/>
                <c:lvl>
                  <c:pt idx="0">
                    <c:v>2017</c:v>
                  </c:pt>
                  <c:pt idx="1">
                    <c:v>2018</c:v>
                  </c:pt>
                  <c:pt idx="2">
                    <c:v>2017</c:v>
                  </c:pt>
                  <c:pt idx="3">
                    <c:v>2018</c:v>
                  </c:pt>
                </c:lvl>
                <c:lvl>
                  <c:pt idx="0">
                    <c:v>Дополнительное образование</c:v>
                  </c:pt>
                  <c:pt idx="2">
                    <c:v>Культура</c:v>
                  </c:pt>
                </c:lvl>
              </c:multiLvlStrCache>
            </c:multiLvlStrRef>
          </c:cat>
          <c:val>
            <c:numRef>
              <c:f>Лист1!$E$305:$E$308</c:f>
              <c:numCache>
                <c:formatCode>#,##0.00</c:formatCode>
                <c:ptCount val="4"/>
                <c:pt idx="0">
                  <c:v>27403.1</c:v>
                </c:pt>
                <c:pt idx="1">
                  <c:v>34680</c:v>
                </c:pt>
                <c:pt idx="2">
                  <c:v>22533.1</c:v>
                </c:pt>
                <c:pt idx="3">
                  <c:v>28770</c:v>
                </c:pt>
              </c:numCache>
            </c:numRef>
          </c:val>
        </c:ser>
        <c:axId val="83340288"/>
        <c:axId val="83358464"/>
      </c:barChart>
      <c:catAx>
        <c:axId val="8334028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3358464"/>
        <c:crosses val="autoZero"/>
        <c:auto val="1"/>
        <c:lblAlgn val="ctr"/>
        <c:lblOffset val="100"/>
      </c:catAx>
      <c:valAx>
        <c:axId val="83358464"/>
        <c:scaling>
          <c:orientation val="minMax"/>
        </c:scaling>
        <c:delete val="1"/>
        <c:axPos val="l"/>
        <c:numFmt formatCode="#,##0.00" sourceLinked="1"/>
        <c:tickLblPos val="none"/>
        <c:crossAx val="83340288"/>
        <c:crosses val="autoZero"/>
        <c:crossBetween val="between"/>
      </c:valAx>
    </c:plotArea>
    <c:legend>
      <c:legendPos val="r"/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Лист1!$A$5:$A$6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Лист1!$D$5:$D$6</c:f>
              <c:numCache>
                <c:formatCode>General</c:formatCode>
                <c:ptCount val="2"/>
                <c:pt idx="0">
                  <c:v>196488.9</c:v>
                </c:pt>
                <c:pt idx="1">
                  <c:v>557885.19999999867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 sz="1800"/>
          </a:pPr>
          <a:endParaRPr lang="ru-RU"/>
        </a:p>
      </c:txPr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210"/>
      <c:perspective val="30"/>
    </c:view3D>
    <c:plotArea>
      <c:layout>
        <c:manualLayout>
          <c:layoutTarget val="inner"/>
          <c:xMode val="edge"/>
          <c:yMode val="edge"/>
          <c:x val="7.0763500931098969E-2"/>
          <c:y val="9.8745463268704606E-2"/>
          <c:w val="0.88474464434962385"/>
          <c:h val="0.72494634944825442"/>
        </c:manualLayout>
      </c:layout>
      <c:pie3DChart>
        <c:varyColors val="1"/>
        <c:ser>
          <c:idx val="0"/>
          <c:order val="0"/>
          <c:explosion val="11"/>
          <c:dLbls>
            <c:dLbl>
              <c:idx val="0"/>
              <c:layout>
                <c:manualLayout>
                  <c:x val="2.1174558659619602E-2"/>
                  <c:y val="0.18868696546011596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4.9041994750656265E-4"/>
                  <c:y val="7.0112926275674614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"/>
                  <c:y val="-5.5590924799880495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0"/>
                  <c:y val="-0.21485265409439491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1.4634251968503939E-2"/>
                  <c:y val="0.20074350136837876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0.17430800524934384"/>
                  <c:y val="-0.2090817384481744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0.26971338582677168"/>
                  <c:y val="-6.3375085231783743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0.28305314960629924"/>
                  <c:y val="6.732516976303228E-2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-5.9498795527271525E-2"/>
                  <c:y val="8.302046844904877E-2"/>
                </c:manualLayout>
              </c:layout>
              <c:showCatName val="1"/>
              <c:showPercent val="1"/>
            </c:dLbl>
            <c:dLbl>
              <c:idx val="10"/>
              <c:layout>
                <c:manualLayout>
                  <c:x val="1.6665156581454715E-2"/>
                  <c:y val="2.8617905651527474E-3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Лист1!$A$179:$A$189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   </c:v>
                </c:pt>
                <c:pt idx="8">
                  <c:v>Средства массовой информации</c:v>
                </c:pt>
                <c:pt idx="9">
                  <c:v>Обслуживание муниципального  долга</c:v>
                </c:pt>
                <c:pt idx="10">
                  <c:v>Межбюджетные трансферты общего характера бюджетам муниципальных образований</c:v>
                </c:pt>
              </c:strCache>
            </c:strRef>
          </c:cat>
          <c:val>
            <c:numRef>
              <c:f>Лист1!$C$179:$C$189</c:f>
              <c:numCache>
                <c:formatCode>#,##0.0</c:formatCode>
                <c:ptCount val="11"/>
                <c:pt idx="0">
                  <c:v>46070</c:v>
                </c:pt>
                <c:pt idx="1">
                  <c:v>1207.3</c:v>
                </c:pt>
                <c:pt idx="2">
                  <c:v>9669.5</c:v>
                </c:pt>
                <c:pt idx="3">
                  <c:v>1567.7</c:v>
                </c:pt>
                <c:pt idx="4">
                  <c:v>587920.30000000005</c:v>
                </c:pt>
                <c:pt idx="5">
                  <c:v>22592.2</c:v>
                </c:pt>
                <c:pt idx="6">
                  <c:v>15039.4</c:v>
                </c:pt>
                <c:pt idx="7">
                  <c:v>257.39999999999969</c:v>
                </c:pt>
                <c:pt idx="8">
                  <c:v>1500</c:v>
                </c:pt>
                <c:pt idx="9">
                  <c:v>5.2</c:v>
                </c:pt>
                <c:pt idx="10">
                  <c:v>69008.100000000006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5650800084712846"/>
          <c:w val="1"/>
          <c:h val="0.78137281621486554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Лист1!$B$195:$B$196</c:f>
              <c:strCache>
                <c:ptCount val="2"/>
                <c:pt idx="0">
                  <c:v>Содержание органов местного самоуправления</c:v>
                </c:pt>
                <c:pt idx="1">
                  <c:v>Решение иных вопросов местного самоуправления, не отнесенных к другим подразделам</c:v>
                </c:pt>
              </c:strCache>
            </c:strRef>
          </c:cat>
          <c:val>
            <c:numRef>
              <c:f>Лист1!$C$195:$C$196</c:f>
              <c:numCache>
                <c:formatCode>General</c:formatCode>
                <c:ptCount val="2"/>
                <c:pt idx="0">
                  <c:v>27148.799999999996</c:v>
                </c:pt>
                <c:pt idx="1">
                  <c:v>18921.2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226"/>
      <c:perspective val="30"/>
    </c:view3D>
    <c:plotArea>
      <c:layout/>
      <c:pie3DChart>
        <c:varyColors val="1"/>
        <c:ser>
          <c:idx val="0"/>
          <c:order val="0"/>
          <c:explosion val="15"/>
          <c:dLbls>
            <c:dLbl>
              <c:idx val="0"/>
              <c:layout>
                <c:manualLayout>
                  <c:x val="5.714481342006162E-2"/>
                  <c:y val="-0.19056867192517216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5.540340066187379E-2"/>
                  <c:y val="-0.19781802825930056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18502986039788524"/>
                  <c:y val="-6.6881592384330363E-4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1.917589105709612E-2"/>
                  <c:y val="-3.6116644772474021E-4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9.5020350717030286E-2"/>
                  <c:y val="-0.2796322757959249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Лист1!$B$212:$B$216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Молодежная политика и оздоровление детей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Лист1!$C$212:$C$216</c:f>
              <c:numCache>
                <c:formatCode>#,##0.0</c:formatCode>
                <c:ptCount val="5"/>
                <c:pt idx="0">
                  <c:v>162756.90000000002</c:v>
                </c:pt>
                <c:pt idx="1">
                  <c:v>377321</c:v>
                </c:pt>
                <c:pt idx="2">
                  <c:v>29909.699999999979</c:v>
                </c:pt>
                <c:pt idx="3">
                  <c:v>2389.1999999999998</c:v>
                </c:pt>
                <c:pt idx="4">
                  <c:v>15543.5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270"/>
      <c:perspective val="30"/>
    </c:view3D>
    <c:plotArea>
      <c:layout>
        <c:manualLayout>
          <c:layoutTarget val="inner"/>
          <c:xMode val="edge"/>
          <c:yMode val="edge"/>
          <c:x val="8.5098738620692546E-2"/>
          <c:y val="0.23144124389514664"/>
          <c:w val="0.89965357566051563"/>
          <c:h val="0.72266620153493466"/>
        </c:manualLayout>
      </c:layout>
      <c:pie3DChart>
        <c:varyColors val="1"/>
        <c:ser>
          <c:idx val="0"/>
          <c:order val="0"/>
          <c:explosion val="25"/>
          <c:dPt>
            <c:idx val="0"/>
            <c:explosion val="5"/>
          </c:dPt>
          <c:dLbls>
            <c:dLbl>
              <c:idx val="0"/>
              <c:layout>
                <c:manualLayout>
                  <c:x val="-2.507584856977638E-2"/>
                  <c:y val="-0.1066726469317921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0.12136216023844477"/>
                  <c:y val="-2.0141198927674246E-3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Ч</a:t>
                    </a:r>
                    <a:r>
                      <a:rPr lang="ru-RU"/>
                      <a:t>астичная компенсация дополнительных расходов на повышение оплаты труда 
0%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1.1673117131544996E-2"/>
                  <c:y val="-0.19344196948643497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Р</a:t>
                    </a:r>
                    <a:r>
                      <a:rPr lang="ru-RU"/>
                      <a:t>асходы на выполнение указов Президента 
13%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-7.8526139548427021E-2"/>
                  <c:y val="-0.33314400106766456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0.18181721121531624"/>
                  <c:y val="-0.32783331227981638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Лист1!$B$221:$B$226</c:f>
              <c:strCache>
                <c:ptCount val="6"/>
                <c:pt idx="0">
                  <c:v>Библиотечно-досуговые центры</c:v>
                </c:pt>
                <c:pt idx="1">
                  <c:v>Мероприятия в области культуры</c:v>
                </c:pt>
                <c:pt idx="2">
                  <c:v>Частичная компенсация дополнительных расходов на повышение оплаты труда </c:v>
                </c:pt>
                <c:pt idx="3">
                  <c:v>Расходы на выполнение указов Президента Российской Федерациибюджетной сферы</c:v>
                </c:pt>
                <c:pt idx="4">
                  <c:v>Обеспечение развития и укрепления материально-технической базы домов культуры </c:v>
                </c:pt>
                <c:pt idx="5">
                  <c:v> Реализация мероприятий по поддержке отрасли культуры</c:v>
                </c:pt>
              </c:strCache>
            </c:strRef>
          </c:cat>
          <c:val>
            <c:numRef>
              <c:f>Лист1!$C$221:$C$226</c:f>
              <c:numCache>
                <c:formatCode>#,##0.0</c:formatCode>
                <c:ptCount val="6"/>
                <c:pt idx="0">
                  <c:v>18178.7</c:v>
                </c:pt>
                <c:pt idx="1">
                  <c:v>766.4</c:v>
                </c:pt>
                <c:pt idx="2">
                  <c:v>84</c:v>
                </c:pt>
                <c:pt idx="3" formatCode="0.0">
                  <c:v>3024.5</c:v>
                </c:pt>
                <c:pt idx="4">
                  <c:v>479.5</c:v>
                </c:pt>
                <c:pt idx="5">
                  <c:v>59.1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Лист1!$B$230:$B$232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 </c:v>
                </c:pt>
                <c:pt idx="2">
                  <c:v>Охрана семьи и детства </c:v>
                </c:pt>
              </c:strCache>
            </c:strRef>
          </c:cat>
          <c:val>
            <c:numRef>
              <c:f>Лист1!$C$230:$C$232</c:f>
              <c:numCache>
                <c:formatCode>General</c:formatCode>
                <c:ptCount val="3"/>
                <c:pt idx="0">
                  <c:v>1335.4</c:v>
                </c:pt>
                <c:pt idx="1">
                  <c:v>1598.3</c:v>
                </c:pt>
                <c:pt idx="2">
                  <c:v>12105.7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Лист1!$J$238</c:f>
              <c:strCache>
                <c:ptCount val="1"/>
                <c:pt idx="0">
                  <c:v>2017 год</c:v>
                </c:pt>
              </c:strCache>
            </c:strRef>
          </c:tx>
          <c:spPr>
            <a:gradFill>
              <a:gsLst>
                <a:gs pos="0">
                  <a:srgbClr val="4F81BD">
                    <a:tint val="66000"/>
                    <a:satMod val="160000"/>
                  </a:srgbClr>
                </a:gs>
                <a:gs pos="50000">
                  <a:srgbClr val="4F81BD">
                    <a:tint val="44500"/>
                    <a:satMod val="160000"/>
                  </a:srgbClr>
                </a:gs>
                <a:gs pos="100000">
                  <a:srgbClr val="4F81BD">
                    <a:tint val="23500"/>
                    <a:satMod val="160000"/>
                  </a:srgbClr>
                </a:gs>
              </a:gsLst>
              <a:lin ang="5400000" scaled="0"/>
            </a:gradFill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dLbls>
            <c:dLbl>
              <c:idx val="0"/>
              <c:layout>
                <c:manualLayout>
                  <c:x val="-2.6300683939601235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Лист1!$I$239:$I$241</c:f>
              <c:strCache>
                <c:ptCount val="3"/>
                <c:pt idx="0">
                  <c:v>Дотации на выравнивание</c:v>
                </c:pt>
                <c:pt idx="1">
                  <c:v>Иные дотации </c:v>
                </c:pt>
                <c:pt idx="2">
                  <c:v>Прочие межбюджетные трансферты общего характера</c:v>
                </c:pt>
              </c:strCache>
            </c:strRef>
          </c:cat>
          <c:val>
            <c:numRef>
              <c:f>Лист1!$J$239:$J$241</c:f>
              <c:numCache>
                <c:formatCode>General</c:formatCode>
                <c:ptCount val="3"/>
                <c:pt idx="0">
                  <c:v>22149</c:v>
                </c:pt>
                <c:pt idx="1">
                  <c:v>9700</c:v>
                </c:pt>
                <c:pt idx="2">
                  <c:v>22981</c:v>
                </c:pt>
              </c:numCache>
            </c:numRef>
          </c:val>
        </c:ser>
        <c:ser>
          <c:idx val="1"/>
          <c:order val="1"/>
          <c:tx>
            <c:strRef>
              <c:f>Лист1!$K$238</c:f>
              <c:strCache>
                <c:ptCount val="1"/>
                <c:pt idx="0">
                  <c:v>2018 год</c:v>
                </c:pt>
              </c:strCache>
            </c:strRef>
          </c:tx>
          <c:spPr>
            <a:ln>
              <a:gradFill>
                <a:gsLst>
                  <a:gs pos="66000">
                    <a:srgbClr val="000082">
                      <a:alpha val="66000"/>
                    </a:srgbClr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bevel/>
            </a:ln>
            <a:scene3d>
              <a:camera prst="orthographicFront"/>
              <a:lightRig rig="threePt" dir="t"/>
            </a:scene3d>
            <a:sp3d/>
          </c:spPr>
          <c:dLbls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Лист1!$I$239:$I$241</c:f>
              <c:strCache>
                <c:ptCount val="3"/>
                <c:pt idx="0">
                  <c:v>Дотации на выравнивание</c:v>
                </c:pt>
                <c:pt idx="1">
                  <c:v>Иные дотации </c:v>
                </c:pt>
                <c:pt idx="2">
                  <c:v>Прочие межбюджетные трансферты общего характера</c:v>
                </c:pt>
              </c:strCache>
            </c:strRef>
          </c:cat>
          <c:val>
            <c:numRef>
              <c:f>Лист1!$K$239:$K$241</c:f>
              <c:numCache>
                <c:formatCode>General</c:formatCode>
                <c:ptCount val="3"/>
                <c:pt idx="0">
                  <c:v>22772.799999999996</c:v>
                </c:pt>
                <c:pt idx="1">
                  <c:v>3973</c:v>
                </c:pt>
                <c:pt idx="2">
                  <c:v>42262.3</c:v>
                </c:pt>
              </c:numCache>
            </c:numRef>
          </c:val>
        </c:ser>
        <c:gapWidth val="160"/>
        <c:axId val="83731200"/>
        <c:axId val="83732736"/>
      </c:barChart>
      <c:catAx>
        <c:axId val="83731200"/>
        <c:scaling>
          <c:orientation val="minMax"/>
        </c:scaling>
        <c:axPos val="b"/>
        <c:majorTickMark val="none"/>
        <c:tickLblPos val="nextTo"/>
        <c:crossAx val="83732736"/>
        <c:crosses val="autoZero"/>
        <c:auto val="1"/>
        <c:lblAlgn val="ctr"/>
        <c:lblOffset val="100"/>
      </c:catAx>
      <c:valAx>
        <c:axId val="8373273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37312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txPr>
        <a:bodyPr/>
        <a:lstStyle/>
        <a:p>
          <a:pPr>
            <a:defRPr sz="1800"/>
          </a:pPr>
          <a:endParaRPr lang="ru-RU"/>
        </a:p>
      </c:txPr>
    </c:legend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162"/>
      <c:perspective val="30"/>
    </c:view3D>
    <c:plotArea>
      <c:layout>
        <c:manualLayout>
          <c:layoutTarget val="inner"/>
          <c:xMode val="edge"/>
          <c:yMode val="edge"/>
          <c:x val="6.1531271548340427E-2"/>
          <c:y val="8.8367403621819912E-2"/>
          <c:w val="0.64862891726447514"/>
          <c:h val="0.88440654742065605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Percent val="1"/>
            <c:showLeaderLines val="1"/>
          </c:dLbls>
          <c:cat>
            <c:strRef>
              <c:f>'МУН ПРОГРАММЫ'!$G$38:$G$39</c:f>
              <c:strCache>
                <c:ptCount val="2"/>
                <c:pt idx="0">
                  <c:v>Муниципальные программы</c:v>
                </c:pt>
                <c:pt idx="1">
                  <c:v>Непрограммная деятельность</c:v>
                </c:pt>
              </c:strCache>
            </c:strRef>
          </c:cat>
          <c:val>
            <c:numRef>
              <c:f>'МУН ПРОГРАММЫ'!$H$38:$H$39</c:f>
              <c:numCache>
                <c:formatCode>General</c:formatCode>
                <c:ptCount val="2"/>
                <c:pt idx="0">
                  <c:v>711632.79999999865</c:v>
                </c:pt>
                <c:pt idx="1">
                  <c:v>43204.3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Percent val="1"/>
            <c:showLeaderLines val="1"/>
          </c:dLbls>
          <c:cat>
            <c:strRef>
              <c:f>'МУН ПРОГРАММЫ'!$B$5:$B$7</c:f>
              <c:strCache>
                <c:ptCount val="3"/>
                <c:pt idx="0">
                  <c:v>Подпрограмма "Управление муниципальным имуществом"</c:v>
                </c:pt>
                <c:pt idx="1">
                  <c:v>Подпрограмма «Содержание и ремонт автомобильных дорог </c:v>
                </c:pt>
                <c:pt idx="2">
                  <c:v>Подпрограмма «Обеспечение деятельности Комитета по управлению имуществом</c:v>
                </c:pt>
              </c:strCache>
            </c:strRef>
          </c:cat>
          <c:val>
            <c:numRef>
              <c:f>'МУН ПРОГРАММЫ'!$C$5:$C$7</c:f>
              <c:numCache>
                <c:formatCode>General</c:formatCode>
                <c:ptCount val="3"/>
                <c:pt idx="0">
                  <c:v>385.4</c:v>
                </c:pt>
                <c:pt idx="1">
                  <c:v>11095.8</c:v>
                </c:pt>
                <c:pt idx="2">
                  <c:v>4610.4000000000005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508393285371801"/>
          <c:y val="2.1350513004056312E-2"/>
          <c:w val="0.34052757793765109"/>
          <c:h val="0.9786494869959445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3.192304029710985E-2"/>
          <c:y val="2.7226141539828934E-2"/>
          <c:w val="0.6847080235132611"/>
          <c:h val="0.87059076769247934"/>
        </c:manualLayout>
      </c:layout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9.1112074291940209E-2"/>
                  <c:y val="-0.21275639043109359"/>
                </c:manualLayout>
              </c:layout>
              <c:showPercent val="1"/>
            </c:dLbl>
            <c:dLbl>
              <c:idx val="2"/>
              <c:layout>
                <c:manualLayout>
                  <c:x val="6.1583800630339317E-2"/>
                  <c:y val="0.1076434450226252"/>
                </c:manualLayout>
              </c:layout>
              <c:showPercent val="1"/>
            </c:dLbl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'МУН ПРОГРАММЫ'!$E$9:$E$11</c:f>
              <c:strCache>
                <c:ptCount val="3"/>
                <c:pt idx="0">
                  <c:v>Федеральный бюджет</c:v>
                </c:pt>
                <c:pt idx="1">
                  <c:v>Каревой бюджет</c:v>
                </c:pt>
                <c:pt idx="2">
                  <c:v>Мсетный бюджет</c:v>
                </c:pt>
              </c:strCache>
            </c:strRef>
          </c:cat>
          <c:val>
            <c:numRef>
              <c:f>'МУН ПРОГРАММЫ'!$F$9:$F$11</c:f>
              <c:numCache>
                <c:formatCode>General</c:formatCode>
                <c:ptCount val="3"/>
                <c:pt idx="0">
                  <c:v>617.1</c:v>
                </c:pt>
                <c:pt idx="1">
                  <c:v>259.89999999999969</c:v>
                </c:pt>
                <c:pt idx="2">
                  <c:v>200.90000000000009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0.67617078494546368"/>
          <c:h val="1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Лист3!$C$4:$C$78</c:f>
              <c:strCache>
                <c:ptCount val="4"/>
                <c:pt idx="0">
                  <c:v>Подпрограмма "Развитие системы дошкольного образования"</c:v>
                </c:pt>
                <c:pt idx="1">
                  <c:v>Подпрограмма "Развитие системы начального общества, основного общего, среднего общего образования"</c:v>
                </c:pt>
                <c:pt idx="2">
                  <c:v>Подпрограмма «Развитие системы дополнительного образования, отдыха, оздоровления и занятости детей и подростков»</c:v>
                </c:pt>
                <c:pt idx="3">
                  <c:v>Подпрограмма «Обеспечение и совершенствование управления системой образования  и прочие мероприятия в области образования»</c:v>
                </c:pt>
              </c:strCache>
            </c:strRef>
          </c:cat>
          <c:val>
            <c:numRef>
              <c:f>Лист3!$E$4:$E$78</c:f>
              <c:numCache>
                <c:formatCode>#,##0.0</c:formatCode>
                <c:ptCount val="4"/>
                <c:pt idx="0">
                  <c:v>163156.9</c:v>
                </c:pt>
                <c:pt idx="1">
                  <c:v>377103.9</c:v>
                </c:pt>
                <c:pt idx="2">
                  <c:v>31986.699999999979</c:v>
                </c:pt>
                <c:pt idx="3">
                  <c:v>11999.600000000002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722995357311186"/>
          <c:y val="3.1401603525534255E-2"/>
          <c:w val="0.32835318241469863"/>
          <c:h val="0.96859839647446633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3888888888888947E-2"/>
                  <c:y val="-4.6296296296296391E-2"/>
                </c:manualLayout>
              </c:layout>
              <c:showVal val="1"/>
            </c:dLbl>
            <c:dLbl>
              <c:idx val="1"/>
              <c:layout>
                <c:manualLayout>
                  <c:x val="3.3333333333333381E-2"/>
                  <c:y val="-4.1666666666666664E-2"/>
                </c:manualLayout>
              </c:layout>
              <c:showVal val="1"/>
            </c:dLbl>
            <c:dLbl>
              <c:idx val="2"/>
              <c:layout>
                <c:manualLayout>
                  <c:x val="1.3888670166229225E-2"/>
                  <c:y val="-5.0926290463692028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Лист1!$L$32:$L$34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Лист1!$M$32:$M$34</c:f>
              <c:numCache>
                <c:formatCode>General</c:formatCode>
                <c:ptCount val="3"/>
                <c:pt idx="0">
                  <c:v>184948.6</c:v>
                </c:pt>
                <c:pt idx="1">
                  <c:v>179722.7</c:v>
                </c:pt>
                <c:pt idx="2">
                  <c:v>196488.9</c:v>
                </c:pt>
              </c:numCache>
            </c:numRef>
          </c:val>
        </c:ser>
        <c:shape val="cylinder"/>
        <c:axId val="80159104"/>
        <c:axId val="80160640"/>
        <c:axId val="0"/>
      </c:bar3DChart>
      <c:catAx>
        <c:axId val="80159104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0160640"/>
        <c:crosses val="autoZero"/>
        <c:auto val="1"/>
        <c:lblAlgn val="ctr"/>
        <c:lblOffset val="100"/>
      </c:catAx>
      <c:valAx>
        <c:axId val="80160640"/>
        <c:scaling>
          <c:orientation val="minMax"/>
        </c:scaling>
        <c:delete val="1"/>
        <c:axPos val="l"/>
        <c:numFmt formatCode="General" sourceLinked="1"/>
        <c:tickLblPos val="none"/>
        <c:crossAx val="80159104"/>
        <c:crosses val="autoZero"/>
        <c:crossBetween val="between"/>
      </c:valAx>
    </c:plotArea>
    <c:plotVisOnly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8483501833129757E-2"/>
          <c:y val="2.8056711647423808E-3"/>
          <c:w val="0.92151642683744928"/>
          <c:h val="0.99719432883525683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Лист3!$G$2:$I$2</c:f>
              <c:strCache>
                <c:ptCount val="3"/>
                <c:pt idx="0">
                  <c:v>Федеральный бюджет</c:v>
                </c:pt>
                <c:pt idx="1">
                  <c:v>Краевой бюджет</c:v>
                </c:pt>
                <c:pt idx="2">
                  <c:v>Местный бюджет</c:v>
                </c:pt>
              </c:strCache>
            </c:strRef>
          </c:cat>
          <c:val>
            <c:numRef>
              <c:f>Лист3!$G$3:$I$3</c:f>
              <c:numCache>
                <c:formatCode>#,##0.0</c:formatCode>
                <c:ptCount val="3"/>
                <c:pt idx="0">
                  <c:v>1734.9</c:v>
                </c:pt>
                <c:pt idx="1">
                  <c:v>373537.2</c:v>
                </c:pt>
                <c:pt idx="2">
                  <c:v>208974.99999999983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7.2027338202582503E-2"/>
          <c:y val="0.70554147829728364"/>
          <c:w val="0.82101646810825168"/>
          <c:h val="0.24555348551015724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8739909779794242E-2"/>
          <c:y val="8.2850302957791153E-2"/>
          <c:w val="0.71043207411388765"/>
          <c:h val="0.8207325254458907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'Таблица 1'!$D$11:$E$11</c:f>
              <c:strCache>
                <c:ptCount val="2"/>
                <c:pt idx="0">
                  <c:v>средства краевого бюджета</c:v>
                </c:pt>
                <c:pt idx="1">
                  <c:v>средства местных бюджетов</c:v>
                </c:pt>
              </c:strCache>
            </c:strRef>
          </c:cat>
          <c:val>
            <c:numRef>
              <c:f>'Таблица 1'!$D$28:$E$28</c:f>
              <c:numCache>
                <c:formatCode>#,##0.0</c:formatCode>
                <c:ptCount val="2"/>
                <c:pt idx="0">
                  <c:v>18162.59999999998</c:v>
                </c:pt>
                <c:pt idx="1">
                  <c:v>6629.9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Лист1!$C$269</c:f>
              <c:strCache>
                <c:ptCount val="1"/>
                <c:pt idx="0">
                  <c:v>01.01.2017</c:v>
                </c:pt>
              </c:strCache>
            </c:strRef>
          </c:tx>
          <c:dLbls>
            <c:dLbl>
              <c:idx val="1"/>
              <c:layout>
                <c:manualLayout>
                  <c:x val="-2.8641167125780003E-2"/>
                  <c:y val="-3.2660980055714017E-3"/>
                </c:manualLayout>
              </c:layout>
              <c:showVal val="1"/>
            </c:dLbl>
            <c:dLbl>
              <c:idx val="2"/>
              <c:layout>
                <c:manualLayout>
                  <c:x val="-4.5222895461757761E-3"/>
                  <c:y val="-3.2660980055714002E-2"/>
                </c:manualLayout>
              </c:layout>
              <c:showVal val="1"/>
            </c:dLbl>
            <c:dLbl>
              <c:idx val="4"/>
              <c:layout>
                <c:manualLayout>
                  <c:x val="-1.6581728335977895E-2"/>
                  <c:y val="-2.6128784044571168E-2"/>
                </c:manualLayout>
              </c:layout>
              <c:showVal val="1"/>
            </c:dLbl>
            <c:dLbl>
              <c:idx val="5"/>
              <c:layout>
                <c:manualLayout>
                  <c:x val="-9.0445790923515609E-3"/>
                  <c:y val="-4.2459274072428194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Лист1!$B$270:$B$276</c:f>
              <c:strCache>
                <c:ptCount val="7"/>
                <c:pt idx="0">
                  <c:v>Оплата труда и начисления на оплату труда</c:v>
                </c:pt>
                <c:pt idx="1">
                  <c:v>Оплата работ, услуг</c:v>
                </c:pt>
                <c:pt idx="2">
                  <c:v>Безвозмездные перечисления организациям</c:v>
                </c:pt>
                <c:pt idx="3">
                  <c:v>Социальное обеспечение</c:v>
                </c:pt>
                <c:pt idx="4">
                  <c:v>Прочие расходы</c:v>
                </c:pt>
                <c:pt idx="5">
                  <c:v>Поступления нефинансовых активов</c:v>
                </c:pt>
                <c:pt idx="6">
                  <c:v>Всего</c:v>
                </c:pt>
              </c:strCache>
            </c:strRef>
          </c:cat>
          <c:val>
            <c:numRef>
              <c:f>Лист1!$C$270:$C$276</c:f>
              <c:numCache>
                <c:formatCode>#,##0.0</c:formatCode>
                <c:ptCount val="7"/>
                <c:pt idx="0">
                  <c:v>37532.400000000001</c:v>
                </c:pt>
                <c:pt idx="1">
                  <c:v>5600.2000000000007</c:v>
                </c:pt>
                <c:pt idx="2">
                  <c:v>583</c:v>
                </c:pt>
                <c:pt idx="3">
                  <c:v>1703.6</c:v>
                </c:pt>
                <c:pt idx="4">
                  <c:v>1068.3</c:v>
                </c:pt>
                <c:pt idx="5">
                  <c:v>985.2</c:v>
                </c:pt>
                <c:pt idx="6">
                  <c:v>47472.700000000004</c:v>
                </c:pt>
              </c:numCache>
            </c:numRef>
          </c:val>
        </c:ser>
        <c:ser>
          <c:idx val="1"/>
          <c:order val="1"/>
          <c:tx>
            <c:strRef>
              <c:f>Лист1!$D$269</c:f>
              <c:strCache>
                <c:ptCount val="1"/>
                <c:pt idx="0">
                  <c:v>01.01.2018</c:v>
                </c:pt>
              </c:strCache>
            </c:strRef>
          </c:tx>
          <c:dLbls>
            <c:dLbl>
              <c:idx val="0"/>
              <c:layout>
                <c:manualLayout>
                  <c:x val="1.0552008941076826E-2"/>
                  <c:y val="-0.12737782221728439"/>
                </c:manualLayout>
              </c:layout>
              <c:showVal val="1"/>
            </c:dLbl>
            <c:dLbl>
              <c:idx val="6"/>
              <c:layout>
                <c:manualLayout>
                  <c:x val="1.6581728335977895E-2"/>
                  <c:y val="-6.2055862105856549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Лист1!$B$270:$B$276</c:f>
              <c:strCache>
                <c:ptCount val="7"/>
                <c:pt idx="0">
                  <c:v>Оплата труда и начисления на оплату труда</c:v>
                </c:pt>
                <c:pt idx="1">
                  <c:v>Оплата работ, услуг</c:v>
                </c:pt>
                <c:pt idx="2">
                  <c:v>Безвозмездные перечисления организациям</c:v>
                </c:pt>
                <c:pt idx="3">
                  <c:v>Социальное обеспечение</c:v>
                </c:pt>
                <c:pt idx="4">
                  <c:v>Прочие расходы</c:v>
                </c:pt>
                <c:pt idx="5">
                  <c:v>Поступления нефинансовых активов</c:v>
                </c:pt>
                <c:pt idx="6">
                  <c:v>Всего</c:v>
                </c:pt>
              </c:strCache>
            </c:strRef>
          </c:cat>
          <c:val>
            <c:numRef>
              <c:f>Лист1!$D$270:$D$276</c:f>
              <c:numCache>
                <c:formatCode>#,##0.0</c:formatCode>
                <c:ptCount val="7"/>
                <c:pt idx="0">
                  <c:v>19743.5</c:v>
                </c:pt>
                <c:pt idx="1">
                  <c:v>5617</c:v>
                </c:pt>
                <c:pt idx="2">
                  <c:v>578.79999999999995</c:v>
                </c:pt>
                <c:pt idx="3">
                  <c:v>30.4</c:v>
                </c:pt>
                <c:pt idx="4">
                  <c:v>579.9</c:v>
                </c:pt>
                <c:pt idx="5">
                  <c:v>880.09999999999991</c:v>
                </c:pt>
                <c:pt idx="6">
                  <c:v>27429.7</c:v>
                </c:pt>
              </c:numCache>
            </c:numRef>
          </c:val>
        </c:ser>
        <c:ser>
          <c:idx val="2"/>
          <c:order val="2"/>
          <c:tx>
            <c:strRef>
              <c:f>Лист1!$E$269</c:f>
              <c:strCache>
                <c:ptCount val="1"/>
                <c:pt idx="0">
                  <c:v>01.01.2019</c:v>
                </c:pt>
              </c:strCache>
            </c:strRef>
          </c:tx>
          <c:dLbls>
            <c:dLbl>
              <c:idx val="0"/>
              <c:layout>
                <c:manualLayout>
                  <c:x val="1.8089039489439445E-2"/>
                  <c:y val="9.7980368436428357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5.5523666094713806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3.2660980055714002E-2"/>
                </c:manualLayout>
              </c:layout>
              <c:showVal val="1"/>
            </c:dLbl>
            <c:dLbl>
              <c:idx val="5"/>
              <c:layout>
                <c:manualLayout>
                  <c:x val="-4.5222895461757761E-3"/>
                  <c:y val="-4.8991470083570972E-2"/>
                </c:manualLayout>
              </c:layout>
              <c:showVal val="1"/>
            </c:dLbl>
            <c:dLbl>
              <c:idx val="6"/>
              <c:layout>
                <c:manualLayout>
                  <c:x val="2.4118877579604209E-2"/>
                  <c:y val="-9.7982940167141968E-3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Лист1!$B$270:$B$276</c:f>
              <c:strCache>
                <c:ptCount val="7"/>
                <c:pt idx="0">
                  <c:v>Оплата труда и начисления на оплату труда</c:v>
                </c:pt>
                <c:pt idx="1">
                  <c:v>Оплата работ, услуг</c:v>
                </c:pt>
                <c:pt idx="2">
                  <c:v>Безвозмездные перечисления организациям</c:v>
                </c:pt>
                <c:pt idx="3">
                  <c:v>Социальное обеспечение</c:v>
                </c:pt>
                <c:pt idx="4">
                  <c:v>Прочие расходы</c:v>
                </c:pt>
                <c:pt idx="5">
                  <c:v>Поступления нефинансовых активов</c:v>
                </c:pt>
                <c:pt idx="6">
                  <c:v>Всего</c:v>
                </c:pt>
              </c:strCache>
            </c:strRef>
          </c:cat>
          <c:val>
            <c:numRef>
              <c:f>Лист1!$E$270:$E$276</c:f>
              <c:numCache>
                <c:formatCode>#,##0.0</c:formatCode>
                <c:ptCount val="7"/>
                <c:pt idx="0">
                  <c:v>20384.099999999999</c:v>
                </c:pt>
                <c:pt idx="1">
                  <c:v>3217.7</c:v>
                </c:pt>
                <c:pt idx="2">
                  <c:v>162</c:v>
                </c:pt>
                <c:pt idx="3">
                  <c:v>0</c:v>
                </c:pt>
                <c:pt idx="4">
                  <c:v>450.7</c:v>
                </c:pt>
                <c:pt idx="5">
                  <c:v>578</c:v>
                </c:pt>
                <c:pt idx="6">
                  <c:v>24792.5</c:v>
                </c:pt>
              </c:numCache>
            </c:numRef>
          </c:val>
        </c:ser>
        <c:axId val="83474304"/>
        <c:axId val="83475840"/>
      </c:barChart>
      <c:catAx>
        <c:axId val="83474304"/>
        <c:scaling>
          <c:orientation val="minMax"/>
        </c:scaling>
        <c:axPos val="b"/>
        <c:tickLblPos val="nextTo"/>
        <c:crossAx val="83475840"/>
        <c:crosses val="autoZero"/>
        <c:auto val="1"/>
        <c:lblAlgn val="ctr"/>
        <c:lblOffset val="100"/>
      </c:catAx>
      <c:valAx>
        <c:axId val="83475840"/>
        <c:scaling>
          <c:orientation val="minMax"/>
        </c:scaling>
        <c:delete val="1"/>
        <c:axPos val="l"/>
        <c:numFmt formatCode="#,##0.0" sourceLinked="1"/>
        <c:tickLblPos val="none"/>
        <c:crossAx val="834743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dLbls>
            <c:dLbl>
              <c:idx val="0"/>
              <c:layout>
                <c:manualLayout>
                  <c:x val="-4.3066920212999599E-2"/>
                  <c:y val="0.16499062828144542"/>
                </c:manualLayout>
              </c:layout>
              <c:showVal val="1"/>
            </c:dLbl>
            <c:dLbl>
              <c:idx val="1"/>
              <c:layout>
                <c:manualLayout>
                  <c:x val="-2.4609668693142621E-2"/>
                  <c:y val="0.15361196426203541"/>
                </c:manualLayout>
              </c:layout>
              <c:showVal val="1"/>
            </c:dLbl>
            <c:showVal val="1"/>
          </c:dLbls>
          <c:cat>
            <c:strRef>
              <c:f>Лист1!$C$278:$E$278</c:f>
              <c:strCache>
                <c:ptCount val="3"/>
                <c:pt idx="0">
                  <c:v>на 01.01.2017</c:v>
                </c:pt>
                <c:pt idx="1">
                  <c:v>на 01.01.2018</c:v>
                </c:pt>
                <c:pt idx="2">
                  <c:v>на 01.01.2019</c:v>
                </c:pt>
              </c:strCache>
            </c:strRef>
          </c:cat>
          <c:val>
            <c:numRef>
              <c:f>Лист1!$C$279:$E$279</c:f>
              <c:numCache>
                <c:formatCode>#,##0.0</c:formatCode>
                <c:ptCount val="3"/>
                <c:pt idx="0">
                  <c:v>47472.700000000004</c:v>
                </c:pt>
                <c:pt idx="1">
                  <c:v>27429.7</c:v>
                </c:pt>
                <c:pt idx="2">
                  <c:v>24792.5</c:v>
                </c:pt>
              </c:numCache>
            </c:numRef>
          </c:val>
        </c:ser>
        <c:marker val="1"/>
        <c:axId val="99757056"/>
        <c:axId val="99758848"/>
      </c:lineChart>
      <c:catAx>
        <c:axId val="99757056"/>
        <c:scaling>
          <c:orientation val="minMax"/>
        </c:scaling>
        <c:axPos val="b"/>
        <c:numFmt formatCode="dd/mm/yyyy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9758848"/>
        <c:crosses val="autoZero"/>
        <c:auto val="1"/>
        <c:lblAlgn val="ctr"/>
        <c:lblOffset val="100"/>
      </c:catAx>
      <c:valAx>
        <c:axId val="99758848"/>
        <c:scaling>
          <c:orientation val="minMax"/>
        </c:scaling>
        <c:delete val="1"/>
        <c:axPos val="l"/>
        <c:numFmt formatCode="#,##0.0" sourceLinked="1"/>
        <c:tickLblPos val="none"/>
        <c:crossAx val="99757056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240"/>
      <c:perspective val="30"/>
    </c:view3D>
    <c:plotArea>
      <c:layout>
        <c:manualLayout>
          <c:layoutTarget val="inner"/>
          <c:xMode val="edge"/>
          <c:yMode val="edge"/>
          <c:x val="7.0763500931098927E-2"/>
          <c:y val="9.8745463268704578E-2"/>
          <c:w val="0.88474464434962385"/>
          <c:h val="0.72494634944825442"/>
        </c:manualLayout>
      </c:layout>
      <c:pie3DChart>
        <c:varyColors val="1"/>
        <c:ser>
          <c:idx val="0"/>
          <c:order val="0"/>
          <c:explosion val="41"/>
          <c:dPt>
            <c:idx val="0"/>
            <c:explosion val="0"/>
          </c:dPt>
          <c:dLbls>
            <c:dLbl>
              <c:idx val="0"/>
              <c:layout>
                <c:manualLayout>
                  <c:x val="0.12224635383783021"/>
                  <c:y val="-6.2498199788500837E-3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12577069124207518"/>
                  <c:y val="-0.12872678070063545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20317706343378272"/>
                  <c:y val="6.4697886791728323E-3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0.18547925922667491"/>
                  <c:y val="2.4012643580842742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2.0095602574818237E-3"/>
                  <c:y val="-9.9839133011599547E-4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1.8603791844455247E-2"/>
                  <c:y val="4.8838991900206102E-2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9.1197818149826582E-3"/>
                  <c:y val="8.187192729941016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Лист1!$G$19:$G$25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по подакцизным товарам (продукции), производимым на территории Российской Федерации</c:v>
                </c:pt>
                <c:pt idx="2">
                  <c:v>Единый налог на вмененный доход для отдельных видов деятельности</c:v>
                </c:pt>
                <c:pt idx="3">
                  <c:v>Единый сельскохозяйственный налог</c:v>
                </c:pt>
                <c:pt idx="4">
                  <c:v>Налог, взимаемый в связи с применением патентной системы налогообложения</c:v>
                </c:pt>
                <c:pt idx="5">
                  <c:v> Налог на добычу полезных ископаемых</c:v>
                </c:pt>
                <c:pt idx="6">
                  <c:v>Государственная пошлина </c:v>
                </c:pt>
              </c:strCache>
            </c:strRef>
          </c:cat>
          <c:val>
            <c:numRef>
              <c:f>Лист1!$H$19:$H$25</c:f>
              <c:numCache>
                <c:formatCode>General</c:formatCode>
                <c:ptCount val="7"/>
                <c:pt idx="0">
                  <c:v>141072.9</c:v>
                </c:pt>
                <c:pt idx="1">
                  <c:v>10459.9</c:v>
                </c:pt>
                <c:pt idx="2">
                  <c:v>9677.6</c:v>
                </c:pt>
                <c:pt idx="3">
                  <c:v>52.9</c:v>
                </c:pt>
                <c:pt idx="4">
                  <c:v>325.8</c:v>
                </c:pt>
                <c:pt idx="5">
                  <c:v>21815.8</c:v>
                </c:pt>
                <c:pt idx="6">
                  <c:v>4262.6000000000004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Налог на доходы физических лиц (тыс.рублей)</a:t>
            </a:r>
          </a:p>
        </c:rich>
      </c:tx>
      <c:layout/>
    </c:title>
    <c:plotArea>
      <c:layout/>
      <c:lineChart>
        <c:grouping val="standard"/>
        <c:ser>
          <c:idx val="1"/>
          <c:order val="0"/>
          <c:dLbls>
            <c:dLbl>
              <c:idx val="0"/>
              <c:layout>
                <c:manualLayout>
                  <c:x val="-1.9444444444444445E-2"/>
                  <c:y val="-8.3333333333333343E-2"/>
                </c:manualLayout>
              </c:layout>
              <c:showVal val="1"/>
            </c:dLbl>
            <c:dLbl>
              <c:idx val="1"/>
              <c:layout>
                <c:manualLayout>
                  <c:x val="-5.8333333333333508E-2"/>
                  <c:y val="-8.3333333333333467E-2"/>
                </c:manualLayout>
              </c:layout>
              <c:showVal val="1"/>
            </c:dLbl>
            <c:dLbl>
              <c:idx val="2"/>
              <c:layout>
                <c:manualLayout>
                  <c:x val="-0.05"/>
                  <c:y val="-6.944444444444450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Лист1!$A$41:$A$43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Лист1!$B$41:$B$43</c:f>
              <c:numCache>
                <c:formatCode>General</c:formatCode>
                <c:ptCount val="3"/>
                <c:pt idx="0">
                  <c:v>120358.5</c:v>
                </c:pt>
                <c:pt idx="1">
                  <c:v>123549.1</c:v>
                </c:pt>
                <c:pt idx="2">
                  <c:v>141072.9</c:v>
                </c:pt>
              </c:numCache>
            </c:numRef>
          </c:val>
        </c:ser>
        <c:dLbls>
          <c:showVal val="1"/>
        </c:dLbls>
        <c:marker val="1"/>
        <c:axId val="67063168"/>
        <c:axId val="67077248"/>
      </c:lineChart>
      <c:catAx>
        <c:axId val="6706316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7077248"/>
        <c:crosses val="autoZero"/>
        <c:auto val="1"/>
        <c:lblAlgn val="ctr"/>
        <c:lblOffset val="100"/>
      </c:catAx>
      <c:valAx>
        <c:axId val="67077248"/>
        <c:scaling>
          <c:orientation val="minMax"/>
        </c:scaling>
        <c:delete val="1"/>
        <c:axPos val="l"/>
        <c:numFmt formatCode="General" sourceLinked="1"/>
        <c:tickLblPos val="none"/>
        <c:crossAx val="67063168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Налог на доходы физических лиц </a:t>
            </a:r>
          </a:p>
          <a:p>
            <a:pPr>
              <a:defRPr/>
            </a:pPr>
            <a:r>
              <a:rPr lang="ru-RU" sz="1400" i="1" dirty="0"/>
              <a:t>в </a:t>
            </a:r>
            <a:r>
              <a:rPr lang="ru-RU" sz="1400" i="1" dirty="0" smtClean="0"/>
              <a:t>сопоставимых </a:t>
            </a:r>
            <a:r>
              <a:rPr lang="ru-RU" sz="1400" i="1" dirty="0"/>
              <a:t>условиях (тыс.рублей)</a:t>
            </a:r>
          </a:p>
        </c:rich>
      </c:tx>
      <c:layout>
        <c:manualLayout>
          <c:xMode val="edge"/>
          <c:yMode val="edge"/>
          <c:x val="0.11027777777777778"/>
          <c:y val="0"/>
        </c:manualLayout>
      </c:layout>
    </c:title>
    <c:plotArea>
      <c:layout/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8.3333333333333343E-2"/>
                  <c:y val="-8.7074829931973061E-2"/>
                </c:manualLayout>
              </c:layout>
              <c:showVal val="1"/>
            </c:dLbl>
            <c:dLbl>
              <c:idx val="1"/>
              <c:layout>
                <c:manualLayout>
                  <c:x val="-8.3333333333333343E-2"/>
                  <c:y val="-0.1142857142857145"/>
                </c:manualLayout>
              </c:layout>
              <c:showVal val="1"/>
            </c:dLbl>
            <c:dLbl>
              <c:idx val="2"/>
              <c:layout>
                <c:manualLayout>
                  <c:x val="-6.3888888888888884E-2"/>
                  <c:y val="-8.163265306122449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Лист1!$A$49:$A$51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Лист1!$B$49:$B$51</c:f>
              <c:numCache>
                <c:formatCode>General</c:formatCode>
                <c:ptCount val="3"/>
                <c:pt idx="0">
                  <c:v>120358.5</c:v>
                </c:pt>
                <c:pt idx="1">
                  <c:v>123549.1</c:v>
                </c:pt>
                <c:pt idx="2">
                  <c:v>132453.79999999999</c:v>
                </c:pt>
              </c:numCache>
            </c:numRef>
          </c:val>
        </c:ser>
        <c:dLbls>
          <c:showVal val="1"/>
        </c:dLbls>
        <c:marker val="1"/>
        <c:axId val="66265856"/>
        <c:axId val="66267392"/>
      </c:lineChart>
      <c:catAx>
        <c:axId val="662658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6267392"/>
        <c:crosses val="autoZero"/>
        <c:auto val="1"/>
        <c:lblAlgn val="ctr"/>
        <c:lblOffset val="100"/>
      </c:catAx>
      <c:valAx>
        <c:axId val="66267392"/>
        <c:scaling>
          <c:orientation val="minMax"/>
        </c:scaling>
        <c:delete val="1"/>
        <c:axPos val="l"/>
        <c:numFmt formatCode="General" sourceLinked="1"/>
        <c:tickLblPos val="none"/>
        <c:crossAx val="66265856"/>
        <c:crosses val="autoZero"/>
        <c:crossBetween val="between"/>
      </c:valAx>
    </c:plotArea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Дополнительный норматив отчислений от налога на доходы физических лиц</a:t>
            </a:r>
            <a:r>
              <a:rPr lang="ru-RU" sz="1400" dirty="0" smtClean="0"/>
              <a:t>, %</a:t>
            </a:r>
            <a:endParaRPr lang="ru-RU" sz="1400" dirty="0"/>
          </a:p>
        </c:rich>
      </c:tx>
      <c:layout>
        <c:manualLayout>
          <c:xMode val="edge"/>
          <c:yMode val="edge"/>
          <c:x val="0.15585493552436408"/>
          <c:y val="0"/>
        </c:manualLayout>
      </c:layout>
    </c:title>
    <c:plotArea>
      <c:layout>
        <c:manualLayout>
          <c:layoutTarget val="inner"/>
          <c:xMode val="edge"/>
          <c:yMode val="edge"/>
          <c:x val="2.5507246376811621E-2"/>
          <c:y val="0.21429333333333367"/>
          <c:w val="0.94898550724637742"/>
          <c:h val="0.65895097112860956"/>
        </c:manualLayout>
      </c:layout>
      <c:barChart>
        <c:barDir val="col"/>
        <c:grouping val="stacked"/>
        <c:ser>
          <c:idx val="0"/>
          <c:order val="0"/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Лист1!$A$45:$A$47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Лист1!$B$45:$B$47</c:f>
              <c:numCache>
                <c:formatCode>0.00%</c:formatCode>
                <c:ptCount val="3"/>
                <c:pt idx="0">
                  <c:v>0.16800000000000001</c:v>
                </c:pt>
                <c:pt idx="1">
                  <c:v>0.16500000000000001</c:v>
                </c:pt>
                <c:pt idx="2">
                  <c:v>0.18000000000000016</c:v>
                </c:pt>
              </c:numCache>
            </c:numRef>
          </c:val>
        </c:ser>
        <c:gapWidth val="55"/>
        <c:overlap val="100"/>
        <c:axId val="66296448"/>
        <c:axId val="66310528"/>
      </c:barChart>
      <c:catAx>
        <c:axId val="662964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6310528"/>
        <c:crosses val="autoZero"/>
        <c:auto val="1"/>
        <c:lblAlgn val="ctr"/>
        <c:lblOffset val="100"/>
      </c:catAx>
      <c:valAx>
        <c:axId val="66310528"/>
        <c:scaling>
          <c:orientation val="minMax"/>
        </c:scaling>
        <c:delete val="1"/>
        <c:axPos val="l"/>
        <c:numFmt formatCode="0.00%" sourceLinked="1"/>
        <c:majorTickMark val="none"/>
        <c:tickLblPos val="none"/>
        <c:crossAx val="66296448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Налог на добычу полезных ископаемых (тыс.рублей)</a:t>
            </a:r>
          </a:p>
        </c:rich>
      </c:tx>
      <c:layout/>
    </c:title>
    <c:view3D>
      <c:perspective val="3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0555555555555582E-2"/>
          <c:y val="0.23444845435987224"/>
          <c:w val="0.72222222222222221"/>
          <c:h val="0.67271981627296751"/>
        </c:manualLayout>
      </c:layout>
      <c:bar3DChart>
        <c:barDir val="col"/>
        <c:grouping val="standard"/>
        <c:ser>
          <c:idx val="0"/>
          <c:order val="0"/>
          <c:tx>
            <c:strRef>
              <c:f>Лист1!$A$68</c:f>
              <c:strCache>
                <c:ptCount val="1"/>
                <c:pt idx="0">
                  <c:v>Налог на добычу общерапространенных полезных ископаемых</c:v>
                </c:pt>
              </c:strCache>
            </c:strRef>
          </c:tx>
          <c:dLbls>
            <c:dLbl>
              <c:idx val="0"/>
              <c:layout>
                <c:manualLayout>
                  <c:x val="1.4545921014503554E-2"/>
                  <c:y val="-2.7133746938996436E-2"/>
                </c:manualLayout>
              </c:layout>
              <c:showVal val="1"/>
            </c:dLbl>
            <c:dLbl>
              <c:idx val="1"/>
              <c:layout>
                <c:manualLayout>
                  <c:x val="-1.8182401268129463E-3"/>
                  <c:y val="-4.9745202721493464E-2"/>
                </c:manualLayout>
              </c:layout>
              <c:showVal val="1"/>
            </c:dLbl>
            <c:dLbl>
              <c:idx val="2"/>
              <c:layout>
                <c:manualLayout>
                  <c:x val="-4.0001282789884775E-2"/>
                  <c:y val="-2.261145578249704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Лист1!$B$67:$D$67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Лист1!$B$68:$D$68</c:f>
              <c:numCache>
                <c:formatCode>General</c:formatCode>
                <c:ptCount val="3"/>
                <c:pt idx="0">
                  <c:v>210.8</c:v>
                </c:pt>
                <c:pt idx="1">
                  <c:v>344.1</c:v>
                </c:pt>
                <c:pt idx="2">
                  <c:v>3174.6</c:v>
                </c:pt>
              </c:numCache>
            </c:numRef>
          </c:val>
        </c:ser>
        <c:ser>
          <c:idx val="1"/>
          <c:order val="1"/>
          <c:tx>
            <c:strRef>
              <c:f>Лист1!$A$69</c:f>
              <c:strCache>
                <c:ptCount val="1"/>
                <c:pt idx="0">
                  <c:v>Налог на добычу прочих полезных ископаемых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7.2729605072517434E-3"/>
                  <c:y val="-3.1656038095495831E-2"/>
                </c:manualLayout>
              </c:layout>
              <c:showVal val="1"/>
            </c:dLbl>
            <c:dLbl>
              <c:idx val="1"/>
              <c:layout>
                <c:manualLayout>
                  <c:x val="1.8182401268129457E-2"/>
                  <c:y val="-3.1656038095495789E-2"/>
                </c:manualLayout>
              </c:layout>
              <c:showVal val="1"/>
            </c:dLbl>
            <c:dLbl>
              <c:idx val="2"/>
              <c:layout>
                <c:manualLayout>
                  <c:x val="1.0909440760877661E-2"/>
                  <c:y val="-5.4267493877992928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Лист1!$B$67:$D$67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Лист1!$B$69:$D$69</c:f>
              <c:numCache>
                <c:formatCode>General</c:formatCode>
                <c:ptCount val="3"/>
                <c:pt idx="0">
                  <c:v>22843.7</c:v>
                </c:pt>
                <c:pt idx="1">
                  <c:v>20332.8</c:v>
                </c:pt>
                <c:pt idx="2">
                  <c:v>18641.2</c:v>
                </c:pt>
              </c:numCache>
            </c:numRef>
          </c:val>
        </c:ser>
        <c:dLbls>
          <c:showVal val="1"/>
        </c:dLbls>
        <c:shape val="cylinder"/>
        <c:axId val="80488320"/>
        <c:axId val="80489856"/>
        <c:axId val="66264576"/>
      </c:bar3DChart>
      <c:catAx>
        <c:axId val="8048832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0489856"/>
        <c:crosses val="autoZero"/>
        <c:auto val="1"/>
        <c:lblAlgn val="ctr"/>
        <c:lblOffset val="100"/>
      </c:catAx>
      <c:valAx>
        <c:axId val="80489856"/>
        <c:scaling>
          <c:orientation val="minMax"/>
        </c:scaling>
        <c:delete val="1"/>
        <c:axPos val="l"/>
        <c:numFmt formatCode="General" sourceLinked="1"/>
        <c:tickLblPos val="none"/>
        <c:crossAx val="80488320"/>
        <c:crosses val="autoZero"/>
        <c:crossBetween val="between"/>
      </c:valAx>
      <c:serAx>
        <c:axId val="66264576"/>
        <c:scaling>
          <c:orientation val="minMax"/>
        </c:scaling>
        <c:delete val="1"/>
        <c:axPos val="b"/>
        <c:tickLblPos val="none"/>
        <c:crossAx val="80489856"/>
        <c:crosses val="autoZero"/>
      </c:serAx>
    </c:plotArea>
    <c:legend>
      <c:legendPos val="t"/>
      <c:layout>
        <c:manualLayout>
          <c:xMode val="edge"/>
          <c:yMode val="edge"/>
          <c:x val="0.76150065616798024"/>
          <c:y val="0.24050925925925926"/>
          <c:w val="0.20755424321959753"/>
          <c:h val="0.72530475357247171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Объем добычи золота в 2016-2018 годах, кг.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4"/>
            </a:solidFill>
          </c:spPr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Лист1!$A$73:$A$75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Лист1!$B$73:$B$75</c:f>
              <c:numCache>
                <c:formatCode>General</c:formatCode>
                <c:ptCount val="3"/>
                <c:pt idx="0">
                  <c:v>529.70000000000005</c:v>
                </c:pt>
                <c:pt idx="1">
                  <c:v>514.1</c:v>
                </c:pt>
                <c:pt idx="2">
                  <c:v>477.5</c:v>
                </c:pt>
              </c:numCache>
            </c:numRef>
          </c:val>
        </c:ser>
        <c:axId val="80540416"/>
        <c:axId val="80541952"/>
      </c:barChart>
      <c:catAx>
        <c:axId val="805404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0541952"/>
        <c:crosses val="autoZero"/>
        <c:auto val="1"/>
        <c:lblAlgn val="ctr"/>
        <c:lblOffset val="100"/>
      </c:catAx>
      <c:valAx>
        <c:axId val="8054195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0540416"/>
        <c:crosses val="autoZero"/>
        <c:crossBetween val="between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14D58C-B211-4204-9895-852FAAFBB02B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918253-A69A-476B-ABE2-E59343CFF6D6}">
      <dgm:prSet phldrT="[Текст]" custT="1"/>
      <dgm:spPr/>
      <dgm:t>
        <a:bodyPr/>
        <a:lstStyle/>
        <a:p>
          <a:pPr algn="ctr"/>
          <a:r>
            <a:rPr lang="ru-RU" sz="2000" b="1" dirty="0" smtClean="0"/>
            <a:t>ДОХОДЫ – 754 374,1 тыс. рублей</a:t>
          </a:r>
          <a:endParaRPr lang="ru-RU" sz="2000" b="1" dirty="0"/>
        </a:p>
      </dgm:t>
    </dgm:pt>
    <dgm:pt modelId="{CCBAF7C0-1844-4C93-AD5D-12EAAA4A597F}" type="parTrans" cxnId="{6D1779F1-5BDC-4446-8437-9D6FFD97D939}">
      <dgm:prSet/>
      <dgm:spPr/>
      <dgm:t>
        <a:bodyPr/>
        <a:lstStyle/>
        <a:p>
          <a:endParaRPr lang="ru-RU"/>
        </a:p>
      </dgm:t>
    </dgm:pt>
    <dgm:pt modelId="{E81EEFA5-8B16-4C24-8B91-AE0D9DEB1662}" type="sibTrans" cxnId="{6D1779F1-5BDC-4446-8437-9D6FFD97D939}">
      <dgm:prSet/>
      <dgm:spPr/>
      <dgm:t>
        <a:bodyPr/>
        <a:lstStyle/>
        <a:p>
          <a:endParaRPr lang="ru-RU"/>
        </a:p>
      </dgm:t>
    </dgm:pt>
    <dgm:pt modelId="{20195DC6-ED2B-4576-8268-83C1F4717E7A}">
      <dgm:prSet phldrT="[Текст]" custT="1"/>
      <dgm:spPr/>
      <dgm:t>
        <a:bodyPr/>
        <a:lstStyle/>
        <a:p>
          <a:pPr algn="ctr"/>
          <a:r>
            <a:rPr lang="ru-RU" sz="2000" b="1" dirty="0" smtClean="0"/>
            <a:t>РАСХОДЫ – 754 837,1 тыс. рублей</a:t>
          </a:r>
          <a:endParaRPr lang="ru-RU" sz="2000" b="1" dirty="0"/>
        </a:p>
      </dgm:t>
    </dgm:pt>
    <dgm:pt modelId="{A8419919-7495-48A9-9A92-42667B2B4ADA}" type="parTrans" cxnId="{50E6EB8F-610A-419F-8DB5-16582A68C0EA}">
      <dgm:prSet/>
      <dgm:spPr/>
      <dgm:t>
        <a:bodyPr/>
        <a:lstStyle/>
        <a:p>
          <a:endParaRPr lang="ru-RU"/>
        </a:p>
      </dgm:t>
    </dgm:pt>
    <dgm:pt modelId="{31C62867-3E00-4601-A28C-26AC7673F370}" type="sibTrans" cxnId="{50E6EB8F-610A-419F-8DB5-16582A68C0EA}">
      <dgm:prSet/>
      <dgm:spPr/>
      <dgm:t>
        <a:bodyPr/>
        <a:lstStyle/>
        <a:p>
          <a:endParaRPr lang="ru-RU"/>
        </a:p>
      </dgm:t>
    </dgm:pt>
    <dgm:pt modelId="{E7EC8628-FD78-4F33-BDD9-6BB2DC7F295F}">
      <dgm:prSet phldrT="[Текст]" custT="1"/>
      <dgm:spPr/>
      <dgm:t>
        <a:bodyPr/>
        <a:lstStyle/>
        <a:p>
          <a:pPr algn="ctr"/>
          <a:r>
            <a:rPr lang="ru-RU" sz="2000" b="1" dirty="0" smtClean="0"/>
            <a:t>ДЕФИЦИТ</a:t>
          </a:r>
          <a:r>
            <a:rPr lang="ru-RU" sz="2000" dirty="0" smtClean="0"/>
            <a:t> - 463,0 тыс. рублей</a:t>
          </a:r>
          <a:endParaRPr lang="ru-RU" sz="2000" dirty="0"/>
        </a:p>
      </dgm:t>
    </dgm:pt>
    <dgm:pt modelId="{AE4817FE-DD5C-4970-8560-DD83D684EE47}" type="parTrans" cxnId="{8066AF99-3FF2-495E-AEA6-A2A31159D908}">
      <dgm:prSet/>
      <dgm:spPr/>
      <dgm:t>
        <a:bodyPr/>
        <a:lstStyle/>
        <a:p>
          <a:endParaRPr lang="ru-RU"/>
        </a:p>
      </dgm:t>
    </dgm:pt>
    <dgm:pt modelId="{D56C3754-1660-401C-99CB-5AE42EB625A9}" type="sibTrans" cxnId="{8066AF99-3FF2-495E-AEA6-A2A31159D908}">
      <dgm:prSet/>
      <dgm:spPr/>
      <dgm:t>
        <a:bodyPr/>
        <a:lstStyle/>
        <a:p>
          <a:endParaRPr lang="ru-RU"/>
        </a:p>
      </dgm:t>
    </dgm:pt>
    <dgm:pt modelId="{2FF37758-F039-4560-AB3B-2C2AA7692737}">
      <dgm:prSet custT="1"/>
      <dgm:spPr/>
      <dgm:t>
        <a:bodyPr/>
        <a:lstStyle/>
        <a:p>
          <a:pPr algn="ctr"/>
          <a:r>
            <a:rPr lang="ru-RU" sz="1400" b="1" dirty="0" smtClean="0"/>
            <a:t>ОБЪЕМ МУНИЦИПАЛЬНОГО ДОЛГА – 12 735,6 тыс. рублей</a:t>
          </a:r>
          <a:endParaRPr lang="ru-RU" sz="1400" b="1" dirty="0"/>
        </a:p>
      </dgm:t>
    </dgm:pt>
    <dgm:pt modelId="{6A61AB8B-A2B2-4BDD-9CAE-2B09423BED5E}" type="parTrans" cxnId="{2325B310-BD46-4E44-91E2-7B727D197615}">
      <dgm:prSet/>
      <dgm:spPr/>
      <dgm:t>
        <a:bodyPr/>
        <a:lstStyle/>
        <a:p>
          <a:endParaRPr lang="ru-RU"/>
        </a:p>
      </dgm:t>
    </dgm:pt>
    <dgm:pt modelId="{A22C2E64-3A53-4474-9E24-565048DA43B4}" type="sibTrans" cxnId="{2325B310-BD46-4E44-91E2-7B727D197615}">
      <dgm:prSet/>
      <dgm:spPr/>
      <dgm:t>
        <a:bodyPr/>
        <a:lstStyle/>
        <a:p>
          <a:endParaRPr lang="ru-RU"/>
        </a:p>
      </dgm:t>
    </dgm:pt>
    <dgm:pt modelId="{F69A9B74-1BFE-4F17-B852-CE328E9D8711}">
      <dgm:prSet custT="1"/>
      <dgm:spPr/>
      <dgm:t>
        <a:bodyPr/>
        <a:lstStyle/>
        <a:p>
          <a:pPr algn="ctr"/>
          <a:r>
            <a:rPr lang="ru-RU" sz="1400" b="1" dirty="0" smtClean="0"/>
            <a:t>ОБЪЕМ КРЕДИТОРСКОЙ ЗАДОЛЖЕННОСТИ – 24792,5 тыс. рублей</a:t>
          </a:r>
          <a:endParaRPr lang="ru-RU" sz="1400" b="1" dirty="0"/>
        </a:p>
      </dgm:t>
    </dgm:pt>
    <dgm:pt modelId="{D63F331A-B7EA-4355-852A-8C4A23A2958A}" type="parTrans" cxnId="{F5179E4C-8C7D-41B4-B658-3E3EA5699EC0}">
      <dgm:prSet/>
      <dgm:spPr/>
      <dgm:t>
        <a:bodyPr/>
        <a:lstStyle/>
        <a:p>
          <a:endParaRPr lang="ru-RU"/>
        </a:p>
      </dgm:t>
    </dgm:pt>
    <dgm:pt modelId="{ADEB94E1-9B53-4B81-B2D7-9F2477AD2D0C}" type="sibTrans" cxnId="{F5179E4C-8C7D-41B4-B658-3E3EA5699EC0}">
      <dgm:prSet/>
      <dgm:spPr/>
      <dgm:t>
        <a:bodyPr/>
        <a:lstStyle/>
        <a:p>
          <a:endParaRPr lang="ru-RU"/>
        </a:p>
      </dgm:t>
    </dgm:pt>
    <dgm:pt modelId="{9BF378A7-7124-471D-9C82-B7655AFF58E7}" type="pres">
      <dgm:prSet presAssocID="{B114D58C-B211-4204-9895-852FAAFBB02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393B0E-ACD7-4D68-B911-1BC1DD90A0D1}" type="pres">
      <dgm:prSet presAssocID="{C3918253-A69A-476B-ABE2-E59343CFF6D6}" presName="parentLin" presStyleCnt="0"/>
      <dgm:spPr/>
      <dgm:t>
        <a:bodyPr/>
        <a:lstStyle/>
        <a:p>
          <a:endParaRPr lang="ru-RU"/>
        </a:p>
      </dgm:t>
    </dgm:pt>
    <dgm:pt modelId="{8C247E7A-04F6-4F4F-A5F2-A829E42E9BC6}" type="pres">
      <dgm:prSet presAssocID="{C3918253-A69A-476B-ABE2-E59343CFF6D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433B0D6-1FB9-4E0E-8277-A5FB8DF3E984}" type="pres">
      <dgm:prSet presAssocID="{C3918253-A69A-476B-ABE2-E59343CFF6D6}" presName="parentText" presStyleLbl="node1" presStyleIdx="0" presStyleCnt="5" custScaleY="300357" custLinFactX="9667" custLinFactNeighborX="100000" custLinFactNeighborY="155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73676-737F-49BE-AAB6-13D0B3906D6E}" type="pres">
      <dgm:prSet presAssocID="{C3918253-A69A-476B-ABE2-E59343CFF6D6}" presName="negativeSpace" presStyleCnt="0"/>
      <dgm:spPr/>
      <dgm:t>
        <a:bodyPr/>
        <a:lstStyle/>
        <a:p>
          <a:endParaRPr lang="ru-RU"/>
        </a:p>
      </dgm:t>
    </dgm:pt>
    <dgm:pt modelId="{BAAE1FC4-FBB4-4519-9355-3E08F23770EB}" type="pres">
      <dgm:prSet presAssocID="{C3918253-A69A-476B-ABE2-E59343CFF6D6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FE1122-00DE-4DB9-8046-62C925542FF4}" type="pres">
      <dgm:prSet presAssocID="{E81EEFA5-8B16-4C24-8B91-AE0D9DEB1662}" presName="spaceBetweenRectangles" presStyleCnt="0"/>
      <dgm:spPr/>
      <dgm:t>
        <a:bodyPr/>
        <a:lstStyle/>
        <a:p>
          <a:endParaRPr lang="ru-RU"/>
        </a:p>
      </dgm:t>
    </dgm:pt>
    <dgm:pt modelId="{FA75D6D9-D213-4E55-869B-F12D516B49BF}" type="pres">
      <dgm:prSet presAssocID="{20195DC6-ED2B-4576-8268-83C1F4717E7A}" presName="parentLin" presStyleCnt="0"/>
      <dgm:spPr/>
      <dgm:t>
        <a:bodyPr/>
        <a:lstStyle/>
        <a:p>
          <a:endParaRPr lang="ru-RU"/>
        </a:p>
      </dgm:t>
    </dgm:pt>
    <dgm:pt modelId="{7A741151-A9FD-42E3-9695-3BC6A4F54764}" type="pres">
      <dgm:prSet presAssocID="{20195DC6-ED2B-4576-8268-83C1F4717E7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4149C339-9FAF-4C8B-8C1B-5C7446403C3C}" type="pres">
      <dgm:prSet presAssocID="{20195DC6-ED2B-4576-8268-83C1F4717E7A}" presName="parentText" presStyleLbl="node1" presStyleIdx="1" presStyleCnt="5" custScaleY="307575" custLinFactX="9667" custLinFactNeighborX="100000" custLinFactNeighborY="163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1275ED-6DD7-44DD-8936-439682D4937A}" type="pres">
      <dgm:prSet presAssocID="{20195DC6-ED2B-4576-8268-83C1F4717E7A}" presName="negativeSpace" presStyleCnt="0"/>
      <dgm:spPr/>
      <dgm:t>
        <a:bodyPr/>
        <a:lstStyle/>
        <a:p>
          <a:endParaRPr lang="ru-RU"/>
        </a:p>
      </dgm:t>
    </dgm:pt>
    <dgm:pt modelId="{B29A48E6-00E1-4348-9CAE-90C3037196BE}" type="pres">
      <dgm:prSet presAssocID="{20195DC6-ED2B-4576-8268-83C1F4717E7A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AFFDF8-C2B0-40AC-8D1C-5AB4AB499D58}" type="pres">
      <dgm:prSet presAssocID="{31C62867-3E00-4601-A28C-26AC7673F370}" presName="spaceBetweenRectangles" presStyleCnt="0"/>
      <dgm:spPr/>
      <dgm:t>
        <a:bodyPr/>
        <a:lstStyle/>
        <a:p>
          <a:endParaRPr lang="ru-RU"/>
        </a:p>
      </dgm:t>
    </dgm:pt>
    <dgm:pt modelId="{D9A5415F-3531-4FC9-BEBE-CF5A85CE7FFB}" type="pres">
      <dgm:prSet presAssocID="{E7EC8628-FD78-4F33-BDD9-6BB2DC7F295F}" presName="parentLin" presStyleCnt="0"/>
      <dgm:spPr/>
      <dgm:t>
        <a:bodyPr/>
        <a:lstStyle/>
        <a:p>
          <a:endParaRPr lang="ru-RU"/>
        </a:p>
      </dgm:t>
    </dgm:pt>
    <dgm:pt modelId="{72F3DB85-E17F-4F62-ABD2-E3E4FD8D9300}" type="pres">
      <dgm:prSet presAssocID="{E7EC8628-FD78-4F33-BDD9-6BB2DC7F295F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3C81EC9F-C512-460B-AAB0-B1B59707FBEE}" type="pres">
      <dgm:prSet presAssocID="{E7EC8628-FD78-4F33-BDD9-6BB2DC7F295F}" presName="parentText" presStyleLbl="node1" presStyleIdx="2" presStyleCnt="5" custScaleY="276014" custLinFactX="9667" custLinFactNeighborX="100000" custLinFactNeighborY="-344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C98F2A-FD0E-4DB3-B054-7E559CA01248}" type="pres">
      <dgm:prSet presAssocID="{E7EC8628-FD78-4F33-BDD9-6BB2DC7F295F}" presName="negativeSpace" presStyleCnt="0"/>
      <dgm:spPr/>
      <dgm:t>
        <a:bodyPr/>
        <a:lstStyle/>
        <a:p>
          <a:endParaRPr lang="ru-RU"/>
        </a:p>
      </dgm:t>
    </dgm:pt>
    <dgm:pt modelId="{66490307-3908-4B8B-93E4-FDC8EA47BD07}" type="pres">
      <dgm:prSet presAssocID="{E7EC8628-FD78-4F33-BDD9-6BB2DC7F295F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CFE400-3DBE-4C8E-8488-104A94A78154}" type="pres">
      <dgm:prSet presAssocID="{D56C3754-1660-401C-99CB-5AE42EB625A9}" presName="spaceBetweenRectangles" presStyleCnt="0"/>
      <dgm:spPr/>
      <dgm:t>
        <a:bodyPr/>
        <a:lstStyle/>
        <a:p>
          <a:endParaRPr lang="ru-RU"/>
        </a:p>
      </dgm:t>
    </dgm:pt>
    <dgm:pt modelId="{E53CEDC0-93FE-4C3B-811E-95277E6D02A0}" type="pres">
      <dgm:prSet presAssocID="{2FF37758-F039-4560-AB3B-2C2AA7692737}" presName="parentLin" presStyleCnt="0"/>
      <dgm:spPr/>
      <dgm:t>
        <a:bodyPr/>
        <a:lstStyle/>
        <a:p>
          <a:endParaRPr lang="ru-RU"/>
        </a:p>
      </dgm:t>
    </dgm:pt>
    <dgm:pt modelId="{DD6AA057-87FC-4926-AAEE-29C9BE082C64}" type="pres">
      <dgm:prSet presAssocID="{2FF37758-F039-4560-AB3B-2C2AA7692737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5737ABEF-01F9-4FE7-A025-4B93230FBFF5}" type="pres">
      <dgm:prSet presAssocID="{2FF37758-F039-4560-AB3B-2C2AA7692737}" presName="parentText" presStyleLbl="node1" presStyleIdx="3" presStyleCnt="5" custScaleX="142857" custLinFactNeighborX="7513" custLinFactNeighborY="-6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834F6-5282-489B-AC9F-B6BF50A098B6}" type="pres">
      <dgm:prSet presAssocID="{2FF37758-F039-4560-AB3B-2C2AA7692737}" presName="negativeSpace" presStyleCnt="0"/>
      <dgm:spPr/>
      <dgm:t>
        <a:bodyPr/>
        <a:lstStyle/>
        <a:p>
          <a:endParaRPr lang="ru-RU"/>
        </a:p>
      </dgm:t>
    </dgm:pt>
    <dgm:pt modelId="{90888609-1A5F-4E1D-BF71-23390D2FE3CC}" type="pres">
      <dgm:prSet presAssocID="{2FF37758-F039-4560-AB3B-2C2AA7692737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10D42A-56B4-494A-B7A6-4C4C02D1DBF0}" type="pres">
      <dgm:prSet presAssocID="{A22C2E64-3A53-4474-9E24-565048DA43B4}" presName="spaceBetweenRectangles" presStyleCnt="0"/>
      <dgm:spPr/>
      <dgm:t>
        <a:bodyPr/>
        <a:lstStyle/>
        <a:p>
          <a:endParaRPr lang="ru-RU"/>
        </a:p>
      </dgm:t>
    </dgm:pt>
    <dgm:pt modelId="{3409C2C5-D17A-41E1-96CB-5FF470B3E61E}" type="pres">
      <dgm:prSet presAssocID="{F69A9B74-1BFE-4F17-B852-CE328E9D8711}" presName="parentLin" presStyleCnt="0"/>
      <dgm:spPr/>
      <dgm:t>
        <a:bodyPr/>
        <a:lstStyle/>
        <a:p>
          <a:endParaRPr lang="ru-RU"/>
        </a:p>
      </dgm:t>
    </dgm:pt>
    <dgm:pt modelId="{4E9F1E0A-BFA4-46D9-98C0-4E9DA8BA5090}" type="pres">
      <dgm:prSet presAssocID="{F69A9B74-1BFE-4F17-B852-CE328E9D8711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5D0F15FA-7CAB-43E6-A860-AEE8B9B3E2BE}" type="pres">
      <dgm:prSet presAssocID="{F69A9B74-1BFE-4F17-B852-CE328E9D8711}" presName="parentText" presStyleLbl="node1" presStyleIdx="4" presStyleCnt="5" custScaleX="136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A20D4D-25C3-42E6-BFBB-6CD114D2E3A4}" type="pres">
      <dgm:prSet presAssocID="{F69A9B74-1BFE-4F17-B852-CE328E9D8711}" presName="negativeSpace" presStyleCnt="0"/>
      <dgm:spPr/>
      <dgm:t>
        <a:bodyPr/>
        <a:lstStyle/>
        <a:p>
          <a:endParaRPr lang="ru-RU"/>
        </a:p>
      </dgm:t>
    </dgm:pt>
    <dgm:pt modelId="{CB42E72E-03F8-4319-A24C-631AC78874FD}" type="pres">
      <dgm:prSet presAssocID="{F69A9B74-1BFE-4F17-B852-CE328E9D8711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E6EB8F-610A-419F-8DB5-16582A68C0EA}" srcId="{B114D58C-B211-4204-9895-852FAAFBB02B}" destId="{20195DC6-ED2B-4576-8268-83C1F4717E7A}" srcOrd="1" destOrd="0" parTransId="{A8419919-7495-48A9-9A92-42667B2B4ADA}" sibTransId="{31C62867-3E00-4601-A28C-26AC7673F370}"/>
    <dgm:cxn modelId="{6D1779F1-5BDC-4446-8437-9D6FFD97D939}" srcId="{B114D58C-B211-4204-9895-852FAAFBB02B}" destId="{C3918253-A69A-476B-ABE2-E59343CFF6D6}" srcOrd="0" destOrd="0" parTransId="{CCBAF7C0-1844-4C93-AD5D-12EAAA4A597F}" sibTransId="{E81EEFA5-8B16-4C24-8B91-AE0D9DEB1662}"/>
    <dgm:cxn modelId="{AB3D2EB2-3E4E-48C4-9A25-7D3110BFC3A5}" type="presOf" srcId="{2FF37758-F039-4560-AB3B-2C2AA7692737}" destId="{DD6AA057-87FC-4926-AAEE-29C9BE082C64}" srcOrd="0" destOrd="0" presId="urn:microsoft.com/office/officeart/2005/8/layout/list1"/>
    <dgm:cxn modelId="{F5179E4C-8C7D-41B4-B658-3E3EA5699EC0}" srcId="{B114D58C-B211-4204-9895-852FAAFBB02B}" destId="{F69A9B74-1BFE-4F17-B852-CE328E9D8711}" srcOrd="4" destOrd="0" parTransId="{D63F331A-B7EA-4355-852A-8C4A23A2958A}" sibTransId="{ADEB94E1-9B53-4B81-B2D7-9F2477AD2D0C}"/>
    <dgm:cxn modelId="{8066AF99-3FF2-495E-AEA6-A2A31159D908}" srcId="{B114D58C-B211-4204-9895-852FAAFBB02B}" destId="{E7EC8628-FD78-4F33-BDD9-6BB2DC7F295F}" srcOrd="2" destOrd="0" parTransId="{AE4817FE-DD5C-4970-8560-DD83D684EE47}" sibTransId="{D56C3754-1660-401C-99CB-5AE42EB625A9}"/>
    <dgm:cxn modelId="{BFE3D86E-3CE8-4591-B28A-9292285BF5FF}" type="presOf" srcId="{F69A9B74-1BFE-4F17-B852-CE328E9D8711}" destId="{4E9F1E0A-BFA4-46D9-98C0-4E9DA8BA5090}" srcOrd="0" destOrd="0" presId="urn:microsoft.com/office/officeart/2005/8/layout/list1"/>
    <dgm:cxn modelId="{90D467D5-7314-4127-893D-A3972D0872F2}" type="presOf" srcId="{20195DC6-ED2B-4576-8268-83C1F4717E7A}" destId="{7A741151-A9FD-42E3-9695-3BC6A4F54764}" srcOrd="0" destOrd="0" presId="urn:microsoft.com/office/officeart/2005/8/layout/list1"/>
    <dgm:cxn modelId="{ED0D031C-EE6A-458D-9D2B-1EFDE420997B}" type="presOf" srcId="{C3918253-A69A-476B-ABE2-E59343CFF6D6}" destId="{8C247E7A-04F6-4F4F-A5F2-A829E42E9BC6}" srcOrd="0" destOrd="0" presId="urn:microsoft.com/office/officeart/2005/8/layout/list1"/>
    <dgm:cxn modelId="{99A65ED5-9FEC-4639-90ED-4895D8F9B8BC}" type="presOf" srcId="{F69A9B74-1BFE-4F17-B852-CE328E9D8711}" destId="{5D0F15FA-7CAB-43E6-A860-AEE8B9B3E2BE}" srcOrd="1" destOrd="0" presId="urn:microsoft.com/office/officeart/2005/8/layout/list1"/>
    <dgm:cxn modelId="{9FB9B491-6FDE-48E9-8323-0A92EA18137A}" type="presOf" srcId="{E7EC8628-FD78-4F33-BDD9-6BB2DC7F295F}" destId="{3C81EC9F-C512-460B-AAB0-B1B59707FBEE}" srcOrd="1" destOrd="0" presId="urn:microsoft.com/office/officeart/2005/8/layout/list1"/>
    <dgm:cxn modelId="{9417E05F-7CBC-422F-A11F-690A4CB68E25}" type="presOf" srcId="{B114D58C-B211-4204-9895-852FAAFBB02B}" destId="{9BF378A7-7124-471D-9C82-B7655AFF58E7}" srcOrd="0" destOrd="0" presId="urn:microsoft.com/office/officeart/2005/8/layout/list1"/>
    <dgm:cxn modelId="{463A1363-750D-4FEA-B1CC-FA9657EA1E9A}" type="presOf" srcId="{20195DC6-ED2B-4576-8268-83C1F4717E7A}" destId="{4149C339-9FAF-4C8B-8C1B-5C7446403C3C}" srcOrd="1" destOrd="0" presId="urn:microsoft.com/office/officeart/2005/8/layout/list1"/>
    <dgm:cxn modelId="{98FD33CE-78BF-4998-AD81-3742CE9C611C}" type="presOf" srcId="{E7EC8628-FD78-4F33-BDD9-6BB2DC7F295F}" destId="{72F3DB85-E17F-4F62-ABD2-E3E4FD8D9300}" srcOrd="0" destOrd="0" presId="urn:microsoft.com/office/officeart/2005/8/layout/list1"/>
    <dgm:cxn modelId="{49E14402-F861-4B26-878B-49CCB654A5E2}" type="presOf" srcId="{2FF37758-F039-4560-AB3B-2C2AA7692737}" destId="{5737ABEF-01F9-4FE7-A025-4B93230FBFF5}" srcOrd="1" destOrd="0" presId="urn:microsoft.com/office/officeart/2005/8/layout/list1"/>
    <dgm:cxn modelId="{0B3978DC-94DC-4665-B783-74795EC9B90D}" type="presOf" srcId="{C3918253-A69A-476B-ABE2-E59343CFF6D6}" destId="{A433B0D6-1FB9-4E0E-8277-A5FB8DF3E984}" srcOrd="1" destOrd="0" presId="urn:microsoft.com/office/officeart/2005/8/layout/list1"/>
    <dgm:cxn modelId="{2325B310-BD46-4E44-91E2-7B727D197615}" srcId="{B114D58C-B211-4204-9895-852FAAFBB02B}" destId="{2FF37758-F039-4560-AB3B-2C2AA7692737}" srcOrd="3" destOrd="0" parTransId="{6A61AB8B-A2B2-4BDD-9CAE-2B09423BED5E}" sibTransId="{A22C2E64-3A53-4474-9E24-565048DA43B4}"/>
    <dgm:cxn modelId="{0C978EB1-BF04-42F6-9B98-3A41FD741192}" type="presParOf" srcId="{9BF378A7-7124-471D-9C82-B7655AFF58E7}" destId="{FE393B0E-ACD7-4D68-B911-1BC1DD90A0D1}" srcOrd="0" destOrd="0" presId="urn:microsoft.com/office/officeart/2005/8/layout/list1"/>
    <dgm:cxn modelId="{7B16747E-17EB-46E8-BEA9-82FE451678BA}" type="presParOf" srcId="{FE393B0E-ACD7-4D68-B911-1BC1DD90A0D1}" destId="{8C247E7A-04F6-4F4F-A5F2-A829E42E9BC6}" srcOrd="0" destOrd="0" presId="urn:microsoft.com/office/officeart/2005/8/layout/list1"/>
    <dgm:cxn modelId="{B3C41E5F-123B-4BD6-8C72-A6CB8BA4D1D1}" type="presParOf" srcId="{FE393B0E-ACD7-4D68-B911-1BC1DD90A0D1}" destId="{A433B0D6-1FB9-4E0E-8277-A5FB8DF3E984}" srcOrd="1" destOrd="0" presId="urn:microsoft.com/office/officeart/2005/8/layout/list1"/>
    <dgm:cxn modelId="{ED69BB74-7544-4ADD-A38C-A2A700E4454E}" type="presParOf" srcId="{9BF378A7-7124-471D-9C82-B7655AFF58E7}" destId="{BD173676-737F-49BE-AAB6-13D0B3906D6E}" srcOrd="1" destOrd="0" presId="urn:microsoft.com/office/officeart/2005/8/layout/list1"/>
    <dgm:cxn modelId="{17F62293-D9CF-4797-AE74-FF351E9F229D}" type="presParOf" srcId="{9BF378A7-7124-471D-9C82-B7655AFF58E7}" destId="{BAAE1FC4-FBB4-4519-9355-3E08F23770EB}" srcOrd="2" destOrd="0" presId="urn:microsoft.com/office/officeart/2005/8/layout/list1"/>
    <dgm:cxn modelId="{78A4C446-7AF7-49A8-A4DE-9506D7987F39}" type="presParOf" srcId="{9BF378A7-7124-471D-9C82-B7655AFF58E7}" destId="{74FE1122-00DE-4DB9-8046-62C925542FF4}" srcOrd="3" destOrd="0" presId="urn:microsoft.com/office/officeart/2005/8/layout/list1"/>
    <dgm:cxn modelId="{7D6A4058-AB43-465A-98ED-8CC2EE09770C}" type="presParOf" srcId="{9BF378A7-7124-471D-9C82-B7655AFF58E7}" destId="{FA75D6D9-D213-4E55-869B-F12D516B49BF}" srcOrd="4" destOrd="0" presId="urn:microsoft.com/office/officeart/2005/8/layout/list1"/>
    <dgm:cxn modelId="{38B83FF5-9B0C-44A8-93FC-30284AD76677}" type="presParOf" srcId="{FA75D6D9-D213-4E55-869B-F12D516B49BF}" destId="{7A741151-A9FD-42E3-9695-3BC6A4F54764}" srcOrd="0" destOrd="0" presId="urn:microsoft.com/office/officeart/2005/8/layout/list1"/>
    <dgm:cxn modelId="{3EF33BC3-4D9D-4350-9859-78E3CBB7C2D7}" type="presParOf" srcId="{FA75D6D9-D213-4E55-869B-F12D516B49BF}" destId="{4149C339-9FAF-4C8B-8C1B-5C7446403C3C}" srcOrd="1" destOrd="0" presId="urn:microsoft.com/office/officeart/2005/8/layout/list1"/>
    <dgm:cxn modelId="{F2451298-3B35-4C96-8013-80BEF88AB46B}" type="presParOf" srcId="{9BF378A7-7124-471D-9C82-B7655AFF58E7}" destId="{A11275ED-6DD7-44DD-8936-439682D4937A}" srcOrd="5" destOrd="0" presId="urn:microsoft.com/office/officeart/2005/8/layout/list1"/>
    <dgm:cxn modelId="{719AEAC0-60D5-442B-BAAC-F7093C339E85}" type="presParOf" srcId="{9BF378A7-7124-471D-9C82-B7655AFF58E7}" destId="{B29A48E6-00E1-4348-9CAE-90C3037196BE}" srcOrd="6" destOrd="0" presId="urn:microsoft.com/office/officeart/2005/8/layout/list1"/>
    <dgm:cxn modelId="{B3E38461-E826-4E44-9F71-C2BBFA335690}" type="presParOf" srcId="{9BF378A7-7124-471D-9C82-B7655AFF58E7}" destId="{96AFFDF8-C2B0-40AC-8D1C-5AB4AB499D58}" srcOrd="7" destOrd="0" presId="urn:microsoft.com/office/officeart/2005/8/layout/list1"/>
    <dgm:cxn modelId="{24D1A2C9-67CA-43E7-90F6-A233104F55D7}" type="presParOf" srcId="{9BF378A7-7124-471D-9C82-B7655AFF58E7}" destId="{D9A5415F-3531-4FC9-BEBE-CF5A85CE7FFB}" srcOrd="8" destOrd="0" presId="urn:microsoft.com/office/officeart/2005/8/layout/list1"/>
    <dgm:cxn modelId="{6855B760-A895-4F1F-9D1D-2F143A871E98}" type="presParOf" srcId="{D9A5415F-3531-4FC9-BEBE-CF5A85CE7FFB}" destId="{72F3DB85-E17F-4F62-ABD2-E3E4FD8D9300}" srcOrd="0" destOrd="0" presId="urn:microsoft.com/office/officeart/2005/8/layout/list1"/>
    <dgm:cxn modelId="{3174854F-994E-41B7-85CE-4EF98B3F95D5}" type="presParOf" srcId="{D9A5415F-3531-4FC9-BEBE-CF5A85CE7FFB}" destId="{3C81EC9F-C512-460B-AAB0-B1B59707FBEE}" srcOrd="1" destOrd="0" presId="urn:microsoft.com/office/officeart/2005/8/layout/list1"/>
    <dgm:cxn modelId="{1C734CAD-8675-4CA0-B444-3639C889AB52}" type="presParOf" srcId="{9BF378A7-7124-471D-9C82-B7655AFF58E7}" destId="{61C98F2A-FD0E-4DB3-B054-7E559CA01248}" srcOrd="9" destOrd="0" presId="urn:microsoft.com/office/officeart/2005/8/layout/list1"/>
    <dgm:cxn modelId="{CEAE9022-8973-4A26-B931-C95FC1941401}" type="presParOf" srcId="{9BF378A7-7124-471D-9C82-B7655AFF58E7}" destId="{66490307-3908-4B8B-93E4-FDC8EA47BD07}" srcOrd="10" destOrd="0" presId="urn:microsoft.com/office/officeart/2005/8/layout/list1"/>
    <dgm:cxn modelId="{5A4FE297-5C29-4876-B7B2-58CE77DB7748}" type="presParOf" srcId="{9BF378A7-7124-471D-9C82-B7655AFF58E7}" destId="{8DCFE400-3DBE-4C8E-8488-104A94A78154}" srcOrd="11" destOrd="0" presId="urn:microsoft.com/office/officeart/2005/8/layout/list1"/>
    <dgm:cxn modelId="{22265E11-B4C4-4692-9D3B-8F5B7D858B36}" type="presParOf" srcId="{9BF378A7-7124-471D-9C82-B7655AFF58E7}" destId="{E53CEDC0-93FE-4C3B-811E-95277E6D02A0}" srcOrd="12" destOrd="0" presId="urn:microsoft.com/office/officeart/2005/8/layout/list1"/>
    <dgm:cxn modelId="{E7DBF650-99F4-414B-A499-97E1A05F3118}" type="presParOf" srcId="{E53CEDC0-93FE-4C3B-811E-95277E6D02A0}" destId="{DD6AA057-87FC-4926-AAEE-29C9BE082C64}" srcOrd="0" destOrd="0" presId="urn:microsoft.com/office/officeart/2005/8/layout/list1"/>
    <dgm:cxn modelId="{4965B95B-DE44-467D-8F53-B3ABD13DF58D}" type="presParOf" srcId="{E53CEDC0-93FE-4C3B-811E-95277E6D02A0}" destId="{5737ABEF-01F9-4FE7-A025-4B93230FBFF5}" srcOrd="1" destOrd="0" presId="urn:microsoft.com/office/officeart/2005/8/layout/list1"/>
    <dgm:cxn modelId="{CDB78BED-6995-4BB4-8BCC-10EF1E28FD71}" type="presParOf" srcId="{9BF378A7-7124-471D-9C82-B7655AFF58E7}" destId="{334834F6-5282-489B-AC9F-B6BF50A098B6}" srcOrd="13" destOrd="0" presId="urn:microsoft.com/office/officeart/2005/8/layout/list1"/>
    <dgm:cxn modelId="{CA004B27-BAD7-4C5C-BDDE-88480A4CD6AF}" type="presParOf" srcId="{9BF378A7-7124-471D-9C82-B7655AFF58E7}" destId="{90888609-1A5F-4E1D-BF71-23390D2FE3CC}" srcOrd="14" destOrd="0" presId="urn:microsoft.com/office/officeart/2005/8/layout/list1"/>
    <dgm:cxn modelId="{7C4A54A9-4B1A-49F3-9E51-4C3006CDE39F}" type="presParOf" srcId="{9BF378A7-7124-471D-9C82-B7655AFF58E7}" destId="{7310D42A-56B4-494A-B7A6-4C4C02D1DBF0}" srcOrd="15" destOrd="0" presId="urn:microsoft.com/office/officeart/2005/8/layout/list1"/>
    <dgm:cxn modelId="{873990A8-1886-4213-86B8-676E0BBCB537}" type="presParOf" srcId="{9BF378A7-7124-471D-9C82-B7655AFF58E7}" destId="{3409C2C5-D17A-41E1-96CB-5FF470B3E61E}" srcOrd="16" destOrd="0" presId="urn:microsoft.com/office/officeart/2005/8/layout/list1"/>
    <dgm:cxn modelId="{B1AB6748-FADF-4782-9169-EB016BADE9A4}" type="presParOf" srcId="{3409C2C5-D17A-41E1-96CB-5FF470B3E61E}" destId="{4E9F1E0A-BFA4-46D9-98C0-4E9DA8BA5090}" srcOrd="0" destOrd="0" presId="urn:microsoft.com/office/officeart/2005/8/layout/list1"/>
    <dgm:cxn modelId="{85A293A7-D24C-417D-933B-7326005A1D83}" type="presParOf" srcId="{3409C2C5-D17A-41E1-96CB-5FF470B3E61E}" destId="{5D0F15FA-7CAB-43E6-A860-AEE8B9B3E2BE}" srcOrd="1" destOrd="0" presId="urn:microsoft.com/office/officeart/2005/8/layout/list1"/>
    <dgm:cxn modelId="{18866FE1-C493-493E-AF6E-31E5D8496B92}" type="presParOf" srcId="{9BF378A7-7124-471D-9C82-B7655AFF58E7}" destId="{17A20D4D-25C3-42E6-BFBB-6CD114D2E3A4}" srcOrd="17" destOrd="0" presId="urn:microsoft.com/office/officeart/2005/8/layout/list1"/>
    <dgm:cxn modelId="{9896BCC1-E189-45D1-89EC-E823A9E4DF84}" type="presParOf" srcId="{9BF378A7-7124-471D-9C82-B7655AFF58E7}" destId="{CB42E72E-03F8-4319-A24C-631AC78874F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AE1FC4-FBB4-4519-9355-3E08F23770EB}">
      <dsp:nvSpPr>
        <dsp:cNvPr id="0" name=""/>
        <dsp:cNvSpPr/>
      </dsp:nvSpPr>
      <dsp:spPr>
        <a:xfrm>
          <a:off x="0" y="841883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33B0D6-1FB9-4E0E-8277-A5FB8DF3E984}">
      <dsp:nvSpPr>
        <dsp:cNvPr id="0" name=""/>
        <dsp:cNvSpPr/>
      </dsp:nvSpPr>
      <dsp:spPr>
        <a:xfrm>
          <a:off x="1378501" y="79398"/>
          <a:ext cx="5755094" cy="9753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ДОХОДЫ – 754 374,1 тыс. рублей</a:t>
          </a:r>
          <a:endParaRPr lang="ru-RU" sz="2000" b="1" kern="1200" dirty="0"/>
        </a:p>
      </dsp:txBody>
      <dsp:txXfrm>
        <a:off x="1378501" y="79398"/>
        <a:ext cx="5755094" cy="975319"/>
      </dsp:txXfrm>
    </dsp:sp>
    <dsp:sp modelId="{B29A48E6-00E1-4348-9CAE-90C3037196BE}">
      <dsp:nvSpPr>
        <dsp:cNvPr id="0" name=""/>
        <dsp:cNvSpPr/>
      </dsp:nvSpPr>
      <dsp:spPr>
        <a:xfrm>
          <a:off x="0" y="2014880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49C339-9FAF-4C8B-8C1B-5C7446403C3C}">
      <dsp:nvSpPr>
        <dsp:cNvPr id="0" name=""/>
        <dsp:cNvSpPr/>
      </dsp:nvSpPr>
      <dsp:spPr>
        <a:xfrm>
          <a:off x="1378501" y="1231529"/>
          <a:ext cx="5755094" cy="9987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РАСХОДЫ – 754 837,1 тыс. рублей</a:t>
          </a:r>
          <a:endParaRPr lang="ru-RU" sz="2000" b="1" kern="1200" dirty="0"/>
        </a:p>
      </dsp:txBody>
      <dsp:txXfrm>
        <a:off x="1378501" y="1231529"/>
        <a:ext cx="5755094" cy="998757"/>
      </dsp:txXfrm>
    </dsp:sp>
    <dsp:sp modelId="{66490307-3908-4B8B-93E4-FDC8EA47BD07}">
      <dsp:nvSpPr>
        <dsp:cNvPr id="0" name=""/>
        <dsp:cNvSpPr/>
      </dsp:nvSpPr>
      <dsp:spPr>
        <a:xfrm>
          <a:off x="0" y="3085393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81EC9F-C512-460B-AAB0-B1B59707FBEE}">
      <dsp:nvSpPr>
        <dsp:cNvPr id="0" name=""/>
        <dsp:cNvSpPr/>
      </dsp:nvSpPr>
      <dsp:spPr>
        <a:xfrm>
          <a:off x="1378501" y="2239640"/>
          <a:ext cx="5755094" cy="8962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ДЕФИЦИТ</a:t>
          </a:r>
          <a:r>
            <a:rPr lang="ru-RU" sz="2000" kern="1200" dirty="0" smtClean="0"/>
            <a:t> - 463,0 тыс. рублей</a:t>
          </a:r>
          <a:endParaRPr lang="ru-RU" sz="2000" kern="1200" dirty="0"/>
        </a:p>
      </dsp:txBody>
      <dsp:txXfrm>
        <a:off x="1378501" y="2239640"/>
        <a:ext cx="5755094" cy="896272"/>
      </dsp:txXfrm>
    </dsp:sp>
    <dsp:sp modelId="{90888609-1A5F-4E1D-BF71-23390D2FE3CC}">
      <dsp:nvSpPr>
        <dsp:cNvPr id="0" name=""/>
        <dsp:cNvSpPr/>
      </dsp:nvSpPr>
      <dsp:spPr>
        <a:xfrm>
          <a:off x="0" y="3584353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37ABEF-01F9-4FE7-A025-4B93230FBFF5}">
      <dsp:nvSpPr>
        <dsp:cNvPr id="0" name=""/>
        <dsp:cNvSpPr/>
      </dsp:nvSpPr>
      <dsp:spPr>
        <a:xfrm>
          <a:off x="393807" y="3420035"/>
          <a:ext cx="7835792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ОБЪЕМ МУНИЦИПАЛЬНОГО ДОЛГА – 12 735,6 тыс. рублей</a:t>
          </a:r>
          <a:endParaRPr lang="ru-RU" sz="1400" b="1" kern="1200" dirty="0"/>
        </a:p>
      </dsp:txBody>
      <dsp:txXfrm>
        <a:off x="393807" y="3420035"/>
        <a:ext cx="7835792" cy="324720"/>
      </dsp:txXfrm>
    </dsp:sp>
    <dsp:sp modelId="{CB42E72E-03F8-4319-A24C-631AC78874FD}">
      <dsp:nvSpPr>
        <dsp:cNvPr id="0" name=""/>
        <dsp:cNvSpPr/>
      </dsp:nvSpPr>
      <dsp:spPr>
        <a:xfrm>
          <a:off x="0" y="4083313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0F15FA-7CAB-43E6-A860-AEE8B9B3E2BE}">
      <dsp:nvSpPr>
        <dsp:cNvPr id="0" name=""/>
        <dsp:cNvSpPr/>
      </dsp:nvSpPr>
      <dsp:spPr>
        <a:xfrm>
          <a:off x="410274" y="3920953"/>
          <a:ext cx="7815647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ОБЪЕМ КРЕДИТОРСКОЙ ЗАДОЛЖЕННОСТИ – 24792,5 тыс. рублей</a:t>
          </a:r>
          <a:endParaRPr lang="ru-RU" sz="1400" b="1" kern="1200" dirty="0"/>
        </a:p>
      </dsp:txBody>
      <dsp:txXfrm>
        <a:off x="410274" y="3920953"/>
        <a:ext cx="7815647" cy="324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0.31457</cdr:x>
      <cdr:y>0.20443</cdr:y>
    </cdr:from>
    <cdr:to>
      <cdr:x>0.65629</cdr:x>
      <cdr:y>0.24005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>
          <a:off x="1543069" y="827577"/>
          <a:ext cx="1676265" cy="144195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tx1">
            <a:lumMod val="65000"/>
            <a:lumOff val="35000"/>
          </a:schemeClr>
        </a:solidFill>
        <a:ln xmlns:a="http://schemas.openxmlformats.org/drawingml/2006/main" cap="rnd">
          <a:solidFill>
            <a:schemeClr val="tx1">
              <a:lumMod val="65000"/>
              <a:lumOff val="35000"/>
            </a:schemeClr>
          </a:solidFill>
        </a:ln>
        <a:scene3d xmlns:a="http://schemas.openxmlformats.org/drawingml/2006/main">
          <a:camera prst="orthographicFront"/>
          <a:lightRig rig="freezing" dir="t"/>
        </a:scene3d>
        <a:sp3d xmlns:a="http://schemas.openxmlformats.org/drawingml/2006/main" prstMaterial="plastic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0.59849</cdr:x>
      <cdr:y>0.44444</cdr:y>
    </cdr:from>
    <cdr:to>
      <cdr:x>0.95208</cdr:x>
      <cdr:y>0.85306</cdr:y>
    </cdr:to>
    <cdr:sp macro="" textlink="">
      <cdr:nvSpPr>
        <cdr:cNvPr id="5" name="Скругленная прямоугольная выноска 4"/>
        <cdr:cNvSpPr/>
      </cdr:nvSpPr>
      <cdr:spPr>
        <a:xfrm xmlns:a="http://schemas.openxmlformats.org/drawingml/2006/main">
          <a:off x="2736304" y="1152128"/>
          <a:ext cx="1616606" cy="1059249"/>
        </a:xfrm>
        <a:prstGeom xmlns:a="http://schemas.openxmlformats.org/drawingml/2006/main" prst="wedgeRoundRectCallout">
          <a:avLst/>
        </a:prstGeom>
        <a:blipFill xmlns:a="http://schemas.openxmlformats.org/drawingml/2006/main">
          <a:blip xmlns:r="http://schemas.openxmlformats.org/officeDocument/2006/relationships" r:embed="rId1"/>
          <a:tile tx="0" ty="0" sx="100000" sy="100000" flip="none" algn="tl"/>
        </a:blip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В сопоставимых условиях реальный рост НДФЛ составил 8904,7 тыс. рублей или 7,2%  </a:t>
          </a:r>
        </a:p>
        <a:p xmlns:a="http://schemas.openxmlformats.org/drawingml/2006/main">
          <a:endParaRPr lang="ru-RU" sz="800" dirty="0">
            <a:solidFill>
              <a:sysClr val="windowText" lastClr="00000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0.33333</cdr:x>
      <cdr:y>0.22481</cdr:y>
    </cdr:from>
    <cdr:to>
      <cdr:x>0.67505</cdr:x>
      <cdr:y>0.26043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>
          <a:off x="2880320" y="1224136"/>
          <a:ext cx="2952788" cy="193959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FF00"/>
        </a:solidFill>
        <a:ln xmlns:a="http://schemas.openxmlformats.org/drawingml/2006/main" cap="rnd">
          <a:solidFill>
            <a:srgbClr val="FFFF00"/>
          </a:solidFill>
        </a:ln>
        <a:scene3d xmlns:a="http://schemas.openxmlformats.org/drawingml/2006/main">
          <a:camera prst="orthographicFront"/>
          <a:lightRig rig="freezing" dir="t"/>
        </a:scene3d>
        <a:sp3d xmlns:a="http://schemas.openxmlformats.org/drawingml/2006/main" prstMaterial="plastic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64F5B-DEEB-440D-BAB9-BE349BAAF81C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308CE-C823-4010-A5C7-94B678EDE7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C3120-ECD3-42DC-A2D5-0E5367E877DC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3FD29-1F5E-40DC-8590-98C2F3711E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FD29-1F5E-40DC-8590-98C2F3711E7D}" type="slidenum">
              <a:rPr lang="ru-RU" smtClean="0"/>
              <a:t>43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001616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 об исполнении</a:t>
            </a:r>
            <a:b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муниципального района «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 за 2018 год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058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поступлений основных доходных источников бюджета района</a:t>
            </a:r>
            <a:endParaRPr lang="ru-RU" sz="24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971600" y="1052736"/>
          <a:ext cx="6984776" cy="2808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179512" y="4114800"/>
          <a:ext cx="3960440" cy="2626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211960" y="4221088"/>
          <a:ext cx="4680521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058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поступлений основных доходных источников бюджета района</a:t>
            </a:r>
            <a:endParaRPr lang="ru-RU" sz="24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51520" y="980728"/>
          <a:ext cx="8784976" cy="5760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05800" cy="93610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неналоговых доходов бюджета муниципального района «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 за 2018 год, тыс.рублей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49" y="1412774"/>
          <a:ext cx="8280922" cy="5112572"/>
        </p:xfrm>
        <a:graphic>
          <a:graphicData uri="http://schemas.openxmlformats.org/drawingml/2006/table">
            <a:tbl>
              <a:tblPr/>
              <a:tblGrid>
                <a:gridCol w="4923792"/>
                <a:gridCol w="959180"/>
                <a:gridCol w="1198975"/>
                <a:gridCol w="1198975"/>
              </a:tblGrid>
              <a:tr h="10122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бюджетные назначения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Фактически исполнено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8 921,0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8 821,4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07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3 500,0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3 490,8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4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1 178,7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07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4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1 310,0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1 307,1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4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2 846,9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4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-13,2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4320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неналоговых доходов бюджета района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1196752"/>
          <a:ext cx="914400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поступления неналоговых доходов бюджета район за 2016-2018 годы, тыс.рублей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67544" y="1196752"/>
          <a:ext cx="8352928" cy="54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9247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исполнения неналоговых доходов  бюджета муниципального образования "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район" за 2016- 2018 годы, тыс.рублей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23528" y="1052736"/>
          <a:ext cx="8640959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058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Информация о недоимке по налогам, зачисляемым в консолидированный бюджет муниципального района "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район"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1268760"/>
          <a:ext cx="8064896" cy="2438400"/>
        </p:xfrm>
        <a:graphic>
          <a:graphicData uri="http://schemas.openxmlformats.org/drawingml/2006/table">
            <a:tbl>
              <a:tblPr/>
              <a:tblGrid>
                <a:gridCol w="4608512"/>
                <a:gridCol w="1120990"/>
                <a:gridCol w="1167697"/>
                <a:gridCol w="1167697"/>
              </a:tblGrid>
              <a:tr h="37070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 01.01.2017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01.01.2018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01.01.2019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5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по району: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19043,3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20205,2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22610,9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5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51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10682,5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9576,9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13086,2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51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вмененный доход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491,9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564,3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396,1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51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1625,8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1767,7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1608,1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51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6065,4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8128,7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5924,4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51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за пользование природными ресурсами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163,2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163,2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1586,3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51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налоги и сборы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67544" y="4077072"/>
          <a:ext cx="835292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86409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безвозмездных поступлений муниципального района «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 за 2018 год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1484784"/>
          <a:ext cx="8568951" cy="4751260"/>
        </p:xfrm>
        <a:graphic>
          <a:graphicData uri="http://schemas.openxmlformats.org/drawingml/2006/table">
            <a:tbl>
              <a:tblPr/>
              <a:tblGrid>
                <a:gridCol w="5095053"/>
                <a:gridCol w="992542"/>
                <a:gridCol w="1240678"/>
                <a:gridCol w="1240678"/>
              </a:tblGrid>
              <a:tr h="7200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безвозмездных поступлений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Утверждено,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тыс.рублей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Исполнено,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тыс.рублей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Процент исполнения,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1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627 152,0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626 893,3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42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Дотации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бюджетам субъектов Российской Федерации и муниципальных образований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137 294,4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137 294,4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42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бюджетам бюджетной системы Российской Федерации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104 835,7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104 835,7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42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бюджетам субъектов Российской Федерации и муниципальных образований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358 420,4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358 318,3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1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Иные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26 605,5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26 448,9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605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бюджетов бюджетной системы РФ от возврата бюджетами бюджетной системы РФ и организациями остатков субсидий, субвен­ций и иных межбюджетных трансфертов, имеющих целевое назначение, прошлых лет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-4,0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поступления безвозмездных поступлений за 2016-2018 годы, тыс.рублей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23528" y="1196752"/>
          <a:ext cx="8496943" cy="54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5040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безвозмездных перечислений в 2018 году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23528" y="980728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Исполнение бюджета муниципального района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район» в 2018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05800" cy="86409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района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район" за 2018 год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51520" y="1412776"/>
          <a:ext cx="864096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указов Президента Российской Федерации по повышению заработной платы в бюджетной сфере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1" y="1340770"/>
          <a:ext cx="8208912" cy="2144078"/>
        </p:xfrm>
        <a:graphic>
          <a:graphicData uri="http://schemas.openxmlformats.org/drawingml/2006/table">
            <a:tbl>
              <a:tblPr/>
              <a:tblGrid>
                <a:gridCol w="1553038"/>
                <a:gridCol w="1479083"/>
                <a:gridCol w="1216352"/>
                <a:gridCol w="1584176"/>
                <a:gridCol w="1368152"/>
                <a:gridCol w="1008111"/>
              </a:tblGrid>
              <a:tr h="53383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отрасли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 по фактически достигнутому показателю,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3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Установленный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целевой показатель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Фактически достигнутый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Установленный целевой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Фактически достигнутый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1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26 595,00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27 403,10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35 391,64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34 680,00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1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21 637,00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22 533,10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29 373,30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28 770,00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127,7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611560" y="3645024"/>
          <a:ext cx="813690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05800" cy="86409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муниципального района «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 по разделам за 2018 год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1340772"/>
          <a:ext cx="8856983" cy="5400599"/>
        </p:xfrm>
        <a:graphic>
          <a:graphicData uri="http://schemas.openxmlformats.org/drawingml/2006/table">
            <a:tbl>
              <a:tblPr/>
              <a:tblGrid>
                <a:gridCol w="4968552"/>
                <a:gridCol w="1323669"/>
                <a:gridCol w="1282381"/>
                <a:gridCol w="1282381"/>
              </a:tblGrid>
              <a:tr h="6183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раздела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план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4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46 680,4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46 070,0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28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1 207,3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1 207,3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4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10 776,8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9 669,5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89,7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4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1 567,7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1 567,7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4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589 127,0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587 920,3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4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 и кинематография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22 820,7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22 592,2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4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15 086,8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15 039,4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4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257,4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257,4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4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1 500,0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1 500,0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4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муниципального  долга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5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 общего характера бюджетам муниципальных образований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69 008,1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69 008,1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4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758 037,4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754 837,1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муниципального района «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 по разделам за 2018 год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692696"/>
          <a:ext cx="9144000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по разделу «Общегосударственные вопросы»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971600" y="1484784"/>
          <a:ext cx="734481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по разделу «Образование"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07504" y="1268760"/>
          <a:ext cx="878497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по разделу «Культура"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23528" y="908720"/>
          <a:ext cx="835292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по разделу «Социальная политика"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899592" y="1340768"/>
          <a:ext cx="7344816" cy="475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79208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по разделу «Межбюджетные трансферты общего характера бюджетам муниципальных образований", тыс.рублей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67544" y="1340768"/>
          <a:ext cx="820891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05800" cy="79208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муниципального района «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 по муниципальным программам за 2018 год</a:t>
            </a:r>
            <a:endParaRPr lang="ru-RU" sz="20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51520" y="1268760"/>
          <a:ext cx="871296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0" kern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Динамика поступлений доходов бюджета муниципального района "</a:t>
            </a:r>
            <a:r>
              <a:rPr lang="ru-RU" sz="2700" b="0" kern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700" b="0" kern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район", тыс.рублей</a:t>
            </a:r>
            <a:endParaRPr lang="ru-RU" b="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1340768"/>
          <a:ext cx="8712967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района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разрезе муниципальных программ за 2018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1196752"/>
          <a:ext cx="8424936" cy="5311155"/>
        </p:xfrm>
        <a:graphic>
          <a:graphicData uri="http://schemas.openxmlformats.org/drawingml/2006/table">
            <a:tbl>
              <a:tblPr/>
              <a:tblGrid>
                <a:gridCol w="7033663"/>
                <a:gridCol w="1391273"/>
              </a:tblGrid>
              <a:tr h="3721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Сумма, тыс.рублей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44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и распоряжение муниципальной собственностью муниципального района "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Карымский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район"на 2017-2020 годы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16091,6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44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Обеспечение доступным и комфортным жильём жителей муниципального района «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Карымский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район»  на 2017-2020 годы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1077,9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44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администрации муниципального района «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Карымский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район» на 2017-2020 годы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13872,5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44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системы образования муниципального района "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Карымский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район"  на 2017-2020 годы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584247,1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66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культуры, молодежной политики, физической культуры и спорта  в муниципальном районе "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Карымский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район" на 2018-2020 годы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24773,5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88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муниципальными финансами, создание условий для эффективного управления муниципальными финансами, повышение устойчивости бюджетов городских и сельских поселений Карымский района на 2017-2020 годы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55103,3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88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системы защиты населения от чрезвычайных ситуаций природного и техногенного характера, обеспечение безопасности  людей на водных объектах на территории муниципального района "Карымский район"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1217,3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2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 на 2017-2020 годы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15249,6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"Управление и распоряжение муниципальной собственностью муниципального района "</a:t>
            </a:r>
            <a:r>
              <a:rPr lang="ru-RU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район"на 2017-2020 годы"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980728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i="1" dirty="0" smtClean="0"/>
          </a:p>
          <a:p>
            <a:r>
              <a:rPr lang="ru-RU" sz="1400" b="1" i="1" dirty="0" smtClean="0">
                <a:solidFill>
                  <a:srgbClr val="FF0000"/>
                </a:solidFill>
              </a:rPr>
              <a:t>Цель муниципальной программы:</a:t>
            </a:r>
          </a:p>
          <a:p>
            <a:r>
              <a:rPr lang="ru-RU" sz="1400" i="1" dirty="0" smtClean="0">
                <a:solidFill>
                  <a:srgbClr val="FF0000"/>
                </a:solidFill>
              </a:rPr>
              <a:t>Создание условий для эффективного управления и распоряжения муниципальным имуществом, необходимых для выполнения муниципальных функций органами местного самоуправления.</a:t>
            </a:r>
            <a:endParaRPr lang="ru-RU" sz="1400" i="1" dirty="0">
              <a:solidFill>
                <a:srgbClr val="FF0000"/>
              </a:solidFill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539552" y="4221088"/>
          <a:ext cx="799288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83568" y="2204864"/>
          <a:ext cx="7848872" cy="2005176"/>
        </p:xfrm>
        <a:graphic>
          <a:graphicData uri="http://schemas.openxmlformats.org/drawingml/2006/table">
            <a:tbl>
              <a:tblPr/>
              <a:tblGrid>
                <a:gridCol w="4653694"/>
                <a:gridCol w="1084078"/>
                <a:gridCol w="1112607"/>
                <a:gridCol w="998493"/>
              </a:tblGrid>
              <a:tr h="4645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План, тыс.рублей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Исполнено, тыс.рублей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по муниципальной программе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17375,7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16091,6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3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"Управление муниципальным имуществом"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540,0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385,4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31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«Содержание и ремонт автомобильных дорог местного значения, а также осуществление иной деятельности в области автомобильных дорог муниципального района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Карымский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12203,1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11095,8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24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«Обеспечение деятельности Комитета по управлению имуществом, земельным вопросам и градостроительной деятельности администрации муниципального района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Карымский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район»»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4632,6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4610,4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«Обеспечение доступным и комфортным жильём жителей муниципального района «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  на 2017-2020 годы""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96752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муниципальной программы:</a:t>
            </a:r>
          </a:p>
          <a:p>
            <a:pPr lvl="0"/>
            <a:r>
              <a:rPr lang="ru-RU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1.Развитие жилищного строительства в целях повышения доступности жилья для населения;</a:t>
            </a:r>
          </a:p>
          <a:p>
            <a:pPr lvl="0"/>
            <a:r>
              <a:rPr lang="ru-RU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2.Улучшение условий жизнедеятельности;</a:t>
            </a:r>
          </a:p>
          <a:p>
            <a:r>
              <a:rPr lang="ru-RU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3.Повышения качества и уровня жизни населения</a:t>
            </a:r>
            <a:endParaRPr lang="ru-RU" sz="1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80312" y="2132856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611560" y="3717032"/>
          <a:ext cx="820891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11560" y="2420887"/>
          <a:ext cx="8136904" cy="1335401"/>
        </p:xfrm>
        <a:graphic>
          <a:graphicData uri="http://schemas.openxmlformats.org/drawingml/2006/table">
            <a:tbl>
              <a:tblPr/>
              <a:tblGrid>
                <a:gridCol w="6793196"/>
                <a:gridCol w="1343708"/>
              </a:tblGrid>
              <a:tr h="36004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1077,9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3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Подпрограмма "Устойчивое развитие сельских территорий"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1077,9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416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Федеральный бюджет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617,1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416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Краевой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259,9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416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Местный бюджет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"Обеспечение деятельности администрации муниципального района «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 на 2017-2020 годы"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844824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муниципальной программы 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обеспечение бесперебойного функционирования администрации муниципального района «</a:t>
            </a:r>
            <a:r>
              <a:rPr lang="ru-RU" sz="1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район», с целью решения вопросов местного значения, направленных на дальнейшее социально-экономическое развитие муниципального района и повышение уровня жизни его населения</a:t>
            </a:r>
            <a:endParaRPr lang="ru-RU" sz="1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55576" y="3140968"/>
          <a:ext cx="7704855" cy="1656183"/>
        </p:xfrm>
        <a:graphic>
          <a:graphicData uri="http://schemas.openxmlformats.org/drawingml/2006/table">
            <a:tbl>
              <a:tblPr/>
              <a:tblGrid>
                <a:gridCol w="4568305"/>
                <a:gridCol w="1064186"/>
                <a:gridCol w="1092192"/>
                <a:gridCol w="980172"/>
              </a:tblGrid>
              <a:tr h="6787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План, тыс.рублей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Исполнено, тыс.рублей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по программе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14029,1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13872,5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Центральный аппарат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13623,3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13466,7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98,9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70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Осуществление государственных полномочий в сфере  труда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305800" cy="72008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"Развитие системы образования муниципального района "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район"  на 2017-2020 годы""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484784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муниципальной программы 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комплексное и эффективное развитие муниципальной системы образования, обеспечивающее повышение доступности и качества образования за счет эффективного использования материально-технических, кадровых, финансовых и управленческих ресурсов.</a:t>
            </a:r>
            <a:endParaRPr lang="ru-RU" sz="1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6" y="2780928"/>
          <a:ext cx="7848875" cy="3090171"/>
        </p:xfrm>
        <a:graphic>
          <a:graphicData uri="http://schemas.openxmlformats.org/drawingml/2006/table">
            <a:tbl>
              <a:tblPr/>
              <a:tblGrid>
                <a:gridCol w="3340763"/>
                <a:gridCol w="778231"/>
                <a:gridCol w="798712"/>
                <a:gridCol w="798712"/>
                <a:gridCol w="716792"/>
                <a:gridCol w="716792"/>
                <a:gridCol w="698873"/>
              </a:tblGrid>
              <a:tr h="4987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План, тыс.рублей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Исполнено, тыс.рублей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Федеральный бюджет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Краевой бюджет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Местный бюджет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585 453,7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584 247,1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1 734,9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373 537,2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208 975,0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Подпрограмма "Развитие системы дошкольного образования"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163543,5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163 156,9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106 510,6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56 646,3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3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Подпрограмма "Развитие системы начального общества, основного общего, среднего общего образования"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377177,5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377 103,9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1 734,9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258 670,2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116 698,8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33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системы дополнительного образования, отдыха, оздоровления и занятости детей и подростков»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32613,6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31 986,7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8 075,8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23 910,9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55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Подпрограмма «Обеспечение и совершенствование управления системой образования  и прочие мероприятия в области образования»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12119,1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11 999,6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280,6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11 719,0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муниципальной программы "Развитие системы образования муниципального района "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район"  на 2017-2020 годы""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1340768"/>
          <a:ext cx="5328593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5364088" y="2060848"/>
          <a:ext cx="377991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058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"Развитие культуры, молодежной политики, физической культуры и спорта  в муниципальном районе "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район" на 2018-2020 годы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560" y="2348880"/>
          <a:ext cx="7920880" cy="3352932"/>
        </p:xfrm>
        <a:graphic>
          <a:graphicData uri="http://schemas.openxmlformats.org/drawingml/2006/table">
            <a:tbl>
              <a:tblPr/>
              <a:tblGrid>
                <a:gridCol w="3766745"/>
                <a:gridCol w="1476293"/>
                <a:gridCol w="1468967"/>
                <a:gridCol w="1208875"/>
              </a:tblGrid>
              <a:tr h="23576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Сумма, тыс. рублей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Процент испол.,%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План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Исполнено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2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Подпрограмма "Развитие культуры в муниципальном районе "Карымский район" на 2018-2020 годы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24517,5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24288,9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99,1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6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 за счет фед. бюджета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501,2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501,2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6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за счет бюджета края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2477,4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2477,4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4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Подпрограмма "Повышение эффективности реализации молодежной политики на территории муниципального района "Карымский район"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102,2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102,2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Подпрограмма "Развитие физической культуры и массового спорта в муниципальном районе "Карымский район"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382,4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382,4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Итого по муниципальной программе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25002,1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24773,5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99,1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1196752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муниципальной программы 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повышение качества и уровня жизни населения на основе сбалансированного развития отрасли культуры в муниципальном районе «</a:t>
            </a:r>
            <a:r>
              <a:rPr lang="ru-RU" sz="1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район»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05800" cy="1224136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«Управление муниципальными финансами, создание условий для эффективного управления муниципальными финансами, повышение устойчивости бюджетов городских и сельских поселений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на 2017-2020 годы"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556793"/>
            <a:ext cx="813690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муниципальной программы </a:t>
            </a:r>
            <a:r>
              <a:rPr lang="ru-RU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обеспечение долгосрочной сбалансированности и устойчивости бюджетной системы муниципального района «</a:t>
            </a:r>
            <a:r>
              <a:rPr lang="ru-RU" sz="1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район», создание равных условий для исполнения расходных обязательств городских и сельских поселений </a:t>
            </a:r>
            <a:r>
              <a:rPr lang="ru-RU" sz="1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Карымского</a:t>
            </a:r>
            <a:r>
              <a:rPr lang="ru-RU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района, повышение качества управления муниципальными финансами муниципального района «</a:t>
            </a:r>
            <a:r>
              <a:rPr lang="ru-RU" sz="1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район»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2708920"/>
          <a:ext cx="7920881" cy="2977958"/>
        </p:xfrm>
        <a:graphic>
          <a:graphicData uri="http://schemas.openxmlformats.org/drawingml/2006/table">
            <a:tbl>
              <a:tblPr/>
              <a:tblGrid>
                <a:gridCol w="4629086"/>
                <a:gridCol w="1078347"/>
                <a:gridCol w="1106724"/>
                <a:gridCol w="1106724"/>
              </a:tblGrid>
              <a:tr h="63099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План, тыс.рублей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Исполнено, тыс.рублей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программе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55 329,9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55 103,3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1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Подпрограмма «Управление муниципальными финансами муниципального района «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Карымский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район»»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82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Подпрограмма «Создание условий для эффективного управления муниципальными финансами, повышение эффективности бюджетов городских и сельских поселений Карымского района»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26745,8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26745,8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97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Подпрограмма «Финансовое обеспечение поселений Карымского района для исполнения переданных полномочий»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5912,1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5912,1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Обеспечение реализации муниципальной программы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22666,8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22440,2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058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«Совершенствование системы защиты населения от чрезвычайных ситуаций природного и техногенного характера, обеспечение безопасности  людей на водных объектах на территории муниципального района «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 на 2017-2020 годы»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3568" y="3212976"/>
          <a:ext cx="7920881" cy="1877211"/>
        </p:xfrm>
        <a:graphic>
          <a:graphicData uri="http://schemas.openxmlformats.org/drawingml/2006/table">
            <a:tbl>
              <a:tblPr/>
              <a:tblGrid>
                <a:gridCol w="4629086"/>
                <a:gridCol w="1078347"/>
                <a:gridCol w="1106724"/>
                <a:gridCol w="1106724"/>
              </a:tblGrid>
              <a:tr h="597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План, тыс.рублей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Исполнено, тыс.рублей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0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программе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1 217,3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1 217,3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Реализация других функций, связанных с обеспечением национальной безопасности и правоохранительной деятельности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1 207,3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1 207,3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Снижение доступности наркотических веществ – производных дикорастущей конопли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11560" y="1700808"/>
            <a:ext cx="79928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муниципальной программы </a:t>
            </a:r>
            <a:r>
              <a:rPr lang="ru-RU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минимизация социального и экономического ущерба, наносимого населению, экономике и природной среде от чрезвычайных ситуаций природного и техногенного характера; повышение безопасности жизнедеятельности населения в т.ч. снижение доступности наркотических веществ – производных дикорастущей конопли в муниципальном районе «</a:t>
            </a:r>
            <a:r>
              <a:rPr lang="ru-RU" sz="1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район»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05800" cy="93610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«Социальная поддержка граждан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 – 2020 годы»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муниципальной программы</a:t>
            </a:r>
            <a:endParaRPr lang="ru-RU" sz="1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27584" y="3124357"/>
          <a:ext cx="7632848" cy="1960827"/>
        </p:xfrm>
        <a:graphic>
          <a:graphicData uri="http://schemas.openxmlformats.org/drawingml/2006/table">
            <a:tbl>
              <a:tblPr/>
              <a:tblGrid>
                <a:gridCol w="4460756"/>
                <a:gridCol w="1039134"/>
                <a:gridCol w="1066479"/>
                <a:gridCol w="1066479"/>
              </a:tblGrid>
              <a:tr h="8305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План, тыс.рублей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Исполнено, тыс.рублей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программе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15249,6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15249,6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78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Подпрограмма "Совершенствование социальной поддержки семьи и детей"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11753,1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11705,7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10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Подпрограмма "Обеспечение реализации муниципальной программы"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3543,9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3543,9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1196753"/>
            <a:ext cx="8064896" cy="1826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Реализация права детей-сирот и детей, оставшихся без попечения родителей, на воспитание в семье, обеспечение безопасного и комфортного семейного окружения для детей, воспитывающихся в замещающих семьях;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Обеспечение эффективного управления реализацией муниципальной программы «Социальная поддержка граждан муниципального района «</a:t>
            </a:r>
            <a:r>
              <a:rPr lang="ru-RU" sz="1400" i="1" dirty="0" err="1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Карымский</a:t>
            </a:r>
            <a:r>
              <a:rPr lang="ru-RU" sz="1400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район» на период 2017-2020 годы», а также исполнения функций отдела опеки и попечительства администрации муниципального района «</a:t>
            </a:r>
            <a:r>
              <a:rPr lang="ru-RU" sz="1400" i="1" dirty="0" err="1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Карымский</a:t>
            </a:r>
            <a:r>
              <a:rPr lang="ru-RU" sz="1400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район»</a:t>
            </a:r>
            <a:endParaRPr lang="ru-RU" sz="1400" i="1" dirty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05800" cy="86409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муниципального района «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9512" y="1340768"/>
          <a:ext cx="885698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Непрограммная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деятельность в 2018 году, тыс.рублей </a:t>
            </a:r>
            <a:r>
              <a:rPr lang="ru-RU" sz="800" b="1" dirty="0" smtClean="0">
                <a:solidFill>
                  <a:srgbClr val="000000"/>
                </a:solidFill>
                <a:latin typeface="Arial Cyr"/>
              </a:rPr>
              <a:t/>
            </a:r>
            <a:br>
              <a:rPr lang="ru-RU" sz="800" b="1" dirty="0" smtClean="0">
                <a:solidFill>
                  <a:srgbClr val="000000"/>
                </a:solidFill>
                <a:latin typeface="Arial Cyr"/>
              </a:rPr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692695"/>
          <a:ext cx="8352928" cy="5936665"/>
        </p:xfrm>
        <a:graphic>
          <a:graphicData uri="http://schemas.openxmlformats.org/drawingml/2006/table">
            <a:tbl>
              <a:tblPr/>
              <a:tblGrid>
                <a:gridCol w="7488832"/>
                <a:gridCol w="864096"/>
              </a:tblGrid>
              <a:tr h="1762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Непрограммная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деятельность 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43204,3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63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Глава муниципального образования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2123,9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3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Центральный аппарат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1473,4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93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Осуществление государственного полномочия по созданию административных комиссий в Забайкальском крае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42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Осуществление государственных полномочий в сфере государственного управления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545,7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30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Резервные фонды исполнительных органов государственной власти субъекта Российской Федерации</a:t>
                      </a:r>
                    </a:p>
                  </a:txBody>
                  <a:tcPr marL="4032" marR="4032" marT="40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4752,0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Резервные фонды местных администраций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1233,6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1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Учреждения, осуществляющие информирование населения о деятельности и решениях органов власти муниципального района 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Карымский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район"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1500,0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3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Осуществление государственного полномочия по организации социальной поддержки отдельных категорий граждан путем обеспечения льготного проезда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городском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пригородном пассажирском транспорте общего пользования (кроме воздушного и железнодорожного)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515,8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35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Cтроительство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реконструкция,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капитальный ремонт и ремонт автомобильных дорог общего пользования местного значения и искусственных сооружений на них (включая разработку проектной документации и проведение необходимых экспертиз)</a:t>
                      </a:r>
                    </a:p>
                  </a:txBody>
                  <a:tcPr marL="4032" marR="4032" marT="40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2915,0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4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Реализация мероприятий по подготовке документов территориального планирования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428,4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1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Модернизация объектов теплоэнергетики и капитальный ремонт объектов коммунальной инфраструктуры, находящихся в муниципальной собственности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8493,7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1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на выравнивание обеспеченности муниципальных районов Забайкальского края на реализацию отдельных расходных обязательств муниципальных районов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2734,8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1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на погашение просроченной кредиторской задолженности по отдельным расходным обязательствам муниципальных образований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531,4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55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Администрирование государственного полномочия по организации социальной поддержки отдельных категорий граждан путем обеспечения льготного проезда на городском и пригородном пассажирском транспорте общего пользования (кроме воздушного и железнодорожного)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Доплаты к пенсиям муниципальных служащих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1335,4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Ежемесячное денежное вознаграждение почетным гражданам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22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1742,5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1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48,9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4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Поддержка муниципальных программ формирования современной городской среды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12823,5</a:t>
                      </a:r>
                    </a:p>
                  </a:txBody>
                  <a:tcPr marL="4032" marR="4032" marT="40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Долговые обязательства муниципального района «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 за 2018 год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340766"/>
          <a:ext cx="8568953" cy="4824541"/>
        </p:xfrm>
        <a:graphic>
          <a:graphicData uri="http://schemas.openxmlformats.org/drawingml/2006/table">
            <a:tbl>
              <a:tblPr/>
              <a:tblGrid>
                <a:gridCol w="4305445"/>
                <a:gridCol w="838722"/>
                <a:gridCol w="1048404"/>
                <a:gridCol w="1048404"/>
                <a:gridCol w="1327978"/>
              </a:tblGrid>
              <a:tr h="38998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Основание возникновения долгового обязательства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Движение за 2018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рублей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11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Бюджетные кредиты, привлеченные в бюджет муниципального района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Карымский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район» от других бюджетов бюджетной системы  Российской Федерации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Дата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Возникновение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Погашение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Остаток на конец периода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7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Объем обязательств на 01.01.2018 всего:  4 666 666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01.02.2018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4 666 666,0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01.03.2018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4 666 666,0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01.04.2018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10 000 000,0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14 666 666,0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01.05.2018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10 000 000,0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14 666 666,0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01.06.2018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10 000 000,0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14 666 666,0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01.07.2018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10 000 000,0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14 666 666,0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01.08.2018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10 000 000,0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14 666 666,0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01.09.2018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10 000 000,0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14 666 666,0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01.10.2018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10 000 000,0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1 931 064,2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12 735 601,8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01.11.2018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10 000 000,0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12 735 601,8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01.12.2018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10 000 000,0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12 735 601,8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01.01.2019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10 000 000,0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12 735 601,8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05800" cy="648072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Кредиторская задолженность бюджета муниципального района "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район" на 01.01.2019 года по кодам классификации операций сектора государственного управления, тыс.рублей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1" y="952829"/>
          <a:ext cx="7992887" cy="3894727"/>
        </p:xfrm>
        <a:graphic>
          <a:graphicData uri="http://schemas.openxmlformats.org/drawingml/2006/table">
            <a:tbl>
              <a:tblPr/>
              <a:tblGrid>
                <a:gridCol w="1196723"/>
                <a:gridCol w="3209394"/>
                <a:gridCol w="1196723"/>
                <a:gridCol w="1196723"/>
                <a:gridCol w="1193324"/>
              </a:tblGrid>
              <a:tr h="1875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КОСГУ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КОСГУ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Кредиторская задолженность, всего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4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краевого бюджета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местных бюджетов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594" marR="7594" marT="7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594" marR="7594" marT="7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594" marR="7594" marT="7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7594" marR="7594" marT="7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594" marR="7594" marT="7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211</a:t>
                      </a:r>
                    </a:p>
                  </a:txBody>
                  <a:tcPr marL="7594" marR="7594" marT="7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Оплата труда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10 566,5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8 851,0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1 715,5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213</a:t>
                      </a:r>
                    </a:p>
                  </a:txBody>
                  <a:tcPr marL="7594" marR="7594" marT="7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Начисления на оплату труда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9 817,6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9 023,4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794,2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221</a:t>
                      </a:r>
                    </a:p>
                  </a:txBody>
                  <a:tcPr marL="7594" marR="7594" marT="7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Услуги связи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37,9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37,9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222</a:t>
                      </a:r>
                    </a:p>
                  </a:txBody>
                  <a:tcPr marL="7594" marR="7594" marT="7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Транспортные услуги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87,4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87,4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223</a:t>
                      </a:r>
                    </a:p>
                  </a:txBody>
                  <a:tcPr marL="7594" marR="7594" marT="7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Коммунальные услуги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1 288,2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1 288,2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224</a:t>
                      </a:r>
                    </a:p>
                  </a:txBody>
                  <a:tcPr marL="7594" marR="7594" marT="7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Арендная плата за пользование имуществом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86,0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86,0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</a:p>
                  </a:txBody>
                  <a:tcPr marL="7594" marR="7594" marT="7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Услуги по содержанию имцущества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836,2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836,2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226</a:t>
                      </a:r>
                    </a:p>
                  </a:txBody>
                  <a:tcPr marL="7594" marR="7594" marT="7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услуги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882,0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882,0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4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242</a:t>
                      </a:r>
                    </a:p>
                  </a:txBody>
                  <a:tcPr marL="7594" marR="7594" marT="7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перечисления организациям, за исключением государственных и муниципальных организаций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162,0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162,0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290</a:t>
                      </a:r>
                    </a:p>
                  </a:txBody>
                  <a:tcPr marL="7594" marR="7594" marT="7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расходы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450,7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450,7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310</a:t>
                      </a:r>
                    </a:p>
                  </a:txBody>
                  <a:tcPr marL="7594" marR="7594" marT="7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Увеличение стоимости основных средств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126,2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126,2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5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340</a:t>
                      </a:r>
                    </a:p>
                  </a:txBody>
                  <a:tcPr marL="7594" marR="7594" marT="7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Увеличение стоимости материальных запасов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451,8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451,8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1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7594" marR="7594" marT="7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24 792,5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18 162,6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6 629,9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611560" y="4869160"/>
          <a:ext cx="7992888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Кредиторская задолженность в разрезе КОСГУ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67544" y="548680"/>
          <a:ext cx="842493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1475656" y="4509120"/>
          <a:ext cx="6192688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316736"/>
            <a:ext cx="8892480" cy="2688328"/>
          </a:xfrm>
        </p:spPr>
        <p:txBody>
          <a:bodyPr/>
          <a:lstStyle/>
          <a:p>
            <a:r>
              <a:rPr lang="ru-RU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доходов главными администраторами доходов бюджета муниципального района «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052734"/>
          <a:ext cx="8640959" cy="5576603"/>
        </p:xfrm>
        <a:graphic>
          <a:graphicData uri="http://schemas.openxmlformats.org/drawingml/2006/table">
            <a:tbl>
              <a:tblPr/>
              <a:tblGrid>
                <a:gridCol w="6048672"/>
                <a:gridCol w="1129372"/>
                <a:gridCol w="1462915"/>
              </a:tblGrid>
              <a:tr h="6480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Код главного администратора доходов бюджета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Исполнено, тыс.рублей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1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бюджета - Всего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754 374,10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8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Комитет по финансам муниципального района "Карымский район"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557 901,40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9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Федеральной налоговой службы по Забайкальскому краю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177 269,10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16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Федерального казначейства по Забайкальскому краю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10 459,90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38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Комитет по имуществу, земельным вопросам и градостроительной деятельности администрации муниципального района "Карымский район"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3 768,00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Министерства внутренних дел Российской Федерации по Забайкальскому краю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1 796,8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9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Федеральной службы по надзору в сфере природопользования (Росприроднадзора) по Забайкальскому краю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048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1 378,70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Администрации городских поселений муниципального района "Карымский район"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1 029,9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Министерство природных ресурсов  Забайкальского края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046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534,0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Федеральной службы по надзору в сфере защиты прав потребителей и благополучия человека по Забайкальскому краю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90,2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Федеральной службы государственной регистрации, кадастра и картографии по Забайкальскому краю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Министерство Финансов Забайкальского края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Администрация муниципального района "Карымский район"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Государственная инспекция Забайкальского края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072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Муниципальное казенное учреждение "Комитет образования администрации муниципального района "Карымский район"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Федеральной антимонопольной службы по Забайкальскому краю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Федеральная служба по экологическому, технологическому и атомному надзору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поступления налоговых и неналоговых доходов за 2016-2018 годы, тыс.рублей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23528" y="1196752"/>
          <a:ext cx="864096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налоговых доходов бюджета за 2018 год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9512" y="836712"/>
          <a:ext cx="885698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305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налоговых доходов бюджета муниципального района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район»  за 2018 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628800"/>
          <a:ext cx="8136905" cy="4175989"/>
        </p:xfrm>
        <a:graphic>
          <a:graphicData uri="http://schemas.openxmlformats.org/drawingml/2006/table">
            <a:tbl>
              <a:tblPr/>
              <a:tblGrid>
                <a:gridCol w="3149771"/>
                <a:gridCol w="1777370"/>
                <a:gridCol w="1769870"/>
                <a:gridCol w="1439894"/>
              </a:tblGrid>
              <a:tr h="458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Утверждено, тыс.рублей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Исполнено, тыс.рублей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3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189 173,6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187 667,5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5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142 906,0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141 072,9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5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Налоги на товары (работы, услуги),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реалезуемые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территории Российской Федерации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9 737,6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10 459,9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55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10 000,0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9 677,6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26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добычу полезных ископаемых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21 850,0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21 815,8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5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4 300,0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4 262,6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поступлений основных доходных источников бюджета района</a:t>
            </a:r>
            <a:endParaRPr lang="ru-RU" sz="2200" dirty="0">
              <a:solidFill>
                <a:schemeClr val="tx1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1124744"/>
          <a:ext cx="464400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572000" y="1124744"/>
          <a:ext cx="457200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763688" y="3933056"/>
          <a:ext cx="5476875" cy="2381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725</TotalTime>
  <Words>2851</Words>
  <Application>Microsoft Office PowerPoint</Application>
  <PresentationFormat>Экран (4:3)</PresentationFormat>
  <Paragraphs>758</Paragraphs>
  <Slides>44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Поток</vt:lpstr>
      <vt:lpstr>Отчет об исполнении бюджета муниципального района «Карымский район» за 2018 год</vt:lpstr>
      <vt:lpstr>Исполнение бюджета муниципального района «Карымский район» в 2018 году</vt:lpstr>
      <vt:lpstr>Динамика поступлений доходов бюджета муниципального района "Карымский район", тыс.рублей</vt:lpstr>
      <vt:lpstr>Структура доходов бюджета муниципального района «Карымский район» </vt:lpstr>
      <vt:lpstr>Исполнение доходов главными администраторами доходов бюджета муниципального района «Карымский район»</vt:lpstr>
      <vt:lpstr>Динамика поступления налоговых и неналоговых доходов за 2016-2018 годы, тыс.рублей</vt:lpstr>
      <vt:lpstr>Структура налоговых доходов бюджета за 2018 год</vt:lpstr>
      <vt:lpstr>Исполнение налоговых доходов бюджета муниципального района  «Карымский район»  за 2018 год</vt:lpstr>
      <vt:lpstr>Динамика поступлений основных доходных источников бюджета района</vt:lpstr>
      <vt:lpstr>Динамика поступлений основных доходных источников бюджета района</vt:lpstr>
      <vt:lpstr>Динамика поступлений основных доходных источников бюджета района</vt:lpstr>
      <vt:lpstr>Исполнение неналоговых доходов бюджета муниципального района «Карымский район» за 2018 год, тыс.рублей</vt:lpstr>
      <vt:lpstr>Структура неналоговых доходов бюджета района</vt:lpstr>
      <vt:lpstr>Динамика поступления неналоговых доходов бюджета район за 2016-2018 годы, тыс.рублей</vt:lpstr>
      <vt:lpstr>Анализ исполнения неналоговых доходов  бюджета муниципального образования "Карымский район" за 2016- 2018 годы, тыс.рублей </vt:lpstr>
      <vt:lpstr>  Информация о недоимке по налогам, зачисляемым в консолидированный бюджет муниципального района "Карымский район" </vt:lpstr>
      <vt:lpstr>Исполнение безвозмездных поступлений муниципального района «Карымский район» за 2018 год</vt:lpstr>
      <vt:lpstr>Динамика поступления безвозмездных поступлений за 2016-2018 годы, тыс.рублей</vt:lpstr>
      <vt:lpstr>Структура безвозмездных перечислений в 2018 году</vt:lpstr>
      <vt:lpstr>Расходы бюджета муниципального района  "Карымский район" за 2018 год</vt:lpstr>
      <vt:lpstr>Реализация указов Президента Российской Федерации по повышению заработной платы в бюджетной сфере</vt:lpstr>
      <vt:lpstr>Структура расходов бюджета муниципального района «Карымский район» по разделам за 2018 год </vt:lpstr>
      <vt:lpstr>Структура расходов бюджета муниципального района «Карымский район» по разделам за 2018 год  </vt:lpstr>
      <vt:lpstr>Структура расходов по разделу «Общегосударственные вопросы»  </vt:lpstr>
      <vt:lpstr>Структура расходов по разделу «Образование" </vt:lpstr>
      <vt:lpstr>Структура расходов по разделу «Культура"  </vt:lpstr>
      <vt:lpstr>Структура расходов по разделу «Социальная политика"  </vt:lpstr>
      <vt:lpstr>Расходы по разделу «Межбюджетные трансферты общего характера бюджетам муниципальных образований", тыс.рублей </vt:lpstr>
      <vt:lpstr>Структура расходов бюджета муниципального района «Карымский район» по муниципальным программам за 2018 год</vt:lpstr>
      <vt:lpstr>Слайд 30</vt:lpstr>
      <vt:lpstr>Слайд 31</vt:lpstr>
      <vt:lpstr>Программа «Обеспечение доступным и комфортным жильём жителей муниципального района «Карымский район»  на 2017-2020 годы""</vt:lpstr>
      <vt:lpstr>Муниципальная программа "Обеспечение деятельности администрации муниципального района «Карымский район» на 2017-2020 годы"</vt:lpstr>
      <vt:lpstr>Муниципальная программа "Развитие системы образования муниципального района "Карымский район"  на 2017-2020 годы""</vt:lpstr>
      <vt:lpstr>Структура муниципальной программы "Развитие системы образования муниципального района "Карымский район"  на 2017-2020 годы""</vt:lpstr>
      <vt:lpstr>Муниципальная программа "Развитие культуры, молодежной политики, физической культуры и спорта  в муниципальном районе "Карымский район" на 2018-2020 годы</vt:lpstr>
      <vt:lpstr>Муниципальная программа «Управление муниципальными финансами, создание условий для эффективного управления муниципальными финансами, повышение устойчивости бюджетов городских и сельских поселений Карымский района на 2017-2020 годы"</vt:lpstr>
      <vt:lpstr>Муниципальная программа «Совершенствование системы защиты населения от чрезвычайных ситуаций природного и техногенного характера, обеспечение безопасности  людей на водных объектах на территории муниципального района «Карымский район» на 2017-2020 годы» </vt:lpstr>
      <vt:lpstr>Муниципальная программа «Социальная поддержка граждан 2017 – 2020 годы»   Цели муниципальной программы</vt:lpstr>
      <vt:lpstr>Непрограммная деятельность в 2018 году, тыс.рублей  </vt:lpstr>
      <vt:lpstr>Долговые обязательства муниципального района «Карымский район» за 2018 год </vt:lpstr>
      <vt:lpstr>Кредиторская задолженность бюджета муниципального района "Карымский район" на 01.01.2019 года по кодам классификации операций сектора государственного управления, тыс.рублей</vt:lpstr>
      <vt:lpstr>Кредиторская задолженность в разрезе КОСГУ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78</cp:revision>
  <dcterms:created xsi:type="dcterms:W3CDTF">2019-04-23T05:39:37Z</dcterms:created>
  <dcterms:modified xsi:type="dcterms:W3CDTF">2019-05-21T01:59:09Z</dcterms:modified>
</cp:coreProperties>
</file>