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82" r:id="rId2"/>
    <p:sldId id="283" r:id="rId3"/>
    <p:sldId id="258" r:id="rId4"/>
    <p:sldId id="262" r:id="rId5"/>
    <p:sldId id="261" r:id="rId6"/>
    <p:sldId id="260" r:id="rId7"/>
    <p:sldId id="271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41;&#1102;&#1076;&#1078;&#1077;&#1090;%202020-2022\&#1073;&#1102;&#1076;&#1078;&#1077;&#1090;%20&#1076;&#1083;&#1103;%20&#1075;&#1088;&#1072;&#1078;&#1076;&#1072;&#1085;\&#1055;&#1077;&#1088;&#1074;&#1086;&#1077;%20&#1095;&#1090;&#1077;&#1085;&#1080;&#1077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41;&#1102;&#1076;&#1078;&#1077;&#1090;%202020-2022\&#1073;&#1102;&#1076;&#1078;&#1077;&#1090;%20&#1076;&#1083;&#1103;%20&#1075;&#1088;&#1072;&#1078;&#1076;&#1072;&#1085;\&#1055;&#1077;&#1088;&#1074;&#1086;&#1077;%20&#1095;&#1090;&#1077;&#1085;&#1080;&#1077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41;&#1102;&#1076;&#1078;&#1077;&#1090;%202020-2022\&#1073;&#1102;&#1076;&#1078;&#1077;&#1090;%20&#1076;&#1083;&#1103;%20&#1075;&#1088;&#1072;&#1078;&#1076;&#1072;&#1085;\&#1055;&#1077;&#1088;&#1074;&#1086;&#1077;%20&#1095;&#1090;&#1077;&#1085;&#1080;&#1077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41;&#1102;&#1076;&#1078;&#1077;&#1090;%202020-2022\&#1073;&#1102;&#1076;&#1078;&#1077;&#1090;%20&#1076;&#1083;&#1103;%20&#1075;&#1088;&#1072;&#1078;&#1076;&#1072;&#1085;\&#1055;&#1077;&#1088;&#1074;&#1086;&#1077;%20&#1095;&#1090;&#1077;&#1085;&#1080;&#107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view3D>
      <c:rAngAx val="1"/>
    </c:view3D>
    <c:floor>
      <c:spPr>
        <a:noFill/>
        <a:ln w="9525">
          <a:noFill/>
        </a:ln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Лист1!$A$3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2.891299873784503E-3"/>
                  <c:y val="-2.6455393845128343E-2"/>
                </c:manualLayout>
              </c:layout>
              <c:showVal val="1"/>
            </c:dLbl>
            <c:dLbl>
              <c:idx val="1"/>
              <c:layout>
                <c:manualLayout>
                  <c:x val="-2.6529042310417254E-2"/>
                  <c:y val="-2.2708587934673941E-2"/>
                </c:manualLayout>
              </c:layout>
              <c:showVal val="1"/>
            </c:dLbl>
            <c:dLbl>
              <c:idx val="2"/>
              <c:layout>
                <c:manualLayout>
                  <c:x val="-2.1624418780426966E-2"/>
                  <c:y val="-3.4393574325074998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Лист1!$B$2:$D$2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Лист1!$B$3:$D$3</c:f>
              <c:numCache>
                <c:formatCode>0.0</c:formatCode>
                <c:ptCount val="3"/>
                <c:pt idx="0">
                  <c:v>708243</c:v>
                </c:pt>
                <c:pt idx="1">
                  <c:v>640579.80000000005</c:v>
                </c:pt>
                <c:pt idx="2">
                  <c:v>640796.9</c:v>
                </c:pt>
              </c:numCache>
            </c:numRef>
          </c:val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4.3195678622229589E-2"/>
                  <c:y val="-3.7479168981224338E-2"/>
                </c:manualLayout>
              </c:layout>
              <c:showVal val="1"/>
            </c:dLbl>
            <c:dLbl>
              <c:idx val="1"/>
              <c:layout>
                <c:manualLayout>
                  <c:x val="4.3369498106767242E-3"/>
                  <c:y val="-3.5273858460171129E-2"/>
                </c:manualLayout>
              </c:layout>
              <c:showVal val="1"/>
            </c:dLbl>
            <c:dLbl>
              <c:idx val="2"/>
              <c:layout>
                <c:manualLayout>
                  <c:x val="8.6738996213535507E-3"/>
                  <c:y val="-3.306924230641034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Лист1!$B$2:$D$2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Лист1!$B$4:$D$4</c:f>
              <c:numCache>
                <c:formatCode>0.0</c:formatCode>
                <c:ptCount val="3"/>
                <c:pt idx="0">
                  <c:v>708243</c:v>
                </c:pt>
                <c:pt idx="1">
                  <c:v>640579.80000000005</c:v>
                </c:pt>
                <c:pt idx="2">
                  <c:v>640796.9</c:v>
                </c:pt>
              </c:numCache>
            </c:numRef>
          </c:val>
        </c:ser>
        <c:shape val="cylinder"/>
        <c:axId val="71391104"/>
        <c:axId val="71392640"/>
        <c:axId val="0"/>
      </c:bar3DChart>
      <c:catAx>
        <c:axId val="71391104"/>
        <c:scaling>
          <c:orientation val="minMax"/>
        </c:scaling>
        <c:axPos val="b"/>
        <c:tickLblPos val="nextTo"/>
        <c:crossAx val="71392640"/>
        <c:crosses val="autoZero"/>
        <c:auto val="1"/>
        <c:lblAlgn val="ctr"/>
        <c:lblOffset val="100"/>
      </c:catAx>
      <c:valAx>
        <c:axId val="71392640"/>
        <c:scaling>
          <c:orientation val="minMax"/>
        </c:scaling>
        <c:delete val="1"/>
        <c:axPos val="l"/>
        <c:numFmt formatCode="0.0" sourceLinked="1"/>
        <c:tickLblPos val="none"/>
        <c:crossAx val="7139110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floor>
      <c:spPr>
        <a:noFill/>
        <a:ln w="9525">
          <a:noFill/>
        </a:ln>
      </c:spPr>
    </c:floor>
    <c:plotArea>
      <c:layout/>
      <c:bar3DChart>
        <c:barDir val="col"/>
        <c:grouping val="stacked"/>
        <c:ser>
          <c:idx val="0"/>
          <c:order val="0"/>
          <c:tx>
            <c:strRef>
              <c:f>Лист2!$G$17</c:f>
              <c:strCache>
                <c:ptCount val="1"/>
                <c:pt idx="0">
                  <c:v>Собственные доходы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Лист2!$H$16:$J$16</c:f>
              <c:strCache>
                <c:ptCount val="3"/>
                <c:pt idx="0">
                  <c:v>Прогноз 2020 год </c:v>
                </c:pt>
                <c:pt idx="1">
                  <c:v>Прогноз 2021 год </c:v>
                </c:pt>
                <c:pt idx="2">
                  <c:v>Прогноз 2022 год </c:v>
                </c:pt>
              </c:strCache>
            </c:strRef>
          </c:cat>
          <c:val>
            <c:numRef>
              <c:f>Лист2!$H$17:$J$17</c:f>
              <c:numCache>
                <c:formatCode>0.00%</c:formatCode>
                <c:ptCount val="3"/>
                <c:pt idx="0">
                  <c:v>0.28592404019524398</c:v>
                </c:pt>
                <c:pt idx="1">
                  <c:v>0.32993360077854489</c:v>
                </c:pt>
                <c:pt idx="2">
                  <c:v>0.35051261952109947</c:v>
                </c:pt>
              </c:numCache>
            </c:numRef>
          </c:val>
        </c:ser>
        <c:ser>
          <c:idx val="1"/>
          <c:order val="1"/>
          <c:tx>
            <c:strRef>
              <c:f>Лист2!$G$18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Лист2!$H$16:$J$16</c:f>
              <c:strCache>
                <c:ptCount val="3"/>
                <c:pt idx="0">
                  <c:v>Прогноз 2020 год </c:v>
                </c:pt>
                <c:pt idx="1">
                  <c:v>Прогноз 2021 год </c:v>
                </c:pt>
                <c:pt idx="2">
                  <c:v>Прогноз 2022 год </c:v>
                </c:pt>
              </c:strCache>
            </c:strRef>
          </c:cat>
          <c:val>
            <c:numRef>
              <c:f>Лист2!$H$18:$J$18</c:f>
              <c:numCache>
                <c:formatCode>0.00%</c:formatCode>
                <c:ptCount val="3"/>
                <c:pt idx="0">
                  <c:v>0.71407595980475624</c:v>
                </c:pt>
                <c:pt idx="1">
                  <c:v>0.67006639922145528</c:v>
                </c:pt>
                <c:pt idx="2">
                  <c:v>0.64948738047890053</c:v>
                </c:pt>
              </c:numCache>
            </c:numRef>
          </c:val>
        </c:ser>
        <c:dLbls>
          <c:showVal val="1"/>
        </c:dLbls>
        <c:gapWidth val="75"/>
        <c:shape val="cylinder"/>
        <c:axId val="75374592"/>
        <c:axId val="75376128"/>
        <c:axId val="0"/>
      </c:bar3DChart>
      <c:catAx>
        <c:axId val="75374592"/>
        <c:scaling>
          <c:orientation val="minMax"/>
        </c:scaling>
        <c:axPos val="b"/>
        <c:majorTickMark val="none"/>
        <c:tickLblPos val="nextTo"/>
        <c:crossAx val="75376128"/>
        <c:crosses val="autoZero"/>
        <c:auto val="1"/>
        <c:lblAlgn val="ctr"/>
        <c:lblOffset val="100"/>
      </c:catAx>
      <c:valAx>
        <c:axId val="75376128"/>
        <c:scaling>
          <c:orientation val="minMax"/>
        </c:scaling>
        <c:delete val="1"/>
        <c:axPos val="l"/>
        <c:numFmt formatCode="0.00%" sourceLinked="1"/>
        <c:majorTickMark val="none"/>
        <c:tickLblPos val="none"/>
        <c:crossAx val="75374592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3440632399889454"/>
          <c:y val="2.3374243557944714E-2"/>
          <c:w val="0.6919464182583942"/>
          <c:h val="0.95325151288411103"/>
        </c:manualLayout>
      </c:layout>
      <c:bar3DChart>
        <c:barDir val="bar"/>
        <c:grouping val="stacked"/>
        <c:ser>
          <c:idx val="0"/>
          <c:order val="0"/>
          <c:tx>
            <c:strRef>
              <c:f>Лист2!$A$51</c:f>
              <c:strCache>
                <c:ptCount val="1"/>
                <c:pt idx="0">
                  <c:v>дотация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Лист2!$B$50:$D$50</c:f>
              <c:strCache>
                <c:ptCount val="3"/>
                <c:pt idx="0">
                  <c:v>Проект 2020 год </c:v>
                </c:pt>
                <c:pt idx="1">
                  <c:v>Проект 2021 год </c:v>
                </c:pt>
                <c:pt idx="2">
                  <c:v>Проект 2022 год </c:v>
                </c:pt>
              </c:strCache>
            </c:strRef>
          </c:cat>
          <c:val>
            <c:numRef>
              <c:f>Лист2!$B$51:$D$51</c:f>
              <c:numCache>
                <c:formatCode>General</c:formatCode>
                <c:ptCount val="3"/>
                <c:pt idx="0">
                  <c:v>111968</c:v>
                </c:pt>
                <c:pt idx="1">
                  <c:v>84701</c:v>
                </c:pt>
                <c:pt idx="2">
                  <c:v>60043</c:v>
                </c:pt>
              </c:numCache>
            </c:numRef>
          </c:val>
        </c:ser>
        <c:ser>
          <c:idx val="1"/>
          <c:order val="1"/>
          <c:tx>
            <c:strRef>
              <c:f>Лист2!$A$52</c:f>
              <c:strCache>
                <c:ptCount val="1"/>
                <c:pt idx="0">
                  <c:v> субвенция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Лист2!$B$50:$D$50</c:f>
              <c:strCache>
                <c:ptCount val="3"/>
                <c:pt idx="0">
                  <c:v>Проект 2020 год </c:v>
                </c:pt>
                <c:pt idx="1">
                  <c:v>Проект 2021 год </c:v>
                </c:pt>
                <c:pt idx="2">
                  <c:v>Проект 2022 год </c:v>
                </c:pt>
              </c:strCache>
            </c:strRef>
          </c:cat>
          <c:val>
            <c:numRef>
              <c:f>Лист2!$B$52:$D$52</c:f>
              <c:numCache>
                <c:formatCode>General</c:formatCode>
                <c:ptCount val="3"/>
                <c:pt idx="0">
                  <c:v>379585.7</c:v>
                </c:pt>
                <c:pt idx="1">
                  <c:v>341545.5</c:v>
                </c:pt>
                <c:pt idx="2">
                  <c:v>353059.3</c:v>
                </c:pt>
              </c:numCache>
            </c:numRef>
          </c:val>
        </c:ser>
        <c:ser>
          <c:idx val="2"/>
          <c:order val="2"/>
          <c:tx>
            <c:strRef>
              <c:f>Лист2!$A$53</c:f>
              <c:strCache>
                <c:ptCount val="1"/>
                <c:pt idx="0">
                  <c:v>субсидия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Лист2!$B$50:$D$50</c:f>
              <c:strCache>
                <c:ptCount val="3"/>
                <c:pt idx="0">
                  <c:v>Проект 2020 год </c:v>
                </c:pt>
                <c:pt idx="1">
                  <c:v>Проект 2021 год </c:v>
                </c:pt>
                <c:pt idx="2">
                  <c:v>Проект 2022 год </c:v>
                </c:pt>
              </c:strCache>
            </c:strRef>
          </c:cat>
          <c:val>
            <c:numRef>
              <c:f>Лист2!$B$53:$D$53</c:f>
              <c:numCache>
                <c:formatCode>General</c:formatCode>
                <c:ptCount val="3"/>
                <c:pt idx="0">
                  <c:v>3756.3</c:v>
                </c:pt>
                <c:pt idx="1">
                  <c:v>2984.5</c:v>
                </c:pt>
                <c:pt idx="2">
                  <c:v>3087.2</c:v>
                </c:pt>
              </c:numCache>
            </c:numRef>
          </c:val>
        </c:ser>
        <c:ser>
          <c:idx val="3"/>
          <c:order val="3"/>
          <c:tx>
            <c:strRef>
              <c:f>Лист2!$A$54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dLbls>
            <c:dLbl>
              <c:idx val="0"/>
              <c:layout>
                <c:manualLayout>
                  <c:x val="2.623675422657356E-2"/>
                  <c:y val="-3.6123830953187261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Лист2!$B$50:$D$50</c:f>
              <c:strCache>
                <c:ptCount val="3"/>
                <c:pt idx="0">
                  <c:v>Проект 2020 год </c:v>
                </c:pt>
                <c:pt idx="1">
                  <c:v>Проект 2021 год </c:v>
                </c:pt>
                <c:pt idx="2">
                  <c:v>Проект 2022 год </c:v>
                </c:pt>
              </c:strCache>
            </c:strRef>
          </c:cat>
          <c:val>
            <c:numRef>
              <c:f>Лист2!$B$54:$D$54</c:f>
              <c:numCache>
                <c:formatCode>0.0</c:formatCode>
                <c:ptCount val="3"/>
                <c:pt idx="0">
                  <c:v>10429.299999999994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hape val="cylinder"/>
        <c:axId val="75418240"/>
        <c:axId val="80363904"/>
        <c:axId val="0"/>
      </c:bar3DChart>
      <c:catAx>
        <c:axId val="75418240"/>
        <c:scaling>
          <c:orientation val="minMax"/>
        </c:scaling>
        <c:axPos val="l"/>
        <c:tickLblPos val="nextTo"/>
        <c:crossAx val="80363904"/>
        <c:crosses val="autoZero"/>
        <c:auto val="1"/>
        <c:lblAlgn val="ctr"/>
        <c:lblOffset val="100"/>
      </c:catAx>
      <c:valAx>
        <c:axId val="80363904"/>
        <c:scaling>
          <c:orientation val="minMax"/>
        </c:scaling>
        <c:delete val="1"/>
        <c:axPos val="b"/>
        <c:numFmt formatCode="General" sourceLinked="1"/>
        <c:tickLblPos val="none"/>
        <c:crossAx val="754182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423863142846385"/>
          <c:y val="0.27661350880691976"/>
          <c:w val="0.14886810097317019"/>
          <c:h val="0.44677298238616076"/>
        </c:manualLayout>
      </c:layout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dLbls>
            <c:dLbl>
              <c:idx val="10"/>
              <c:layout>
                <c:manualLayout>
                  <c:x val="0"/>
                  <c:y val="1.7206760224473705E-2"/>
                </c:manualLayout>
              </c:layout>
              <c:showVal val="1"/>
            </c:dLbl>
            <c:showVal val="1"/>
          </c:dLbls>
          <c:cat>
            <c:strRef>
              <c:f>Лист3!$B$61:$B$71</c:f>
              <c:strCache>
                <c:ptCount val="11"/>
                <c:pt idx="0">
                  <c:v>на 01.01.2010</c:v>
                </c:pt>
                <c:pt idx="1">
                  <c:v>на 01.01.2011</c:v>
                </c:pt>
                <c:pt idx="2">
                  <c:v>на 01.01.2012</c:v>
                </c:pt>
                <c:pt idx="3">
                  <c:v>на 01.01.2013</c:v>
                </c:pt>
                <c:pt idx="4">
                  <c:v>на 01.01.2014</c:v>
                </c:pt>
                <c:pt idx="5">
                  <c:v>на 01.01.2015</c:v>
                </c:pt>
                <c:pt idx="6">
                  <c:v>на 01.01.2016</c:v>
                </c:pt>
                <c:pt idx="7">
                  <c:v>на 01.01.2017</c:v>
                </c:pt>
                <c:pt idx="8">
                  <c:v>на 01.01.2018</c:v>
                </c:pt>
                <c:pt idx="9">
                  <c:v>на 01.01.2019</c:v>
                </c:pt>
                <c:pt idx="10">
                  <c:v>на 01.01.2020</c:v>
                </c:pt>
              </c:strCache>
            </c:strRef>
          </c:cat>
          <c:val>
            <c:numRef>
              <c:f>Лист3!$C$61:$C$71</c:f>
              <c:numCache>
                <c:formatCode>0.0</c:formatCode>
                <c:ptCount val="11"/>
                <c:pt idx="0">
                  <c:v>61698.7</c:v>
                </c:pt>
                <c:pt idx="1">
                  <c:v>17476</c:v>
                </c:pt>
                <c:pt idx="2">
                  <c:v>19640</c:v>
                </c:pt>
                <c:pt idx="3">
                  <c:v>21816</c:v>
                </c:pt>
                <c:pt idx="4">
                  <c:v>16453.599999999988</c:v>
                </c:pt>
                <c:pt idx="5">
                  <c:v>30336</c:v>
                </c:pt>
                <c:pt idx="6">
                  <c:v>24320.3</c:v>
                </c:pt>
                <c:pt idx="7" formatCode="General">
                  <c:v>10413.299999999994</c:v>
                </c:pt>
                <c:pt idx="8" formatCode="General">
                  <c:v>4666.7</c:v>
                </c:pt>
                <c:pt idx="9" formatCode="General">
                  <c:v>12735.6</c:v>
                </c:pt>
                <c:pt idx="10" formatCode="General">
                  <c:v>11135.6</c:v>
                </c:pt>
              </c:numCache>
            </c:numRef>
          </c:val>
        </c:ser>
        <c:dLbls>
          <c:showVal val="1"/>
        </c:dLbls>
        <c:marker val="1"/>
        <c:axId val="80370688"/>
        <c:axId val="80421632"/>
      </c:lineChart>
      <c:catAx>
        <c:axId val="80370688"/>
        <c:scaling>
          <c:orientation val="minMax"/>
        </c:scaling>
        <c:axPos val="b"/>
        <c:majorTickMark val="none"/>
        <c:tickLblPos val="nextTo"/>
        <c:crossAx val="80421632"/>
        <c:crosses val="autoZero"/>
        <c:auto val="1"/>
        <c:lblAlgn val="ctr"/>
        <c:lblOffset val="100"/>
      </c:catAx>
      <c:valAx>
        <c:axId val="80421632"/>
        <c:scaling>
          <c:orientation val="minMax"/>
        </c:scaling>
        <c:delete val="1"/>
        <c:axPos val="l"/>
        <c:numFmt formatCode="0.0" sourceLinked="1"/>
        <c:majorTickMark val="none"/>
        <c:tickLblPos val="none"/>
        <c:crossAx val="80370688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33ADB-D332-4451-AA6E-F94BFE2BD454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EFD5B-94D2-4F95-A590-2179B4EEFB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EFD5B-94D2-4F95-A590-2179B4EEFBC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7CC-385E-4855-856B-25043D6C636F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44D38DC-04E9-4679-B18E-30E5E62208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7CC-385E-4855-856B-25043D6C636F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38DC-04E9-4679-B18E-30E5E6220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7CC-385E-4855-856B-25043D6C636F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38DC-04E9-4679-B18E-30E5E6220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7CC-385E-4855-856B-25043D6C636F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38DC-04E9-4679-B18E-30E5E62208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7CC-385E-4855-856B-25043D6C636F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44D38DC-04E9-4679-B18E-30E5E6220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7CC-385E-4855-856B-25043D6C636F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38DC-04E9-4679-B18E-30E5E62208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7CC-385E-4855-856B-25043D6C636F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38DC-04E9-4679-B18E-30E5E62208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7CC-385E-4855-856B-25043D6C636F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38DC-04E9-4679-B18E-30E5E6220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7CC-385E-4855-856B-25043D6C636F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38DC-04E9-4679-B18E-30E5E6220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7CC-385E-4855-856B-25043D6C636F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38DC-04E9-4679-B18E-30E5E62208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7CC-385E-4855-856B-25043D6C636F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44D38DC-04E9-4679-B18E-30E5E62208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1BA77CC-385E-4855-856B-25043D6C636F}" type="datetimeFigureOut">
              <a:rPr lang="ru-RU" smtClean="0"/>
              <a:pPr/>
              <a:t>19.12.2019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44D38DC-04E9-4679-B18E-30E5E6220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 бюджете муниципального района «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Карымский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район» на 2020 год и плановый период 2021 и 2022 годов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9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Комитет по финансам муниципального района</a:t>
            </a:r>
            <a:br>
              <a:rPr lang="ru-RU" sz="19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19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</a:t>
            </a:r>
            <a:r>
              <a:rPr lang="ru-RU" sz="1900" b="1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Карымский</a:t>
            </a:r>
            <a:r>
              <a:rPr lang="ru-RU" sz="19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район»</a:t>
            </a: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4"/>
          <p:cNvSpPr>
            <a:spLocks noGrp="1"/>
          </p:cNvSpPr>
          <p:nvPr>
            <p:ph type="title"/>
          </p:nvPr>
        </p:nvSpPr>
        <p:spPr>
          <a:xfrm>
            <a:off x="179512" y="764704"/>
            <a:ext cx="8769225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Характеристики бюджета, </a:t>
            </a:r>
            <a:br>
              <a:rPr lang="ru-RU" sz="2800" b="1" dirty="0" smtClean="0"/>
            </a:br>
            <a:r>
              <a:rPr lang="ru-RU" sz="2800" b="1" dirty="0" smtClean="0"/>
              <a:t>утверждаемые в первом чтении:</a:t>
            </a:r>
            <a:br>
              <a:rPr lang="ru-RU" sz="2800" b="1" dirty="0" smtClean="0"/>
            </a:br>
            <a:endParaRPr lang="ru-RU" sz="2800" dirty="0" smtClean="0"/>
          </a:p>
        </p:txBody>
      </p:sp>
      <p:sp>
        <p:nvSpPr>
          <p:cNvPr id="6" name="Подзаголовок 5"/>
          <p:cNvSpPr>
            <a:spLocks noGrp="1"/>
          </p:cNvSpPr>
          <p:nvPr>
            <p:ph sz="quarter" idx="1"/>
          </p:nvPr>
        </p:nvSpPr>
        <p:spPr>
          <a:xfrm>
            <a:off x="381000" y="1124744"/>
            <a:ext cx="8153400" cy="5184576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sz="1800" dirty="0" smtClean="0"/>
              <a:t>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общий объем доходов  - пункт 1 проекта решения;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общий объем расходов – пункт 1 проекта решения;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профицит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(дефицит) бюджета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 - пункт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1 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проекта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решения;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верхний предел муниципального долга - пункт 10 проекта решения;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нормативная величина резервного фонда – подпункт 5 пункта 6 проекта решения;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нормативы распределения доходов между местными бюджетами (в том случае, если они не установлены бюджетным законодательством РФ, субъекта РФ или правовыми актами района) – пункт 4 проекта решения;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объемы межбюджетных трансфертов – пункт 5 проекта решения.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СОСТАВЛЕНИЕ ПРОЕКТА РАЙОННОГО БЮДЖЕТА ОСНОВЫВАЕТСЯ 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44824"/>
            <a:ext cx="878497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cs typeface="Times New Roman" pitchFamily="18" charset="0"/>
              </a:rPr>
              <a:t>Положениях Послания Президента Российской Федерации, определяющих бюджетную политику в РФ</a:t>
            </a:r>
          </a:p>
          <a:p>
            <a:pPr algn="just">
              <a:buFont typeface="Wingdings" pitchFamily="2" charset="2"/>
              <a:buChar char="Ø"/>
            </a:pPr>
            <a:endParaRPr lang="ru-RU" sz="2000" dirty="0" smtClean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cs typeface="Times New Roman" pitchFamily="18" charset="0"/>
              </a:rPr>
              <a:t>Основных направлениях бюджетной политики, основных направлениях налоговой политики РФ, Забайкальского края, муниципального района «</a:t>
            </a:r>
            <a:r>
              <a:rPr lang="ru-RU" sz="2000" dirty="0" err="1" smtClean="0">
                <a:cs typeface="Times New Roman" pitchFamily="18" charset="0"/>
              </a:rPr>
              <a:t>Карымский</a:t>
            </a:r>
            <a:r>
              <a:rPr lang="ru-RU" sz="2000" dirty="0" smtClean="0">
                <a:cs typeface="Times New Roman" pitchFamily="18" charset="0"/>
              </a:rPr>
              <a:t> район»</a:t>
            </a:r>
          </a:p>
          <a:p>
            <a:pPr algn="just">
              <a:buFont typeface="Wingdings" pitchFamily="2" charset="2"/>
              <a:buNone/>
            </a:pPr>
            <a:endParaRPr lang="ru-RU" sz="2000" dirty="0" smtClean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cs typeface="Times New Roman" pitchFamily="18" charset="0"/>
              </a:rPr>
              <a:t>Прогнозе социально-экономического развития муниципального района «</a:t>
            </a:r>
            <a:r>
              <a:rPr lang="ru-RU" sz="2000" dirty="0" err="1" smtClean="0">
                <a:cs typeface="Times New Roman" pitchFamily="18" charset="0"/>
              </a:rPr>
              <a:t>Карымский</a:t>
            </a:r>
            <a:r>
              <a:rPr lang="ru-RU" sz="2000" dirty="0" smtClean="0">
                <a:cs typeface="Times New Roman" pitchFamily="18" charset="0"/>
              </a:rPr>
              <a:t> район»</a:t>
            </a:r>
          </a:p>
          <a:p>
            <a:pPr algn="just">
              <a:buFont typeface="Wingdings" pitchFamily="2" charset="2"/>
              <a:buChar char="Ø"/>
            </a:pPr>
            <a:endParaRPr lang="ru-RU" sz="2000" dirty="0" smtClean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cs typeface="Times New Roman" pitchFamily="18" charset="0"/>
              </a:rPr>
              <a:t>Муниципальных программах </a:t>
            </a:r>
            <a:endParaRPr lang="ru-RU" sz="2000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характеристики бюджета района на 2020-2022 годы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79512" y="908720"/>
          <a:ext cx="8784976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19" y="188647"/>
          <a:ext cx="8712969" cy="6264687"/>
        </p:xfrm>
        <a:graphic>
          <a:graphicData uri="http://schemas.openxmlformats.org/drawingml/2006/table">
            <a:tbl>
              <a:tblPr/>
              <a:tblGrid>
                <a:gridCol w="3296659"/>
                <a:gridCol w="1749884"/>
                <a:gridCol w="1854044"/>
                <a:gridCol w="1812382"/>
              </a:tblGrid>
              <a:tr h="114195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 доходов бюджета района на 2020-2022 годы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33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показателей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2020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год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2021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год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2022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год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33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Доходы, всего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708243,0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640579,8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640796,9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33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Налоговые доходы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198327,7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207172,8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220431,4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33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Неналоговые доходы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4176,0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33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Безвозмездные поступления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505739,3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429231,0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416189,5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33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 том числе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33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дотация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111968,0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84701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60043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33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субвенция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379585,7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341545,5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353059,3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субсидия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3756,3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2984,5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3087,2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3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иные межбюджетные трансферты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10429,3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179512" y="260648"/>
          <a:ext cx="8784975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Структура безвозмездных поступлений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1520" y="692696"/>
          <a:ext cx="8712968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64807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Объем муниципального долга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7504" y="692690"/>
          <a:ext cx="3816423" cy="5976667"/>
        </p:xfrm>
        <a:graphic>
          <a:graphicData uri="http://schemas.openxmlformats.org/drawingml/2006/table">
            <a:tbl>
              <a:tblPr/>
              <a:tblGrid>
                <a:gridCol w="1083088"/>
                <a:gridCol w="1086747"/>
                <a:gridCol w="856225"/>
                <a:gridCol w="790363"/>
              </a:tblGrid>
              <a:tr h="32961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 том числе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29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основной долг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проценты за пользование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01.01.2006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94531,3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92698,7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1832,6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01.01.2007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80770,1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78132,6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2637,5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01.01.2008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84770,9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81782,6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2988,3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01.01.2009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78796,3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75732,6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3063,7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01.01.2010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61698,7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58561,2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3137,5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01.01.2011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17476,0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17543,9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-67,9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01.01.2012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19640,0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19640,0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01.01.2013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21816,0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21640,0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01.01.2014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16453,6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15740,0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713,6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01.01.2015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30336,0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29440,0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01.01.2016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24320,3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24320,3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01.01.2017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10413,3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10413,3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01.01.2018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4666,7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4666,7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01.01.2019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12735,6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12735,6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01.01.2020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11135,6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067944" y="692696"/>
          <a:ext cx="4824536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6333</TotalTime>
  <Words>326</Words>
  <Application>Microsoft Office PowerPoint</Application>
  <PresentationFormat>Экран (4:3)</PresentationFormat>
  <Paragraphs>137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Комитет по финансам муниципального района «Карымский район»</vt:lpstr>
      <vt:lpstr>        Характеристики бюджета,  утверждаемые в первом чтении: </vt:lpstr>
      <vt:lpstr>СОСТАВЛЕНИЕ ПРОЕКТА РАЙОННОГО БЮДЖЕТА ОСНОВЫВАЕТСЯ НА</vt:lpstr>
      <vt:lpstr>Основные характеристики бюджета района на 2020-2022 годы </vt:lpstr>
      <vt:lpstr>Слайд 5</vt:lpstr>
      <vt:lpstr>Слайд 6</vt:lpstr>
      <vt:lpstr>Структура безвозмездных поступлений</vt:lpstr>
      <vt:lpstr>Объем муниципального долга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муниципального района «Карымский район»  Забайкальского края   на 2017 год и плановый период 2018 и 2019 годов</dc:title>
  <dc:creator>User</dc:creator>
  <cp:lastModifiedBy>Пользователь Windows</cp:lastModifiedBy>
  <cp:revision>53</cp:revision>
  <dcterms:created xsi:type="dcterms:W3CDTF">2016-12-18T00:47:37Z</dcterms:created>
  <dcterms:modified xsi:type="dcterms:W3CDTF">2019-12-19T01:21:49Z</dcterms:modified>
</cp:coreProperties>
</file>