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88" r:id="rId3"/>
    <p:sldId id="285" r:id="rId4"/>
    <p:sldId id="304" r:id="rId5"/>
    <p:sldId id="305" r:id="rId6"/>
    <p:sldId id="291" r:id="rId7"/>
    <p:sldId id="284" r:id="rId8"/>
    <p:sldId id="30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30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3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3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image" Target="../media/image3.jpe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image" Target="../media/image3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image" Target="../media/image3.jpe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gradFill>
              <a:gsLst>
                <a:gs pos="0">
                  <a:schemeClr val="accent2">
                    <a:lumMod val="50000"/>
                  </a:schemeClr>
                </a:gs>
                <a:gs pos="50000">
                  <a:srgbClr val="FF388C">
                    <a:tint val="44500"/>
                    <a:satMod val="160000"/>
                  </a:srgbClr>
                </a:gs>
                <a:gs pos="100000">
                  <a:srgbClr val="FF388C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-2.4561403508771958E-2"/>
                  <c:y val="-3.4064850727452745E-2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#,##0.00_р_.</c:formatCode>
                <c:ptCount val="1"/>
                <c:pt idx="0">
                  <c:v>1487.52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rgbClr val="FF388C">
                    <a:tint val="44500"/>
                    <a:satMod val="160000"/>
                  </a:srgbClr>
                </a:gs>
                <a:gs pos="100000">
                  <a:srgbClr val="FF388C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1834.86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прогноз</c:v>
                </c:pt>
              </c:strCache>
            </c:strRef>
          </c:tx>
          <c:spPr>
            <a:gradFill>
              <a:gsLst>
                <a:gs pos="0">
                  <a:schemeClr val="accent6">
                    <a:lumMod val="75000"/>
                  </a:schemeClr>
                </a:gs>
                <a:gs pos="50000">
                  <a:srgbClr val="FF388C">
                    <a:tint val="44500"/>
                    <a:satMod val="160000"/>
                  </a:srgbClr>
                </a:gs>
                <a:gs pos="100000">
                  <a:srgbClr val="FF388C">
                    <a:tint val="23500"/>
                    <a:satMod val="160000"/>
                  </a:srgbClr>
                </a:gs>
              </a:gsLst>
              <a:lin ang="5400000" scaled="0"/>
            </a:gradFill>
          </c:spPr>
          <c:dPt>
            <c:idx val="0"/>
            <c:spPr>
              <a:gradFill>
                <a:gsLst>
                  <a:gs pos="0">
                    <a:schemeClr val="accent1"/>
                  </a:gs>
                  <a:gs pos="50000">
                    <a:srgbClr val="FF388C">
                      <a:tint val="44500"/>
                      <a:satMod val="160000"/>
                    </a:srgbClr>
                  </a:gs>
                  <a:gs pos="100000">
                    <a:srgbClr val="FF388C">
                      <a:tint val="23500"/>
                      <a:satMod val="160000"/>
                    </a:srgbClr>
                  </a:gs>
                </a:gsLst>
                <a:lin ang="5400000" scaled="0"/>
              </a:gradFill>
            </c:spPr>
          </c:dPt>
          <c:dLbls>
            <c:dLbl>
              <c:idx val="0"/>
              <c:layout>
                <c:manualLayout>
                  <c:x val="6.4912280701754421E-2"/>
                  <c:y val="-7.8611193986429448E-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_-* #,##0.00_р_._-;\-* #,##0.00_р_._-;_-* "-"??_р_._-;_-@_-</c:formatCode>
                <c:ptCount val="1"/>
                <c:pt idx="0">
                  <c:v>1906.81</c:v>
                </c:pt>
              </c:numCache>
            </c:numRef>
          </c:val>
        </c:ser>
        <c:shape val="box"/>
        <c:axId val="81580416"/>
        <c:axId val="81581952"/>
        <c:axId val="78369216"/>
      </c:bar3DChart>
      <c:catAx>
        <c:axId val="81580416"/>
        <c:scaling>
          <c:orientation val="minMax"/>
        </c:scaling>
        <c:axPos val="b"/>
        <c:numFmt formatCode="General" sourceLinked="1"/>
        <c:tickLblPos val="nextTo"/>
        <c:crossAx val="81581952"/>
        <c:crosses val="autoZero"/>
        <c:auto val="1"/>
        <c:lblAlgn val="ctr"/>
        <c:lblOffset val="100"/>
      </c:catAx>
      <c:valAx>
        <c:axId val="81581952"/>
        <c:scaling>
          <c:orientation val="minMax"/>
        </c:scaling>
        <c:axPos val="l"/>
        <c:majorGridlines/>
        <c:numFmt formatCode="#,##0.00_р_." sourceLinked="1"/>
        <c:tickLblPos val="nextTo"/>
        <c:crossAx val="81580416"/>
        <c:crosses val="autoZero"/>
        <c:crossBetween val="between"/>
      </c:valAx>
      <c:serAx>
        <c:axId val="78369216"/>
        <c:scaling>
          <c:orientation val="minMax"/>
        </c:scaling>
        <c:axPos val="b"/>
        <c:tickLblPos val="nextTo"/>
        <c:crossAx val="81581952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6.0221822456574071E-2"/>
          <c:y val="0.13170698307462386"/>
          <c:w val="0.57779833579744699"/>
          <c:h val="0.812938101719256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explosion val="26"/>
          </c:dPt>
          <c:dPt>
            <c:idx val="1"/>
            <c:explosion val="16"/>
          </c:dPt>
          <c:dPt>
            <c:idx val="2"/>
            <c:explosion val="0"/>
          </c:dPt>
          <c:dLbls>
            <c:dLbl>
              <c:idx val="0"/>
              <c:layout>
                <c:manualLayout>
                  <c:x val="-0.16812098038489551"/>
                  <c:y val="-0.26681190036823338"/>
                </c:manualLayout>
              </c:layout>
              <c:spPr>
                <a:solidFill>
                  <a:schemeClr val="accent1"/>
                </a:solidFill>
              </c:spPr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добыча полезных ископаемых</c:v>
                </c:pt>
                <c:pt idx="1">
                  <c:v>обрабатывающее производство</c:v>
                </c:pt>
                <c:pt idx="2">
                  <c:v>распределение пара и воды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1442</c:v>
                </c:pt>
                <c:pt idx="1">
                  <c:v>209.51</c:v>
                </c:pt>
                <c:pt idx="2">
                  <c:v>255.3</c:v>
                </c:pt>
              </c:numCache>
            </c:numRef>
          </c:val>
        </c:ser>
        <c:firstSliceAng val="0"/>
      </c:pieChart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20"/>
      <c:rotY val="5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хлеб</c:v>
                </c:pt>
              </c:strCache>
            </c:strRef>
          </c:tx>
          <c:spPr>
            <a:gradFill>
              <a:gsLst>
                <a:gs pos="0">
                  <a:schemeClr val="bg1">
                    <a:lumMod val="95000"/>
                    <a:lumOff val="5000"/>
                  </a:schemeClr>
                </a:gs>
                <a:gs pos="50000">
                  <a:srgbClr val="FF388C">
                    <a:tint val="44500"/>
                    <a:satMod val="160000"/>
                  </a:srgbClr>
                </a:gs>
                <a:gs pos="100000">
                  <a:srgbClr val="FF388C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2018</c:v>
                </c:pt>
                <c:pt idx="1">
                  <c:v>2019</c:v>
                </c:pt>
                <c:pt idx="2">
                  <c:v>2020 прогноз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950</c:v>
                </c:pt>
                <c:pt idx="1">
                  <c:v>956</c:v>
                </c:pt>
                <c:pt idx="2">
                  <c:v>970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кондитерские изделия</c:v>
                </c:pt>
              </c:strCache>
            </c:strRef>
          </c:tx>
          <c:dLbls>
            <c:dLbl>
              <c:idx val="0"/>
              <c:layout>
                <c:manualLayout>
                  <c:x val="5.2469135802469126E-2"/>
                  <c:y val="-2.5254299527923598E-2"/>
                </c:manualLayout>
              </c:layout>
              <c:showVal val="1"/>
            </c:dLbl>
            <c:dLbl>
              <c:idx val="1"/>
              <c:layout>
                <c:manualLayout>
                  <c:x val="5.709876543209879E-2"/>
                  <c:y val="-3.3672399370564779E-2"/>
                </c:manualLayout>
              </c:layout>
              <c:showVal val="1"/>
            </c:dLbl>
            <c:dLbl>
              <c:idx val="2"/>
              <c:layout>
                <c:manualLayout>
                  <c:x val="5.8641975308641965E-2"/>
                  <c:y val="-4.2090499213205991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2018</c:v>
                </c:pt>
                <c:pt idx="1">
                  <c:v>2019</c:v>
                </c:pt>
                <c:pt idx="2">
                  <c:v>2020 прогноз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126</c:v>
                </c:pt>
                <c:pt idx="1">
                  <c:v>130</c:v>
                </c:pt>
                <c:pt idx="2">
                  <c:v>132</c:v>
                </c:pt>
              </c:numCache>
            </c:numRef>
          </c:val>
        </c:ser>
        <c:shape val="cylinder"/>
        <c:axId val="45337216"/>
        <c:axId val="45343104"/>
        <c:axId val="0"/>
      </c:bar3DChart>
      <c:catAx>
        <c:axId val="45337216"/>
        <c:scaling>
          <c:orientation val="minMax"/>
        </c:scaling>
        <c:axPos val="b"/>
        <c:tickLblPos val="nextTo"/>
        <c:crossAx val="45343104"/>
        <c:crosses val="autoZero"/>
        <c:auto val="1"/>
        <c:lblAlgn val="ctr"/>
        <c:lblOffset val="100"/>
      </c:catAx>
      <c:valAx>
        <c:axId val="45343104"/>
        <c:scaling>
          <c:orientation val="minMax"/>
        </c:scaling>
        <c:axPos val="l"/>
        <c:majorGridlines/>
        <c:numFmt formatCode="General" sourceLinked="1"/>
        <c:tickLblPos val="nextTo"/>
        <c:crossAx val="4533721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/>
    </c:legend>
    <c:plotVisOnly val="1"/>
  </c:chart>
  <c:spPr>
    <a:scene3d>
      <a:camera prst="orthographicFront"/>
      <a:lightRig rig="threePt" dir="t"/>
    </a:scene3d>
    <a:sp3d>
      <a:bevelB prst="relaxedInset"/>
    </a:sp3d>
  </c:spPr>
  <c:txPr>
    <a:bodyPr/>
    <a:lstStyle/>
    <a:p>
      <a:pPr>
        <a:defRPr sz="1800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ОБЬЕМ ТОВАРНОЙ ПРОДУКЦИИ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5.764820892338153E-2"/>
                </c:manualLayout>
              </c:layout>
              <c:showVal val="1"/>
            </c:dLbl>
            <c:dLbl>
              <c:idx val="1"/>
              <c:layout>
                <c:manualLayout>
                  <c:x val="-1.7543859649122901E-3"/>
                  <c:y val="-4.7166716391857613E-2"/>
                </c:manualLayout>
              </c:layout>
              <c:showVal val="1"/>
            </c:dLbl>
            <c:dLbl>
              <c:idx val="2"/>
              <c:layout>
                <c:manualLayout>
                  <c:x val="-1.0526315789473684E-2"/>
                  <c:y val="5.2407462657619593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139.62</c:v>
                </c:pt>
                <c:pt idx="1">
                  <c:v>145</c:v>
                </c:pt>
                <c:pt idx="2">
                  <c:v>152.6</c:v>
                </c:pt>
                <c:pt idx="3">
                  <c:v>160.19999999999999</c:v>
                </c:pt>
              </c:numCache>
            </c:numRef>
          </c:val>
        </c:ser>
        <c:axId val="45257472"/>
        <c:axId val="45259008"/>
        <c:axId val="45340416"/>
      </c:line3DChart>
      <c:catAx>
        <c:axId val="45257472"/>
        <c:scaling>
          <c:orientation val="minMax"/>
        </c:scaling>
        <c:axPos val="b"/>
        <c:numFmt formatCode="General" sourceLinked="1"/>
        <c:tickLblPos val="nextTo"/>
        <c:crossAx val="45259008"/>
        <c:crosses val="autoZero"/>
        <c:auto val="1"/>
        <c:lblAlgn val="ctr"/>
        <c:lblOffset val="100"/>
      </c:catAx>
      <c:valAx>
        <c:axId val="45259008"/>
        <c:scaling>
          <c:orientation val="minMax"/>
        </c:scaling>
        <c:axPos val="l"/>
        <c:majorGridlines/>
        <c:numFmt formatCode="General" sourceLinked="1"/>
        <c:tickLblPos val="nextTo"/>
        <c:crossAx val="45257472"/>
        <c:crosses val="autoZero"/>
        <c:crossBetween val="between"/>
      </c:valAx>
      <c:serAx>
        <c:axId val="45340416"/>
        <c:scaling>
          <c:orientation val="minMax"/>
        </c:scaling>
        <c:delete val="1"/>
        <c:axPos val="b"/>
        <c:tickLblPos val="none"/>
        <c:crossAx val="45259008"/>
        <c:crosses val="autoZero"/>
      </c:ser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view3D>
      <c:rotX val="20"/>
      <c:rotY val="40"/>
      <c:perspective val="30"/>
    </c:view3D>
    <c:plotArea>
      <c:layout>
        <c:manualLayout>
          <c:layoutTarget val="inner"/>
          <c:xMode val="edge"/>
          <c:yMode val="edge"/>
          <c:x val="0.11073809430777863"/>
          <c:y val="3.8363467075753645E-2"/>
          <c:w val="0.44813683463556603"/>
          <c:h val="0.80133005300613314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млн.руб.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2250.6999999999998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dLbls>
            <c:dLbl>
              <c:idx val="0"/>
              <c:layout>
                <c:manualLayout>
                  <c:x val="5.3396207760809493E-2"/>
                  <c:y val="7.3422903494265394E-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млн.руб.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4190.2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 прогноз</c:v>
                </c:pt>
              </c:strCache>
            </c:strRef>
          </c:tx>
          <c:dLbls>
            <c:dLbl>
              <c:idx val="0"/>
              <c:layout>
                <c:manualLayout>
                  <c:x val="0.12546235943203113"/>
                  <c:y val="-1.7304968967260619E-2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млн.руб.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3268.07</c:v>
                </c:pt>
              </c:numCache>
            </c:numRef>
          </c:val>
        </c:ser>
        <c:shape val="box"/>
        <c:axId val="81832192"/>
        <c:axId val="45350912"/>
        <c:axId val="45342208"/>
      </c:bar3DChart>
      <c:catAx>
        <c:axId val="81832192"/>
        <c:scaling>
          <c:orientation val="minMax"/>
        </c:scaling>
        <c:axPos val="b"/>
        <c:tickLblPos val="nextTo"/>
        <c:crossAx val="45350912"/>
        <c:crosses val="autoZero"/>
        <c:auto val="1"/>
        <c:lblAlgn val="ctr"/>
        <c:lblOffset val="100"/>
      </c:catAx>
      <c:valAx>
        <c:axId val="45350912"/>
        <c:scaling>
          <c:orientation val="minMax"/>
        </c:scaling>
        <c:axPos val="l"/>
        <c:majorGridlines/>
        <c:numFmt formatCode="General" sourceLinked="1"/>
        <c:tickLblPos val="nextTo"/>
        <c:crossAx val="81832192"/>
        <c:crosses val="autoZero"/>
        <c:crossBetween val="between"/>
      </c:valAx>
      <c:serAx>
        <c:axId val="45342208"/>
        <c:scaling>
          <c:orientation val="minMax"/>
        </c:scaling>
        <c:delete val="1"/>
        <c:axPos val="b"/>
        <c:tickLblPos val="none"/>
        <c:crossAx val="45350912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млн.руб.</c:v>
                </c:pt>
              </c:strCache>
            </c:strRef>
          </c:tx>
          <c:dLbls>
            <c:dLbl>
              <c:idx val="0"/>
              <c:layout>
                <c:manualLayout>
                  <c:x val="-0.18958705216787974"/>
                  <c:y val="7.9748163693599161E-2"/>
                </c:manualLayout>
              </c:layout>
              <c:dLblPos val="bestFit"/>
              <c:showVal val="1"/>
            </c:dLbl>
            <c:dLblPos val="out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Розничный т/о</c:v>
                </c:pt>
                <c:pt idx="1">
                  <c:v>Общественное питание</c:v>
                </c:pt>
                <c:pt idx="2">
                  <c:v>Платные услуги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1749.1</c:v>
                </c:pt>
                <c:pt idx="1">
                  <c:v>85.1</c:v>
                </c:pt>
                <c:pt idx="2">
                  <c:v>983.6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Средняя з/плата</c:v>
                </c:pt>
              </c:strCache>
            </c:strRef>
          </c:tx>
          <c:spPr>
            <a:gradFill>
              <a:gsLst>
                <a:gs pos="0">
                  <a:schemeClr val="accent5">
                    <a:lumMod val="60000"/>
                    <a:lumOff val="40000"/>
                  </a:schemeClr>
                </a:gs>
                <a:gs pos="50000">
                  <a:srgbClr val="FF388C">
                    <a:tint val="44500"/>
                    <a:satMod val="160000"/>
                  </a:srgbClr>
                </a:gs>
                <a:gs pos="100000">
                  <a:srgbClr val="FF388C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-1.5432098765432104E-3"/>
                  <c:y val="3.9284465932325575E-2"/>
                </c:manualLayout>
              </c:layout>
              <c:showVal val="1"/>
            </c:dLbl>
            <c:dLbl>
              <c:idx val="1"/>
              <c:layout>
                <c:manualLayout>
                  <c:x val="1.5432098765432404E-3"/>
                  <c:y val="2.8060332808803989E-2"/>
                </c:manualLayout>
              </c:layout>
              <c:showVal val="1"/>
            </c:dLbl>
            <c:dLbl>
              <c:idx val="2"/>
              <c:layout>
                <c:manualLayout>
                  <c:x val="4.938271604938281E-2"/>
                  <c:y val="-2.8060332808803989E-2"/>
                </c:manualLayout>
              </c:layout>
              <c:showVal val="1"/>
            </c:dLbl>
            <c:dLbl>
              <c:idx val="3"/>
              <c:layout>
                <c:manualLayout>
                  <c:x val="9.7222222222222293E-2"/>
                  <c:y val="6.7344798741129516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2018</c:v>
                </c:pt>
                <c:pt idx="1">
                  <c:v>2019</c:v>
                </c:pt>
                <c:pt idx="2">
                  <c:v>2020 прогноз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41933</c:v>
                </c:pt>
                <c:pt idx="1">
                  <c:v>44163</c:v>
                </c:pt>
                <c:pt idx="2">
                  <c:v>46534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Экономически активное наседение</c:v>
                </c:pt>
              </c:strCache>
            </c:strRef>
          </c:tx>
          <c:spPr>
            <a:gradFill>
              <a:gsLst>
                <a:gs pos="0">
                  <a:schemeClr val="bg2">
                    <a:lumMod val="50000"/>
                  </a:schemeClr>
                </a:gs>
                <a:gs pos="50000">
                  <a:srgbClr val="FF388C">
                    <a:tint val="44500"/>
                    <a:satMod val="160000"/>
                  </a:srgbClr>
                </a:gs>
                <a:gs pos="100000">
                  <a:srgbClr val="FF388C">
                    <a:tint val="23500"/>
                    <a:satMod val="160000"/>
                  </a:srgbClr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9.2592592592592657E-3"/>
                  <c:y val="1.7090510260581067E-2"/>
                </c:manualLayout>
              </c:layout>
              <c:showVal val="1"/>
            </c:dLbl>
            <c:dLbl>
              <c:idx val="1"/>
              <c:layout>
                <c:manualLayout>
                  <c:x val="2.4691358024691374E-2"/>
                  <c:y val="3.2861522036641052E-3"/>
                </c:manualLayout>
              </c:layout>
              <c:showVal val="1"/>
            </c:dLbl>
            <c:dLbl>
              <c:idx val="2"/>
              <c:layout>
                <c:manualLayout>
                  <c:x val="5.4012224166423754E-2"/>
                  <c:y val="2.2787420663275621E-2"/>
                </c:manualLayout>
              </c:layout>
              <c:showVal val="1"/>
            </c:dLbl>
            <c:dLbl>
              <c:idx val="3"/>
              <c:layout>
                <c:manualLayout>
                  <c:x val="5.2469135802469126E-2"/>
                  <c:y val="9.8211164830813852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2018</c:v>
                </c:pt>
                <c:pt idx="1">
                  <c:v>2019</c:v>
                </c:pt>
                <c:pt idx="2">
                  <c:v>2020 прогноз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8532</c:v>
                </c:pt>
                <c:pt idx="1">
                  <c:v>8532</c:v>
                </c:pt>
                <c:pt idx="2">
                  <c:v>8531</c:v>
                </c:pt>
              </c:numCache>
            </c:numRef>
          </c:val>
        </c:ser>
        <c:shape val="cylinder"/>
        <c:axId val="45411712"/>
        <c:axId val="45425792"/>
        <c:axId val="81844416"/>
      </c:bar3DChart>
      <c:catAx>
        <c:axId val="45411712"/>
        <c:scaling>
          <c:orientation val="minMax"/>
        </c:scaling>
        <c:axPos val="b"/>
        <c:numFmt formatCode="General" sourceLinked="1"/>
        <c:tickLblPos val="nextTo"/>
        <c:crossAx val="45425792"/>
        <c:crosses val="autoZero"/>
        <c:auto val="1"/>
        <c:lblAlgn val="ctr"/>
        <c:lblOffset val="100"/>
      </c:catAx>
      <c:valAx>
        <c:axId val="45425792"/>
        <c:scaling>
          <c:orientation val="minMax"/>
        </c:scaling>
        <c:axPos val="l"/>
        <c:majorGridlines/>
        <c:numFmt formatCode="General" sourceLinked="1"/>
        <c:tickLblPos val="nextTo"/>
        <c:crossAx val="45411712"/>
        <c:crosses val="autoZero"/>
        <c:crossBetween val="between"/>
      </c:valAx>
      <c:serAx>
        <c:axId val="81844416"/>
        <c:scaling>
          <c:orientation val="minMax"/>
        </c:scaling>
        <c:axPos val="b"/>
        <c:tickLblPos val="nextTo"/>
        <c:txPr>
          <a:bodyPr/>
          <a:lstStyle/>
          <a:p>
            <a:pPr>
              <a:defRPr sz="1690" baseline="0"/>
            </a:pPr>
            <a:endParaRPr lang="ru-RU"/>
          </a:p>
        </c:txPr>
        <c:crossAx val="4542579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0FC67-16F8-491E-BB7A-86FA53621F0D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83F25-C1A1-46AC-9209-1AE148BA2C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83F25-C1A1-46AC-9209-1AE148BA2C0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2363813-5879-445B-A6B4-A2886C84F7D7}" type="datetimeFigureOut">
              <a:rPr lang="ru-RU" smtClean="0"/>
              <a:pPr/>
              <a:t>18.12.2019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B42B069-CE6C-4540-8503-BB624DAFE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27336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Прогноз социально-экономического развития МР «Карымский район» на 2020год.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ОБЪЕМ ОТГРУЖЕННЫХ ТОВАРОВ СОБСТВЕННОГО ПРОИЗВОДСТВА, ВЫПОЛНЕНО РАБОТ И УСЛУГ (млн.руб.)</a:t>
            </a: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323528" y="404664"/>
          <a:ext cx="8424936" cy="598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000108"/>
          </a:xfrm>
        </p:spPr>
        <p:txBody>
          <a:bodyPr lIns="65306" tIns="32653" rIns="65306" bIns="32653">
            <a:normAutofit/>
          </a:bodyPr>
          <a:lstStyle/>
          <a:p>
            <a:pPr algn="ctr"/>
            <a:r>
              <a:rPr lang="ru-RU" sz="2700" dirty="0" smtClean="0"/>
              <a:t>Промышленное производство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 rot="10800000" flipV="1">
            <a:off x="5868144" y="5589240"/>
            <a:ext cx="1512168" cy="360040"/>
          </a:xfrm>
        </p:spPr>
        <p:txBody>
          <a:bodyPr lIns="65306" tIns="32653" rIns="65306" bIns="32653">
            <a:normAutofit lnSpcReduction="10000"/>
          </a:bodyPr>
          <a:lstStyle/>
          <a:p>
            <a:pPr algn="ctr"/>
            <a:r>
              <a:rPr lang="ru-RU" sz="2000" b="1" dirty="0" smtClean="0"/>
              <a:t>Млн. руб.</a:t>
            </a:r>
            <a:endParaRPr lang="ru-RU" sz="2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Производство хлебобулочных и кондитерских изделий, </a:t>
            </a:r>
            <a:r>
              <a:rPr lang="ru-RU" sz="3200" dirty="0" err="1" smtClean="0"/>
              <a:t>тн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Обрабатывающее производство, млн.руб.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Documents and Settings\Аюшиев Ч\Рабочий стол\Рисун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108964"/>
            <a:ext cx="7848872" cy="274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Инвестиции в основной капитал за счёт всех источников финансирования, млн. руб.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7848872" cy="345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96792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 smtClean="0"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Показатели розничной торговли, общественного питания и платных услуг , млн.руб.</a:t>
            </a:r>
            <a:endParaRPr lang="ru-RU" sz="2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23528" y="1916832"/>
          <a:ext cx="72008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51520" y="2396426"/>
            <a:ext cx="85689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937370"/>
          </a:xfrm>
        </p:spPr>
        <p:txBody>
          <a:bodyPr>
            <a:normAutofit/>
          </a:bodyPr>
          <a:lstStyle/>
          <a:p>
            <a:r>
              <a:rPr lang="ru-RU" sz="2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Средняя заработная  плата (руб.)</a:t>
            </a:r>
            <a:br>
              <a:rPr lang="ru-RU" sz="2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ru-RU" sz="2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Экономически  активное население  </a:t>
            </a:r>
            <a:r>
              <a:rPr lang="ru-RU" sz="220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(чел.).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endParaRPr lang="ru-RU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3852</TotalTime>
  <Words>103</Words>
  <Application>Microsoft Office PowerPoint</Application>
  <PresentationFormat>Экран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Прогноз социально-экономического развития МР «Карымский район» на 2020год.</vt:lpstr>
      <vt:lpstr>ОБЪЕМ ОТГРУЖЕННЫХ ТОВАРОВ СОБСТВЕННОГО ПРОИЗВОДСТВА, ВЫПОЛНЕНО РАБОТ И УСЛУГ (млн.руб.)</vt:lpstr>
      <vt:lpstr>Промышленное производство</vt:lpstr>
      <vt:lpstr>Производство хлебобулочных и кондитерских изделий, тн.</vt:lpstr>
      <vt:lpstr>Обрабатывающее производство, млн.руб.</vt:lpstr>
      <vt:lpstr>Инвестиции в основной капитал за счёт всех источников финансирования, млн. руб.</vt:lpstr>
      <vt:lpstr> Показатели розничной торговли, общественного питания и платных услуг , млн.руб.</vt:lpstr>
      <vt:lpstr> Средняя заработная  плата (руб.) Экономически  активное население  (чел.).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admin4ik</cp:lastModifiedBy>
  <cp:revision>374</cp:revision>
  <dcterms:created xsi:type="dcterms:W3CDTF">2013-03-14T01:47:51Z</dcterms:created>
  <dcterms:modified xsi:type="dcterms:W3CDTF">2019-12-18T05:52:35Z</dcterms:modified>
</cp:coreProperties>
</file>