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charts/chart29.xml" ContentType="application/vnd.openxmlformats-officedocument.drawingml.chart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handoutMasterIdLst>
    <p:handoutMasterId r:id="rId42"/>
  </p:handoutMasterIdLst>
  <p:sldIdLst>
    <p:sldId id="256" r:id="rId2"/>
    <p:sldId id="304" r:id="rId3"/>
    <p:sldId id="303" r:id="rId4"/>
    <p:sldId id="302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94" r:id="rId27"/>
    <p:sldId id="301" r:id="rId28"/>
    <p:sldId id="295" r:id="rId29"/>
    <p:sldId id="296" r:id="rId30"/>
    <p:sldId id="297" r:id="rId31"/>
    <p:sldId id="298" r:id="rId32"/>
    <p:sldId id="278" r:id="rId33"/>
    <p:sldId id="279" r:id="rId34"/>
    <p:sldId id="289" r:id="rId35"/>
    <p:sldId id="299" r:id="rId36"/>
    <p:sldId id="300" r:id="rId37"/>
    <p:sldId id="290" r:id="rId38"/>
    <p:sldId id="291" r:id="rId39"/>
    <p:sldId id="292" r:id="rId40"/>
    <p:sldId id="293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2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0;&#1085;&#1080;&#1075;&#1072;1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2020\&#1056;&#1077;&#1096;&#1077;&#1085;&#1080;&#1077;%20&#1087;&#1086;%20&#1080;&#1089;&#1087;&#1086;&#1083;&#1085;&#1077;&#1085;&#1080;&#1102;%202019%20(&#1089;&#1076;&#1077;&#1083;&#1072;&#1090;&#1100;%20&#1041;&#1102;&#1076;&#1078;&#1077;&#1090;%20&#1076;&#1083;&#1103;%20&#1075;&#1088;&#1072;&#1078;&#1076;&#1072;&#1085;)\&#1058;&#1072;&#1073;&#1083;&#1080;&#1094;&#1099;%20&#1082;%20&#1089;&#1083;&#1072;&#1081;&#1076;&#1072;&#1084;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5256410256410256E-2"/>
          <c:y val="0.18530950938824955"/>
          <c:w val="0.96474358974359009"/>
          <c:h val="0.700686250757116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Лист1!$A$12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-1.6441322903858139E-2"/>
                  <c:y val="-4.1573943163398359E-2"/>
                </c:manualLayout>
              </c:layout>
              <c:showVal val="1"/>
            </c:dLbl>
            <c:dLbl>
              <c:idx val="1"/>
              <c:layout>
                <c:manualLayout>
                  <c:x val="-1.7094017094017105E-3"/>
                  <c:y val="-3.56347355430299E-2"/>
                </c:manualLayout>
              </c:layout>
              <c:showVal val="1"/>
            </c:dLbl>
            <c:dLbl>
              <c:idx val="2"/>
              <c:layout>
                <c:manualLayout>
                  <c:x val="-3.4188034188034192E-3"/>
                  <c:y val="-5.3452103314544711E-2"/>
                </c:manualLayout>
              </c:layout>
              <c:showVal val="1"/>
            </c:dLbl>
            <c:dLbl>
              <c:idx val="3"/>
              <c:layout>
                <c:manualLayout>
                  <c:x val="-1.7094017094017105E-3"/>
                  <c:y val="-3.86042968382823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(Лист1!$B$11:$E$11;Лист1!$T$3)</c:f>
              <c:strCache>
                <c:ptCount val="4"/>
                <c:pt idx="0">
                  <c:v>Районный бюджет</c:v>
                </c:pt>
                <c:pt idx="1">
                  <c:v>Бюджеты городских поселений</c:v>
                </c:pt>
                <c:pt idx="2">
                  <c:v>Бюджеты сельских поселений</c:v>
                </c:pt>
                <c:pt idx="3">
                  <c:v>Консолидированный бюджет Карымского района</c:v>
                </c:pt>
              </c:strCache>
            </c:strRef>
          </c:cat>
          <c:val>
            <c:numRef>
              <c:f>Лист1!$B$12:$E$12</c:f>
              <c:numCache>
                <c:formatCode>General</c:formatCode>
                <c:ptCount val="4"/>
                <c:pt idx="0">
                  <c:v>754.4</c:v>
                </c:pt>
                <c:pt idx="1">
                  <c:v>125.2</c:v>
                </c:pt>
                <c:pt idx="2">
                  <c:v>28.7</c:v>
                </c:pt>
                <c:pt idx="3">
                  <c:v>908.30000000000007</c:v>
                </c:pt>
              </c:numCache>
            </c:numRef>
          </c:val>
        </c:ser>
        <c:ser>
          <c:idx val="1"/>
          <c:order val="1"/>
          <c:tx>
            <c:strRef>
              <c:f>Лист1!$A$13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5.1282051282051282E-3"/>
                  <c:y val="-2.3756490362019905E-2"/>
                </c:manualLayout>
              </c:layout>
              <c:showVal val="1"/>
            </c:dLbl>
            <c:dLbl>
              <c:idx val="1"/>
              <c:layout>
                <c:manualLayout>
                  <c:x val="1.1965811965811975E-2"/>
                  <c:y val="-4.454341942878737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5.048254201929233E-2"/>
                </c:manualLayout>
              </c:layout>
              <c:showVal val="1"/>
            </c:dLbl>
            <c:dLbl>
              <c:idx val="3"/>
              <c:layout>
                <c:manualLayout>
                  <c:x val="2.3870817555111577E-2"/>
                  <c:y val="-2.824711896716055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(Лист1!$B$11:$E$11;Лист1!$T$3)</c:f>
              <c:strCache>
                <c:ptCount val="4"/>
                <c:pt idx="0">
                  <c:v>Районный бюджет</c:v>
                </c:pt>
                <c:pt idx="1">
                  <c:v>Бюджеты городских поселений</c:v>
                </c:pt>
                <c:pt idx="2">
                  <c:v>Бюджеты сельских поселений</c:v>
                </c:pt>
                <c:pt idx="3">
                  <c:v>Консолидированный бюджет Карымского района</c:v>
                </c:pt>
              </c:strCache>
            </c:strRef>
          </c:cat>
          <c:val>
            <c:numRef>
              <c:f>Лист1!$B$13:$E$13</c:f>
              <c:numCache>
                <c:formatCode>General</c:formatCode>
                <c:ptCount val="4"/>
                <c:pt idx="0" formatCode="#,##0.00">
                  <c:v>1022.1</c:v>
                </c:pt>
                <c:pt idx="1">
                  <c:v>163.1</c:v>
                </c:pt>
                <c:pt idx="2">
                  <c:v>32.799999999999997</c:v>
                </c:pt>
                <c:pt idx="3" formatCode="#,##0.00">
                  <c:v>1218</c:v>
                </c:pt>
              </c:numCache>
            </c:numRef>
          </c:val>
        </c:ser>
        <c:dLbls>
          <c:showVal val="1"/>
        </c:dLbls>
        <c:shape val="box"/>
        <c:axId val="40818560"/>
        <c:axId val="42356736"/>
        <c:axId val="0"/>
      </c:bar3DChart>
      <c:catAx>
        <c:axId val="40818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2356736"/>
        <c:crosses val="autoZero"/>
        <c:auto val="1"/>
        <c:lblAlgn val="ctr"/>
        <c:lblOffset val="100"/>
      </c:catAx>
      <c:valAx>
        <c:axId val="423567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0818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4868406806023439"/>
          <c:y val="1.4639794766215734E-2"/>
          <c:w val="0.30263174619015965"/>
          <c:h val="0.1140810810239633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Налог на добычу полезных ископаемых (тыс.рублей)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3.0555555555555582E-2"/>
          <c:y val="0.14011137005449023"/>
          <c:w val="0.72222222222222221"/>
          <c:h val="0.71673560818823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Лист1!$B$68</c:f>
              <c:strCache>
                <c:ptCount val="1"/>
                <c:pt idx="0">
                  <c:v>Налог на добычу общерапространенных полезных ископаемых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2.0290272565585177E-2"/>
                  <c:y val="-2.8711280141999741E-2"/>
                </c:manualLayout>
              </c:layout>
              <c:showVal val="1"/>
            </c:dLbl>
            <c:dLbl>
              <c:idx val="1"/>
              <c:layout>
                <c:manualLayout>
                  <c:x val="1.5607901973527041E-3"/>
                  <c:y val="-3.2812891590856832E-2"/>
                </c:manualLayout>
              </c:layout>
              <c:showVal val="1"/>
            </c:dLbl>
            <c:dLbl>
              <c:idx val="2"/>
              <c:layout>
                <c:manualLayout>
                  <c:x val="-3.7458964736464886E-2"/>
                  <c:y val="-2.050805724428542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Лист1!$C$67:$E$67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Лист1!$C$68:$E$68</c:f>
              <c:numCache>
                <c:formatCode>General</c:formatCode>
                <c:ptCount val="3"/>
                <c:pt idx="0">
                  <c:v>344.1</c:v>
                </c:pt>
                <c:pt idx="1">
                  <c:v>3174.6</c:v>
                </c:pt>
                <c:pt idx="2">
                  <c:v>8206.7000000000007</c:v>
                </c:pt>
              </c:numCache>
            </c:numRef>
          </c:val>
        </c:ser>
        <c:ser>
          <c:idx val="1"/>
          <c:order val="1"/>
          <c:tx>
            <c:strRef>
              <c:f>Лист1!$B$69</c:f>
              <c:strCache>
                <c:ptCount val="1"/>
                <c:pt idx="0">
                  <c:v>Налог на добычу прочих полезных ископаемых</c:v>
                </c:pt>
              </c:strCache>
            </c:strRef>
          </c:tx>
          <c:dLbls>
            <c:dLbl>
              <c:idx val="0"/>
              <c:layout>
                <c:manualLayout>
                  <c:x val="2.1851062762937846E-2"/>
                  <c:y val="-1.2304834346571323E-2"/>
                </c:manualLayout>
              </c:layout>
              <c:showVal val="1"/>
            </c:dLbl>
            <c:dLbl>
              <c:idx val="1"/>
              <c:layout>
                <c:manualLayout>
                  <c:x val="2.6533433354996007E-2"/>
                  <c:y val="-1.2304834346571323E-2"/>
                </c:manualLayout>
              </c:layout>
              <c:showVal val="1"/>
            </c:dLbl>
            <c:dLbl>
              <c:idx val="2"/>
              <c:layout>
                <c:manualLayout>
                  <c:x val="1.7289745583824019E-2"/>
                  <c:y val="-2.460966869314262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Лист1!$C$67:$E$67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Лист1!$C$69:$E$69</c:f>
              <c:numCache>
                <c:formatCode>General</c:formatCode>
                <c:ptCount val="3"/>
                <c:pt idx="0">
                  <c:v>20332.8</c:v>
                </c:pt>
                <c:pt idx="1">
                  <c:v>18641.2</c:v>
                </c:pt>
                <c:pt idx="2">
                  <c:v>26486.2</c:v>
                </c:pt>
              </c:numCache>
            </c:numRef>
          </c:val>
        </c:ser>
        <c:dLbls>
          <c:showVal val="1"/>
        </c:dLbls>
        <c:shape val="cylinder"/>
        <c:axId val="85408000"/>
        <c:axId val="85426176"/>
        <c:axId val="84098112"/>
      </c:bar3DChart>
      <c:catAx>
        <c:axId val="854080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5426176"/>
        <c:crosses val="autoZero"/>
        <c:auto val="1"/>
        <c:lblAlgn val="ctr"/>
        <c:lblOffset val="100"/>
      </c:catAx>
      <c:valAx>
        <c:axId val="85426176"/>
        <c:scaling>
          <c:orientation val="minMax"/>
        </c:scaling>
        <c:delete val="1"/>
        <c:axPos val="l"/>
        <c:numFmt formatCode="General" sourceLinked="1"/>
        <c:tickLblPos val="none"/>
        <c:crossAx val="85408000"/>
        <c:crosses val="autoZero"/>
        <c:crossBetween val="between"/>
      </c:valAx>
      <c:serAx>
        <c:axId val="84098112"/>
        <c:scaling>
          <c:orientation val="minMax"/>
        </c:scaling>
        <c:delete val="1"/>
        <c:axPos val="b"/>
        <c:tickLblPos val="none"/>
        <c:crossAx val="85426176"/>
        <c:crosses val="autoZero"/>
      </c:serAx>
    </c:plotArea>
    <c:legend>
      <c:legendPos val="t"/>
      <c:layout>
        <c:manualLayout>
          <c:xMode val="edge"/>
          <c:yMode val="edge"/>
          <c:x val="0.76150065616798102"/>
          <c:y val="0.24050925925925926"/>
          <c:w val="0.23720926288426186"/>
          <c:h val="0.7253047535724724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Стоимость 1 г золота, в рублях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Лист1!$B$78:$B$80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Лист1!$C$78:$C$80</c:f>
              <c:numCache>
                <c:formatCode>General</c:formatCode>
                <c:ptCount val="3"/>
                <c:pt idx="0">
                  <c:v>2350</c:v>
                </c:pt>
                <c:pt idx="1">
                  <c:v>2500</c:v>
                </c:pt>
                <c:pt idx="2">
                  <c:v>2700</c:v>
                </c:pt>
              </c:numCache>
            </c:numRef>
          </c:val>
        </c:ser>
        <c:axId val="83371136"/>
        <c:axId val="83372672"/>
      </c:barChart>
      <c:catAx>
        <c:axId val="83371136"/>
        <c:scaling>
          <c:orientation val="minMax"/>
        </c:scaling>
        <c:axPos val="b"/>
        <c:majorTickMark val="none"/>
        <c:tickLblPos val="nextTo"/>
        <c:crossAx val="83372672"/>
        <c:crosses val="autoZero"/>
        <c:auto val="1"/>
        <c:lblAlgn val="ctr"/>
        <c:lblOffset val="100"/>
      </c:catAx>
      <c:valAx>
        <c:axId val="833726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3371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Объем добычи золота в 2017-2019 годах, кг.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Лист1!$B$73:$B$75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Лист1!$C$73:$C$75</c:f>
              <c:numCache>
                <c:formatCode>General</c:formatCode>
                <c:ptCount val="3"/>
                <c:pt idx="0">
                  <c:v>514.1</c:v>
                </c:pt>
                <c:pt idx="1">
                  <c:v>477.5</c:v>
                </c:pt>
                <c:pt idx="2">
                  <c:v>658.2</c:v>
                </c:pt>
              </c:numCache>
            </c:numRef>
          </c:val>
        </c:ser>
        <c:axId val="83405056"/>
        <c:axId val="83406848"/>
      </c:barChart>
      <c:catAx>
        <c:axId val="83405056"/>
        <c:scaling>
          <c:orientation val="minMax"/>
        </c:scaling>
        <c:axPos val="b"/>
        <c:majorTickMark val="none"/>
        <c:tickLblPos val="nextTo"/>
        <c:crossAx val="83406848"/>
        <c:crosses val="autoZero"/>
        <c:auto val="1"/>
        <c:lblAlgn val="ctr"/>
        <c:lblOffset val="100"/>
      </c:catAx>
      <c:valAx>
        <c:axId val="834068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3405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Налоги на совокупный доход, </a:t>
            </a:r>
          </a:p>
          <a:p>
            <a:pPr>
              <a:defRPr/>
            </a:pPr>
            <a:r>
              <a:rPr lang="ru-RU"/>
              <a:t>тыс. рублей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Лист1!$B$98</c:f>
              <c:strCache>
                <c:ptCount val="1"/>
                <c:pt idx="0">
                  <c:v>Единый налог на вмененный доход для отдельных видов деятельности</c:v>
                </c:pt>
              </c:strCache>
            </c:strRef>
          </c:tx>
          <c:dLbls>
            <c:dLbl>
              <c:idx val="0"/>
              <c:layout>
                <c:manualLayout>
                  <c:x val="2.7467348800952949E-2"/>
                  <c:y val="8.2907683923250136E-17"/>
                </c:manualLayout>
              </c:layout>
              <c:showVal val="1"/>
            </c:dLbl>
            <c:dLbl>
              <c:idx val="1"/>
              <c:layout>
                <c:manualLayout>
                  <c:x val="2.6021698864060642E-2"/>
                  <c:y val="6.7834343192636776E-3"/>
                </c:manualLayout>
              </c:layout>
              <c:showVal val="1"/>
            </c:dLbl>
            <c:dLbl>
              <c:idx val="2"/>
              <c:layout>
                <c:manualLayout>
                  <c:x val="2.1684749053383884E-2"/>
                  <c:y val="6.783434319263757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Лист1!$C$97:$E$97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Лист1!$C$98:$E$98</c:f>
              <c:numCache>
                <c:formatCode>#,##0.0</c:formatCode>
                <c:ptCount val="3"/>
                <c:pt idx="0">
                  <c:v>10668</c:v>
                </c:pt>
                <c:pt idx="1">
                  <c:v>9677.6</c:v>
                </c:pt>
                <c:pt idx="2">
                  <c:v>10845.2</c:v>
                </c:pt>
              </c:numCache>
            </c:numRef>
          </c:val>
        </c:ser>
        <c:ser>
          <c:idx val="1"/>
          <c:order val="1"/>
          <c:tx>
            <c:strRef>
              <c:f>Лист1!$B$99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Лист1!$C$97:$E$97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Лист1!$C$99:$E$99</c:f>
              <c:numCache>
                <c:formatCode>#,##0.0</c:formatCode>
                <c:ptCount val="3"/>
                <c:pt idx="0">
                  <c:v>240.4</c:v>
                </c:pt>
                <c:pt idx="1">
                  <c:v>52.9</c:v>
                </c:pt>
                <c:pt idx="2">
                  <c:v>82.3</c:v>
                </c:pt>
              </c:numCache>
            </c:numRef>
          </c:val>
        </c:ser>
        <c:ser>
          <c:idx val="2"/>
          <c:order val="2"/>
          <c:tx>
            <c:strRef>
              <c:f>Лист1!$B$100</c:f>
              <c:strCache>
                <c:ptCount val="1"/>
                <c:pt idx="0">
                  <c:v>Налог, взимаемый в связи с применением патентной системы налогообложения</c:v>
                </c:pt>
              </c:strCache>
            </c:strRef>
          </c:tx>
          <c:dLbls>
            <c:dLbl>
              <c:idx val="0"/>
              <c:layout>
                <c:manualLayout>
                  <c:x val="2.7467234970249228E-2"/>
                  <c:y val="-0.1087149504755883"/>
                </c:manualLayout>
              </c:layout>
              <c:showVal val="1"/>
            </c:dLbl>
            <c:dLbl>
              <c:idx val="1"/>
              <c:layout>
                <c:manualLayout>
                  <c:x val="3.267350986502416E-2"/>
                  <c:y val="-0.11097609524867609"/>
                </c:manualLayout>
              </c:layout>
              <c:showVal val="1"/>
            </c:dLbl>
            <c:dLbl>
              <c:idx val="2"/>
              <c:layout>
                <c:manualLayout>
                  <c:x val="3.7879557098391615E-2"/>
                  <c:y val="-0.10041548090098257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Лист1!$C$97:$E$97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Лист1!$C$100:$E$100</c:f>
              <c:numCache>
                <c:formatCode>#,##0.0</c:formatCode>
                <c:ptCount val="3"/>
                <c:pt idx="0">
                  <c:v>331.1</c:v>
                </c:pt>
                <c:pt idx="1">
                  <c:v>325.8</c:v>
                </c:pt>
                <c:pt idx="2">
                  <c:v>136</c:v>
                </c:pt>
              </c:numCache>
            </c:numRef>
          </c:val>
        </c:ser>
        <c:gapWidth val="55"/>
        <c:gapDepth val="55"/>
        <c:shape val="cylinder"/>
        <c:axId val="83716736"/>
        <c:axId val="83726720"/>
        <c:axId val="0"/>
      </c:bar3DChart>
      <c:catAx>
        <c:axId val="83716736"/>
        <c:scaling>
          <c:orientation val="minMax"/>
        </c:scaling>
        <c:axPos val="b"/>
        <c:majorTickMark val="none"/>
        <c:tickLblPos val="nextTo"/>
        <c:crossAx val="83726720"/>
        <c:crosses val="autoZero"/>
        <c:auto val="1"/>
        <c:lblAlgn val="ctr"/>
        <c:lblOffset val="100"/>
      </c:catAx>
      <c:valAx>
        <c:axId val="83726720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83716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62642169729003"/>
          <c:y val="0.22751531058617752"/>
          <c:w val="0.31870691163604686"/>
          <c:h val="0.743811606882475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неналоговых доходов бюджета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-8.8888519614691453E-3"/>
                  <c:y val="-0.14330577852460838"/>
                </c:manualLayout>
              </c:layout>
              <c:tx>
                <c:rich>
                  <a:bodyPr/>
                  <a:lstStyle/>
                  <a:p>
                    <a:r>
                      <a:rPr lang="ru-RU" sz="140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/>
                      <a:t>оходы от использования имущества, 
48%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1.6556975604180231E-4"/>
                  <c:y val="-2.9931972789115874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4.4228709182919476E-2"/>
                  <c:y val="-1.2690951005443839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2.4554531186114299E-2"/>
                  <c:y val="-5.919882463671658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Лист1!$B$113:$B$118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Лист1!$D$113:$D$118</c:f>
              <c:numCache>
                <c:formatCode>#,##0.0</c:formatCode>
                <c:ptCount val="6"/>
                <c:pt idx="0">
                  <c:v>3695.5</c:v>
                </c:pt>
                <c:pt idx="1">
                  <c:v>297.2</c:v>
                </c:pt>
                <c:pt idx="2">
                  <c:v>0.5</c:v>
                </c:pt>
                <c:pt idx="3">
                  <c:v>1119.5</c:v>
                </c:pt>
                <c:pt idx="4">
                  <c:v>2606.3000000000002</c:v>
                </c:pt>
                <c:pt idx="5">
                  <c:v>4.8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Лист1!$B$113:$B$117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Лист1!$D$113:$D$117</c:f>
              <c:numCache>
                <c:formatCode>#,##0.0</c:formatCode>
                <c:ptCount val="5"/>
                <c:pt idx="0">
                  <c:v>3695.5</c:v>
                </c:pt>
                <c:pt idx="1">
                  <c:v>297.2</c:v>
                </c:pt>
                <c:pt idx="2">
                  <c:v>0.5</c:v>
                </c:pt>
                <c:pt idx="3">
                  <c:v>1119.5</c:v>
                </c:pt>
                <c:pt idx="4">
                  <c:v>2606.3000000000002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autoTitleDeleted val="1"/>
    <c:plotArea>
      <c:layout/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1.1111111111111125E-2"/>
                  <c:y val="-5.5555555555555455E-2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-7.407407407407407E-2"/>
                </c:manualLayout>
              </c:layout>
              <c:showVal val="1"/>
            </c:dLbl>
            <c:dLbl>
              <c:idx val="2"/>
              <c:layout>
                <c:manualLayout>
                  <c:x val="2.7777777777778004E-3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Лист1!$B$121:$B$123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Лист1!$C$121:$C$123</c:f>
              <c:numCache>
                <c:formatCode>General</c:formatCode>
                <c:ptCount val="3"/>
                <c:pt idx="0">
                  <c:v>9868.9</c:v>
                </c:pt>
                <c:pt idx="1">
                  <c:v>8821.4</c:v>
                </c:pt>
                <c:pt idx="2">
                  <c:v>7723.8</c:v>
                </c:pt>
              </c:numCache>
            </c:numRef>
          </c:val>
        </c:ser>
        <c:dLbls>
          <c:showVal val="1"/>
        </c:dLbls>
        <c:marker val="1"/>
        <c:axId val="85377408"/>
        <c:axId val="85378944"/>
      </c:lineChart>
      <c:catAx>
        <c:axId val="85377408"/>
        <c:scaling>
          <c:orientation val="minMax"/>
        </c:scaling>
        <c:axPos val="b"/>
        <c:majorTickMark val="none"/>
        <c:tickLblPos val="nextTo"/>
        <c:crossAx val="85378944"/>
        <c:crosses val="autoZero"/>
        <c:auto val="1"/>
        <c:lblAlgn val="ctr"/>
        <c:lblOffset val="100"/>
      </c:catAx>
      <c:valAx>
        <c:axId val="853789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5377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97587611867202"/>
          <c:y val="0.21264914349474481"/>
          <c:w val="0.79734888222432065"/>
          <c:h val="0.4119743365412658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Лист1!$C$128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1.3338854039560507E-2"/>
                  <c:y val="-2.2611451756687238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Лист1!$B$129:$B$133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Лист1!$C$129:$C$133</c:f>
              <c:numCache>
                <c:formatCode>#,##0.0</c:formatCode>
                <c:ptCount val="5"/>
                <c:pt idx="0">
                  <c:v>4375.8</c:v>
                </c:pt>
                <c:pt idx="1">
                  <c:v>1702.9</c:v>
                </c:pt>
                <c:pt idx="2">
                  <c:v>0</c:v>
                </c:pt>
                <c:pt idx="3">
                  <c:v>863</c:v>
                </c:pt>
                <c:pt idx="4">
                  <c:v>2914</c:v>
                </c:pt>
              </c:numCache>
            </c:numRef>
          </c:val>
        </c:ser>
        <c:ser>
          <c:idx val="1"/>
          <c:order val="1"/>
          <c:tx>
            <c:strRef>
              <c:f>Лист1!$D$128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8925693597070206E-3"/>
                  <c:y val="-3.3917177635030875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Лист1!$B$129:$B$133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Лист1!$D$129:$D$133</c:f>
              <c:numCache>
                <c:formatCode>#,##0.0</c:formatCode>
                <c:ptCount val="5"/>
                <c:pt idx="0">
                  <c:v>3490.8</c:v>
                </c:pt>
                <c:pt idx="1">
                  <c:v>1178.7</c:v>
                </c:pt>
                <c:pt idx="2">
                  <c:v>11.1</c:v>
                </c:pt>
                <c:pt idx="3">
                  <c:v>1307.0999999999999</c:v>
                </c:pt>
                <c:pt idx="4">
                  <c:v>2846.9</c:v>
                </c:pt>
              </c:numCache>
            </c:numRef>
          </c:val>
        </c:ser>
        <c:ser>
          <c:idx val="2"/>
          <c:order val="2"/>
          <c:tx>
            <c:strRef>
              <c:f>Лист1!$E$128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1.4728522227688997E-2"/>
                  <c:y val="-2.1242657732235191E-2"/>
                </c:manualLayout>
              </c:layout>
              <c:showVal val="1"/>
            </c:dLbl>
            <c:dLbl>
              <c:idx val="1"/>
              <c:layout>
                <c:manualLayout>
                  <c:x val="6.3772092549940823E-3"/>
                  <c:y val="-3.2206185104465819E-3"/>
                </c:manualLayout>
              </c:layout>
              <c:showVal val="1"/>
            </c:dLbl>
            <c:dLbl>
              <c:idx val="2"/>
              <c:layout>
                <c:manualLayout>
                  <c:x val="1.2963662300827457E-2"/>
                  <c:y val="-1.5828016229681073E-2"/>
                </c:manualLayout>
              </c:layout>
              <c:showVal val="1"/>
            </c:dLbl>
            <c:dLbl>
              <c:idx val="4"/>
              <c:layout>
                <c:manualLayout>
                  <c:x val="1.2705170947392411E-2"/>
                  <c:y val="-2.1242657732235191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Лист1!$B$129:$B$133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Лист1!$E$129:$E$133</c:f>
              <c:numCache>
                <c:formatCode>#,##0.0</c:formatCode>
                <c:ptCount val="5"/>
                <c:pt idx="0">
                  <c:v>3695.5</c:v>
                </c:pt>
                <c:pt idx="1">
                  <c:v>297.2</c:v>
                </c:pt>
                <c:pt idx="2">
                  <c:v>0.5</c:v>
                </c:pt>
                <c:pt idx="3">
                  <c:v>1119.5</c:v>
                </c:pt>
                <c:pt idx="4">
                  <c:v>2606.3000000000002</c:v>
                </c:pt>
              </c:numCache>
            </c:numRef>
          </c:val>
        </c:ser>
        <c:shape val="cylinder"/>
        <c:axId val="85644032"/>
        <c:axId val="85645568"/>
        <c:axId val="0"/>
      </c:bar3DChart>
      <c:catAx>
        <c:axId val="85644032"/>
        <c:scaling>
          <c:orientation val="minMax"/>
        </c:scaling>
        <c:axPos val="b"/>
        <c:numFmt formatCode="#,##0.00" sourceLinked="0"/>
        <c:majorTickMark val="none"/>
        <c:tickLblPos val="low"/>
        <c:txPr>
          <a:bodyPr/>
          <a:lstStyle/>
          <a:p>
            <a:pPr>
              <a:defRPr b="1" i="1"/>
            </a:pPr>
            <a:endParaRPr lang="ru-RU"/>
          </a:p>
        </c:txPr>
        <c:crossAx val="85645568"/>
        <c:crosses val="autoZero"/>
        <c:auto val="1"/>
        <c:lblAlgn val="ctr"/>
        <c:lblOffset val="100"/>
      </c:catAx>
      <c:valAx>
        <c:axId val="85645568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8564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070121527113229"/>
          <c:y val="5.2288715122948484E-2"/>
          <c:w val="9.2796995478560268E-2"/>
          <c:h val="0.2170788390105584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7095120744159794E-3"/>
          <c:y val="0.17252701088767922"/>
          <c:w val="0.93888888888889066"/>
          <c:h val="0.61541967441289291"/>
        </c:manualLayout>
      </c:layout>
      <c:lineChart>
        <c:grouping val="standard"/>
        <c:ser>
          <c:idx val="0"/>
          <c:order val="0"/>
          <c:tx>
            <c:strRef>
              <c:f>Лист1!$B$141</c:f>
              <c:strCache>
                <c:ptCount val="1"/>
                <c:pt idx="0">
                  <c:v>Всего по району:</c:v>
                </c:pt>
              </c:strCache>
            </c:strRef>
          </c:tx>
          <c:dLbls>
            <c:dLbl>
              <c:idx val="0"/>
              <c:layout>
                <c:manualLayout>
                  <c:x val="-5.451414489299175E-2"/>
                  <c:y val="7.0547716920342243E-2"/>
                </c:manualLayout>
              </c:layout>
              <c:showVal val="1"/>
            </c:dLbl>
            <c:dLbl>
              <c:idx val="1"/>
              <c:layout>
                <c:manualLayout>
                  <c:x val="-5.9324216501196889E-2"/>
                  <c:y val="8.377541384290636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9.259387845794921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Лист1!$C$140:$E$140</c:f>
              <c:strCache>
                <c:ptCount val="3"/>
                <c:pt idx="0">
                  <c:v>на 01.01.2018</c:v>
                </c:pt>
                <c:pt idx="1">
                  <c:v>на 01.01.2019</c:v>
                </c:pt>
                <c:pt idx="2">
                  <c:v>на 01.01.2020</c:v>
                </c:pt>
              </c:strCache>
            </c:strRef>
          </c:cat>
          <c:val>
            <c:numRef>
              <c:f>Лист1!$C$141:$E$141</c:f>
              <c:numCache>
                <c:formatCode>#,##0.0</c:formatCode>
                <c:ptCount val="3"/>
                <c:pt idx="0" formatCode="General">
                  <c:v>20205.2</c:v>
                </c:pt>
                <c:pt idx="1">
                  <c:v>22604.9</c:v>
                </c:pt>
                <c:pt idx="2" formatCode="General">
                  <c:v>18524.3</c:v>
                </c:pt>
              </c:numCache>
            </c:numRef>
          </c:val>
        </c:ser>
        <c:marker val="1"/>
        <c:axId val="85486208"/>
        <c:axId val="85533056"/>
      </c:lineChart>
      <c:catAx>
        <c:axId val="85486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5533056"/>
        <c:crosses val="autoZero"/>
        <c:auto val="1"/>
        <c:lblAlgn val="ctr"/>
        <c:lblOffset val="100"/>
      </c:catAx>
      <c:valAx>
        <c:axId val="85533056"/>
        <c:scaling>
          <c:orientation val="minMax"/>
        </c:scaling>
        <c:delete val="1"/>
        <c:axPos val="l"/>
        <c:numFmt formatCode="General" sourceLinked="1"/>
        <c:tickLblPos val="none"/>
        <c:crossAx val="85486208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autoTitleDeleted val="1"/>
    <c:plotArea>
      <c:layout>
        <c:manualLayout>
          <c:layoutTarget val="inner"/>
          <c:xMode val="edge"/>
          <c:yMode val="edge"/>
          <c:x val="9.3867667821769571E-2"/>
          <c:y val="5.6184354551723173E-2"/>
          <c:w val="0.87557684421304161"/>
          <c:h val="0.8278356470877557"/>
        </c:manualLayout>
      </c:layout>
      <c:barChart>
        <c:barDir val="bar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6.9444444444444531E-2"/>
                </c:manualLayout>
              </c:layout>
              <c:showVal val="1"/>
            </c:dLbl>
            <c:dLbl>
              <c:idx val="1"/>
              <c:layout>
                <c:manualLayout>
                  <c:x val="2.7777777777777991E-3"/>
                  <c:y val="5.5555555555555455E-2"/>
                </c:manualLayout>
              </c:layout>
              <c:showVal val="1"/>
            </c:dLbl>
            <c:showVal val="1"/>
          </c:dLbls>
          <c:cat>
            <c:strRef>
              <c:f>Лист1!$G$154:$G$156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Лист1!$H$154:$H$156</c:f>
              <c:numCache>
                <c:formatCode>General</c:formatCode>
                <c:ptCount val="3"/>
                <c:pt idx="0">
                  <c:v>494266.4</c:v>
                </c:pt>
                <c:pt idx="1">
                  <c:v>557885.19999999949</c:v>
                </c:pt>
                <c:pt idx="2" formatCode="#,##0.0">
                  <c:v>810499.79999999946</c:v>
                </c:pt>
              </c:numCache>
            </c:numRef>
          </c:val>
        </c:ser>
        <c:axId val="85544320"/>
        <c:axId val="85554304"/>
      </c:barChart>
      <c:catAx>
        <c:axId val="85544320"/>
        <c:scaling>
          <c:orientation val="minMax"/>
        </c:scaling>
        <c:axPos val="l"/>
        <c:majorTickMark val="none"/>
        <c:tickLblPos val="nextTo"/>
        <c:crossAx val="85554304"/>
        <c:crosses val="autoZero"/>
        <c:auto val="1"/>
        <c:lblAlgn val="ctr"/>
        <c:lblOffset val="100"/>
      </c:catAx>
      <c:valAx>
        <c:axId val="8555430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5544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7911198600174957E-2"/>
                  <c:y val="3.2505832604257934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9893100389975526E-2"/>
                  <c:y val="0.14383739359480469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7.4732750974938842E-3"/>
                  <c:y val="-0.33285788217624246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0238276465441815"/>
                  <c:y val="3.027595508894735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Лист1!$B$161:$B$164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Иные </c:v>
                </c:pt>
              </c:strCache>
            </c:strRef>
          </c:cat>
          <c:val>
            <c:numRef>
              <c:f>Лист1!$C$161:$C$164</c:f>
              <c:numCache>
                <c:formatCode>#,##0.0</c:formatCode>
                <c:ptCount val="4"/>
                <c:pt idx="0">
                  <c:v>150938.29999999999</c:v>
                </c:pt>
                <c:pt idx="1">
                  <c:v>232028.6</c:v>
                </c:pt>
                <c:pt idx="2">
                  <c:v>399819.3</c:v>
                </c:pt>
                <c:pt idx="3">
                  <c:v>27703.599999999984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Лист1!$A$20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Лист1!$B$18:$E$19</c:f>
              <c:strCache>
                <c:ptCount val="4"/>
                <c:pt idx="0">
                  <c:v>Районный бюджет</c:v>
                </c:pt>
                <c:pt idx="1">
                  <c:v>Бюджеты городских поселений</c:v>
                </c:pt>
                <c:pt idx="2">
                  <c:v>Бюджеты сельских поселений</c:v>
                </c:pt>
                <c:pt idx="3">
                  <c:v>Консолидированный бюджет Карымского района</c:v>
                </c:pt>
              </c:strCache>
            </c:strRef>
          </c:cat>
          <c:val>
            <c:numRef>
              <c:f>Лист1!$B$20:$E$20</c:f>
              <c:numCache>
                <c:formatCode>General</c:formatCode>
                <c:ptCount val="4"/>
                <c:pt idx="0">
                  <c:v>754.8</c:v>
                </c:pt>
                <c:pt idx="1">
                  <c:v>130.5</c:v>
                </c:pt>
                <c:pt idx="2">
                  <c:v>28.4</c:v>
                </c:pt>
                <c:pt idx="3">
                  <c:v>913.69999999999993</c:v>
                </c:pt>
              </c:numCache>
            </c:numRef>
          </c:val>
        </c:ser>
        <c:ser>
          <c:idx val="1"/>
          <c:order val="1"/>
          <c:tx>
            <c:strRef>
              <c:f>Лист1!$A$21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Лист1!$B$18:$E$19</c:f>
              <c:strCache>
                <c:ptCount val="4"/>
                <c:pt idx="0">
                  <c:v>Районный бюджет</c:v>
                </c:pt>
                <c:pt idx="1">
                  <c:v>Бюджеты городских поселений</c:v>
                </c:pt>
                <c:pt idx="2">
                  <c:v>Бюджеты сельских поселений</c:v>
                </c:pt>
                <c:pt idx="3">
                  <c:v>Консолидированный бюджет Карымского района</c:v>
                </c:pt>
              </c:strCache>
            </c:strRef>
          </c:cat>
          <c:val>
            <c:numRef>
              <c:f>Лист1!$B$21:$E$21</c:f>
              <c:numCache>
                <c:formatCode>General</c:formatCode>
                <c:ptCount val="4"/>
                <c:pt idx="0">
                  <c:v>1013.7</c:v>
                </c:pt>
                <c:pt idx="1">
                  <c:v>164.6</c:v>
                </c:pt>
                <c:pt idx="2">
                  <c:v>32.799999999999997</c:v>
                </c:pt>
                <c:pt idx="3">
                  <c:v>1211.0999999999999</c:v>
                </c:pt>
              </c:numCache>
            </c:numRef>
          </c:val>
        </c:ser>
        <c:dLbls>
          <c:showVal val="1"/>
        </c:dLbls>
        <c:overlap val="-25"/>
        <c:axId val="42509824"/>
        <c:axId val="42547072"/>
      </c:barChart>
      <c:catAx>
        <c:axId val="42509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2547072"/>
        <c:crosses val="autoZero"/>
        <c:auto val="1"/>
        <c:lblAlgn val="ctr"/>
        <c:lblOffset val="100"/>
      </c:catAx>
      <c:valAx>
        <c:axId val="42547072"/>
        <c:scaling>
          <c:orientation val="minMax"/>
        </c:scaling>
        <c:delete val="1"/>
        <c:axPos val="l"/>
        <c:numFmt formatCode="General" sourceLinked="1"/>
        <c:tickLblPos val="none"/>
        <c:crossAx val="42509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4530716944265477"/>
          <c:y val="1.3227696922564159E-2"/>
          <c:w val="0.30938566111469051"/>
          <c:h val="0.186852676091545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Рост 258 881,5 (34,3%)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8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874848900271729"/>
          <c:y val="0.1306815225775512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1293963254593204E-2"/>
          <c:y val="0.25187282992443216"/>
          <c:w val="0.82703937007874062"/>
          <c:h val="0.38596187752958566"/>
        </c:manualLayout>
      </c:layout>
      <c:bar3DChart>
        <c:barDir val="col"/>
        <c:grouping val="stacked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Лист1!$C$171:$E$171</c:f>
              <c:strCache>
                <c:ptCount val="3"/>
                <c:pt idx="0">
                  <c:v>Факт 2018 года</c:v>
                </c:pt>
                <c:pt idx="1">
                  <c:v>Уточненные годовые бюджетные назначения 2019 года</c:v>
                </c:pt>
                <c:pt idx="2">
                  <c:v>Факт 2019 года</c:v>
                </c:pt>
              </c:strCache>
            </c:strRef>
          </c:cat>
          <c:val>
            <c:numRef>
              <c:f>Лист1!$C$172:$E$172</c:f>
              <c:numCache>
                <c:formatCode>General</c:formatCode>
                <c:ptCount val="3"/>
                <c:pt idx="0">
                  <c:v>754837.2</c:v>
                </c:pt>
                <c:pt idx="1">
                  <c:v>1028890.4</c:v>
                </c:pt>
                <c:pt idx="2">
                  <c:v>1013718.7</c:v>
                </c:pt>
              </c:numCache>
            </c:numRef>
          </c:val>
        </c:ser>
        <c:gapWidth val="75"/>
        <c:shape val="box"/>
        <c:axId val="86011264"/>
        <c:axId val="86017152"/>
        <c:axId val="0"/>
      </c:bar3DChart>
      <c:catAx>
        <c:axId val="860112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6017152"/>
        <c:crosses val="autoZero"/>
        <c:auto val="1"/>
        <c:lblAlgn val="ctr"/>
        <c:lblOffset val="100"/>
      </c:catAx>
      <c:valAx>
        <c:axId val="860171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60112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70"/>
      <c:perspective val="30"/>
    </c:view3D>
    <c:plotArea>
      <c:layout>
        <c:manualLayout>
          <c:layoutTarget val="inner"/>
          <c:xMode val="edge"/>
          <c:yMode val="edge"/>
          <c:x val="7.0763500931099038E-2"/>
          <c:y val="9.8745463268704758E-2"/>
          <c:w val="0.88474464434962385"/>
          <c:h val="0.72494634944825442"/>
        </c:manualLayout>
      </c:layout>
      <c:pie3DChart>
        <c:varyColors val="1"/>
        <c:ser>
          <c:idx val="0"/>
          <c:order val="0"/>
          <c:explosion val="11"/>
          <c:dPt>
            <c:idx val="5"/>
            <c:explosion val="9"/>
          </c:dPt>
          <c:dLbls>
            <c:dLbl>
              <c:idx val="0"/>
              <c:layout>
                <c:manualLayout>
                  <c:x val="-5.3825568678915088E-2"/>
                  <c:y val="5.543127169687819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5898403324584423E-2"/>
                  <c:y val="1.2883773092624361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0255282152230971"/>
                  <c:y val="-5.7374874741774728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3.2538167104112004E-2"/>
                  <c:y val="-0.18421695785091319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3.6023184601924788E-2"/>
                  <c:y val="-7.0945018858480383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34831014873140875"/>
                  <c:y val="-1.1770928605993021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.20638003811167441"/>
                  <c:y val="-5.8630090593514497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19471987919318304"/>
                  <c:y val="3.513899472243389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0.19228997156605424"/>
                  <c:y val="9.0324762641577336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8.0332130358705151E-2"/>
                  <c:y val="8.9236553768123159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4.3054024496937883E-2"/>
                  <c:y val="8.988588979756052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Лист1!$B$179:$B$190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   </c:v>
                </c:pt>
                <c:pt idx="9">
                  <c:v>Средства массовой информации</c:v>
                </c:pt>
                <c:pt idx="10">
                  <c:v>Обслуживание муниципального  долга</c:v>
                </c:pt>
              </c:strCache>
            </c:strRef>
          </c:cat>
          <c:val>
            <c:numRef>
              <c:f>Лист1!$D$179:$D$190</c:f>
              <c:numCache>
                <c:formatCode>General</c:formatCode>
                <c:ptCount val="11"/>
                <c:pt idx="0">
                  <c:v>49598.400000000001</c:v>
                </c:pt>
                <c:pt idx="1">
                  <c:v>3276.8</c:v>
                </c:pt>
                <c:pt idx="2">
                  <c:v>45388.7</c:v>
                </c:pt>
                <c:pt idx="3">
                  <c:v>9219.4</c:v>
                </c:pt>
                <c:pt idx="4">
                  <c:v>0</c:v>
                </c:pt>
                <c:pt idx="5">
                  <c:v>751434.3</c:v>
                </c:pt>
                <c:pt idx="6">
                  <c:v>31312.1</c:v>
                </c:pt>
                <c:pt idx="7">
                  <c:v>17959.8</c:v>
                </c:pt>
                <c:pt idx="8">
                  <c:v>372.9</c:v>
                </c:pt>
                <c:pt idx="9">
                  <c:v>1500</c:v>
                </c:pt>
                <c:pt idx="10">
                  <c:v>15.1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51200240594925439"/>
          <c:w val="1"/>
          <c:h val="0.46997083697871189"/>
        </c:manualLayout>
      </c:layout>
      <c:pie3DChart>
        <c:varyColors val="1"/>
        <c:ser>
          <c:idx val="0"/>
          <c:order val="0"/>
          <c:explosion val="1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Лист1!$B$195:$B$196</c:f>
              <c:strCache>
                <c:ptCount val="2"/>
                <c:pt idx="0">
                  <c:v>Содержание органов местного самоуправления</c:v>
                </c:pt>
                <c:pt idx="1">
                  <c:v>Решение иных вопросов местного самоуправления, не отнесенных к другим подразделам</c:v>
                </c:pt>
              </c:strCache>
            </c:strRef>
          </c:cat>
          <c:val>
            <c:numRef>
              <c:f>Лист1!$C$195:$C$196</c:f>
              <c:numCache>
                <c:formatCode>General</c:formatCode>
                <c:ptCount val="2"/>
                <c:pt idx="0">
                  <c:v>26249.1</c:v>
                </c:pt>
                <c:pt idx="1">
                  <c:v>23349.3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plotArea>
      <c:layout>
        <c:manualLayout>
          <c:layoutTarget val="inner"/>
          <c:xMode val="edge"/>
          <c:yMode val="edge"/>
          <c:x val="3.3931102362204743E-2"/>
          <c:y val="0.10185185185185186"/>
          <c:w val="0.53888888888888931"/>
          <c:h val="0.89814814814814814"/>
        </c:manualLayout>
      </c:layout>
      <c:doughnutChart>
        <c:varyColors val="1"/>
        <c:ser>
          <c:idx val="2"/>
          <c:order val="0"/>
          <c:tx>
            <c:strRef>
              <c:f>Лист1!$B$236:$B$237</c:f>
              <c:strCache>
                <c:ptCount val="1"/>
                <c:pt idx="0">
                  <c:v>дорожное хозяйство (дорожные фонды) другие вопросы в области национальной экономики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Лист1!$B$236:$B$237</c:f>
              <c:strCache>
                <c:ptCount val="2"/>
                <c:pt idx="0">
                  <c:v>дорожное хозяйство (дорожные фонды)</c:v>
                </c:pt>
                <c:pt idx="1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Лист1!$C$236:$C$237</c:f>
              <c:numCache>
                <c:formatCode>General</c:formatCode>
                <c:ptCount val="2"/>
                <c:pt idx="0" formatCode="#,##0.0">
                  <c:v>26302</c:v>
                </c:pt>
                <c:pt idx="1">
                  <c:v>19086.7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26"/>
      <c:perspective val="30"/>
    </c:view3D>
    <c:plotArea>
      <c:layout/>
      <c:pie3DChart>
        <c:varyColors val="1"/>
        <c:ser>
          <c:idx val="0"/>
          <c:order val="0"/>
          <c:explosion val="15"/>
          <c:dLbls>
            <c:dLbl>
              <c:idx val="0"/>
              <c:layout>
                <c:manualLayout>
                  <c:x val="5.714481342006162E-2"/>
                  <c:y val="-0.19056867192517216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5.540340066187379E-2"/>
                  <c:y val="-0.19781802825930056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5857439451172109"/>
                  <c:y val="1.9172696089323409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1.9175878606080821E-2"/>
                  <c:y val="7.01864723364071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"/>
                  <c:y val="-6.1375472169758895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Лист1!$B$212:$B$216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Лист1!$C$212:$C$216</c:f>
              <c:numCache>
                <c:formatCode>#,##0.0</c:formatCode>
                <c:ptCount val="5"/>
                <c:pt idx="0">
                  <c:v>226811.9</c:v>
                </c:pt>
                <c:pt idx="1">
                  <c:v>468394.6</c:v>
                </c:pt>
                <c:pt idx="2">
                  <c:v>37449.300000000003</c:v>
                </c:pt>
                <c:pt idx="3">
                  <c:v>2316.8000000000002</c:v>
                </c:pt>
                <c:pt idx="4">
                  <c:v>16461.699999999986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412401835975985"/>
          <c:y val="8.8027134411965927E-2"/>
          <c:w val="0.65006206840194969"/>
          <c:h val="0.91197286558803403"/>
        </c:manualLayout>
      </c:layout>
      <c:pieChart>
        <c:varyColors val="1"/>
        <c:ser>
          <c:idx val="0"/>
          <c:order val="0"/>
          <c:tx>
            <c:strRef>
              <c:f>Лист1!$C$221:$C$225</c:f>
              <c:strCache>
                <c:ptCount val="1"/>
                <c:pt idx="0">
                  <c:v>21 814,9 972,0 59,8 3 453,8 5 011,6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7.2619341652580384E-3"/>
                  <c:y val="0.10957755424835829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4.7199817559297821E-2"/>
                  <c:y val="-3.600203047614593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р</a:t>
                    </a:r>
                    <a:r>
                      <a:rPr lang="ru-RU" dirty="0" smtClean="0"/>
                      <a:t>еализация </a:t>
                    </a:r>
                    <a:r>
                      <a:rPr lang="ru-RU" dirty="0"/>
                      <a:t>мероприятий по поддержке отрасли культуры
0%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1.406225754530489E-2"/>
                  <c:y val="-0.10011113531245067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р</a:t>
                    </a:r>
                    <a:r>
                      <a:rPr lang="ru-RU" dirty="0" smtClean="0"/>
                      <a:t>еализация </a:t>
                    </a:r>
                    <a:r>
                      <a:rPr lang="ru-RU" dirty="0"/>
                      <a:t>расходов, выделяемых в целях </a:t>
                    </a:r>
                    <a:r>
                      <a:rPr lang="ru-RU" dirty="0" err="1"/>
                      <a:t>софинансирования</a:t>
                    </a:r>
                    <a:r>
                      <a:rPr lang="ru-RU" dirty="0"/>
                      <a:t> расходных обязательств по оплате труда 
11%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5.193545988003171E-2"/>
                  <c:y val="7.8796069442576607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г</a:t>
                    </a:r>
                    <a:r>
                      <a:rPr lang="ru-RU" dirty="0" smtClean="0"/>
                      <a:t>осударственная поддержка </a:t>
                    </a:r>
                    <a:r>
                      <a:rPr lang="ru-RU" dirty="0"/>
                      <a:t>отрасли культуры 
16%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Лист1!$B$221:$B$225</c:f>
              <c:strCache>
                <c:ptCount val="5"/>
                <c:pt idx="0">
                  <c:v>содержание библиотечно-досуговых центров</c:v>
                </c:pt>
                <c:pt idx="1">
                  <c:v>проведение мероприятий в области культуры</c:v>
                </c:pt>
                <c:pt idx="2">
                  <c:v>реализация мероприятий по поддержке отрасли культуры</c:v>
                </c:pt>
                <c:pt idx="3">
                  <c:v>реализация расходов, выделяемых в целях софинансирования расходных обязательств по оплате труда </c:v>
                </c:pt>
                <c:pt idx="4">
                  <c:v>государственную поддержку отрасли культуры </c:v>
                </c:pt>
              </c:strCache>
            </c:strRef>
          </c:cat>
          <c:val>
            <c:numRef>
              <c:f>Лист1!$C$221:$C$225</c:f>
              <c:numCache>
                <c:formatCode>#,##0.0</c:formatCode>
                <c:ptCount val="5"/>
                <c:pt idx="0">
                  <c:v>21814.9</c:v>
                </c:pt>
                <c:pt idx="1">
                  <c:v>972</c:v>
                </c:pt>
                <c:pt idx="2">
                  <c:v>59.800000000000004</c:v>
                </c:pt>
                <c:pt idx="3">
                  <c:v>3453.8</c:v>
                </c:pt>
                <c:pt idx="4">
                  <c:v>5011.6000000000013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Lbls>
            <c:txPr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Лист1!$B$230:$B$232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 </c:v>
                </c:pt>
                <c:pt idx="2">
                  <c:v>Охрана семьи и детства </c:v>
                </c:pt>
              </c:strCache>
            </c:strRef>
          </c:cat>
          <c:val>
            <c:numRef>
              <c:f>Лист1!$C$230:$C$232</c:f>
              <c:numCache>
                <c:formatCode>General</c:formatCode>
                <c:ptCount val="3"/>
                <c:pt idx="0">
                  <c:v>1409.9</c:v>
                </c:pt>
                <c:pt idx="1">
                  <c:v>93.5</c:v>
                </c:pt>
                <c:pt idx="2">
                  <c:v>16456.3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2"/>
          <c:order val="0"/>
          <c:tx>
            <c:strRef>
              <c:f>Лист1!$J$238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-8.745584742191179E-3"/>
                  <c:y val="-1.392389149743597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7130377326496003E-2"/>
                </c:manualLayout>
              </c:layout>
              <c:showVal val="1"/>
            </c:dLbl>
            <c:dLbl>
              <c:idx val="2"/>
              <c:layout>
                <c:manualLayout>
                  <c:x val="4.3727923710955904E-3"/>
                  <c:y val="-2.088583724615400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Лист1!$J$239:$J$241</c:f>
              <c:numCache>
                <c:formatCode>General</c:formatCode>
                <c:ptCount val="3"/>
                <c:pt idx="0">
                  <c:v>22772.799999999996</c:v>
                </c:pt>
                <c:pt idx="1">
                  <c:v>3973</c:v>
                </c:pt>
                <c:pt idx="2">
                  <c:v>42262.3</c:v>
                </c:pt>
              </c:numCache>
            </c:numRef>
          </c:val>
        </c:ser>
        <c:ser>
          <c:idx val="0"/>
          <c:order val="1"/>
          <c:tx>
            <c:strRef>
              <c:f>Лист1!$K$238</c:f>
              <c:strCache>
                <c:ptCount val="1"/>
                <c:pt idx="0">
                  <c:v>2019 год</c:v>
                </c:pt>
              </c:strCache>
            </c:strRef>
          </c:tx>
          <c:spPr>
            <a:gradFill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3.4982338968764751E-2"/>
                  <c:y val="-1.3923891497435973E-2"/>
                </c:manualLayout>
              </c:layout>
              <c:showVal val="1"/>
            </c:dLbl>
            <c:dLbl>
              <c:idx val="1"/>
              <c:layout>
                <c:manualLayout>
                  <c:x val="2.3321559312509867E-2"/>
                  <c:y val="-2.7847782994871933E-2"/>
                </c:manualLayout>
              </c:layout>
              <c:showVal val="1"/>
            </c:dLbl>
            <c:dLbl>
              <c:idx val="2"/>
              <c:layout>
                <c:manualLayout>
                  <c:x val="3.0609546597669159E-2"/>
                  <c:y val="-1.392389149743597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Лист1!$I$239:$I$241</c:f>
              <c:strCache>
                <c:ptCount val="3"/>
                <c:pt idx="0">
                  <c:v>Дотации на выравнивание</c:v>
                </c:pt>
                <c:pt idx="1">
                  <c:v>Иные дотации </c:v>
                </c:pt>
                <c:pt idx="2">
                  <c:v>Прочие межбюджетные трансферты общего характера</c:v>
                </c:pt>
              </c:strCache>
            </c:strRef>
          </c:cat>
          <c:val>
            <c:numRef>
              <c:f>Лист1!$K$239:$K$241</c:f>
              <c:numCache>
                <c:formatCode>General</c:formatCode>
                <c:ptCount val="3"/>
                <c:pt idx="0">
                  <c:v>26634</c:v>
                </c:pt>
                <c:pt idx="1">
                  <c:v>9077.2000000000007</c:v>
                </c:pt>
                <c:pt idx="2">
                  <c:v>67930</c:v>
                </c:pt>
              </c:numCache>
            </c:numRef>
          </c:val>
        </c:ser>
        <c:gapWidth val="160"/>
        <c:shape val="cylinder"/>
        <c:axId val="86368640"/>
        <c:axId val="86370176"/>
        <c:axId val="0"/>
      </c:bar3DChart>
      <c:catAx>
        <c:axId val="86368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6370176"/>
        <c:crosses val="autoZero"/>
        <c:auto val="1"/>
        <c:lblAlgn val="ctr"/>
        <c:lblOffset val="100"/>
      </c:catAx>
      <c:valAx>
        <c:axId val="863701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6368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465886939571145E-2"/>
          <c:y val="7.9422382671480149E-2"/>
          <c:w val="0.90242789826710268"/>
          <c:h val="0.92057761732852073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Percent val="1"/>
            <c:showLeaderLines val="1"/>
          </c:dLbls>
          <c:cat>
            <c:strRef>
              <c:f>'МУН ПРОГРАММЫ'!$E$14:$E$15</c:f>
              <c:strCache>
                <c:ptCount val="2"/>
                <c:pt idx="0">
                  <c:v>Муниципальные программы</c:v>
                </c:pt>
                <c:pt idx="1">
                  <c:v>Непрограммная деятельность</c:v>
                </c:pt>
              </c:strCache>
            </c:strRef>
          </c:cat>
          <c:val>
            <c:numRef>
              <c:f>'МУН ПРОГРАММЫ'!$H$14:$H$15</c:f>
              <c:numCache>
                <c:formatCode>0.0</c:formatCode>
                <c:ptCount val="2"/>
                <c:pt idx="0" formatCode="#,##0.0">
                  <c:v>936506.99999999942</c:v>
                </c:pt>
                <c:pt idx="1">
                  <c:v>77211.7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1.6094116937198553E-2"/>
          <c:y val="7.6677771047849813E-2"/>
          <c:w val="0.31848724183902966"/>
          <c:h val="0.1908426012366784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Лист1!$D$304</c:f>
              <c:strCache>
                <c:ptCount val="1"/>
                <c:pt idx="0">
                  <c:v>Установленный целевой показатель по заработной плате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1.145255144810751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Лист1!$B$305:$C$308</c:f>
              <c:multiLvlStrCache>
                <c:ptCount val="4"/>
                <c:lvl>
                  <c:pt idx="0">
                    <c:v>2018</c:v>
                  </c:pt>
                  <c:pt idx="1">
                    <c:v>2019</c:v>
                  </c:pt>
                  <c:pt idx="2">
                    <c:v>2018</c:v>
                  </c:pt>
                  <c:pt idx="3">
                    <c:v>2019</c:v>
                  </c:pt>
                </c:lvl>
                <c:lvl>
                  <c:pt idx="0">
                    <c:v>Дополнительное образование</c:v>
                  </c:pt>
                  <c:pt idx="2">
                    <c:v>Культура</c:v>
                  </c:pt>
                </c:lvl>
              </c:multiLvlStrCache>
            </c:multiLvlStrRef>
          </c:cat>
          <c:val>
            <c:numRef>
              <c:f>Лист1!$D$305:$D$308</c:f>
              <c:numCache>
                <c:formatCode>#,##0.00</c:formatCode>
                <c:ptCount val="4"/>
                <c:pt idx="0">
                  <c:v>35391.64</c:v>
                </c:pt>
                <c:pt idx="1">
                  <c:v>35890.289999999994</c:v>
                </c:pt>
                <c:pt idx="2">
                  <c:v>29373.3</c:v>
                </c:pt>
                <c:pt idx="3">
                  <c:v>30548.23</c:v>
                </c:pt>
              </c:numCache>
            </c:numRef>
          </c:val>
        </c:ser>
        <c:ser>
          <c:idx val="1"/>
          <c:order val="1"/>
          <c:tx>
            <c:strRef>
              <c:f>Лист1!$E$304</c:f>
              <c:strCache>
                <c:ptCount val="1"/>
                <c:pt idx="0">
                  <c:v>Фактически достигнутый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3.467088652068101E-2"/>
                  <c:y val="1.1452551448107515E-2"/>
                </c:manualLayout>
              </c:layout>
              <c:showVal val="1"/>
            </c:dLbl>
            <c:dLbl>
              <c:idx val="1"/>
              <c:layout>
                <c:manualLayout>
                  <c:x val="4.0700605915582055E-2"/>
                  <c:y val="9.1620411584860083E-3"/>
                </c:manualLayout>
              </c:layout>
              <c:showVal val="1"/>
            </c:dLbl>
            <c:dLbl>
              <c:idx val="2"/>
              <c:layout>
                <c:manualLayout>
                  <c:x val="3.617831636940625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4.9745185007933589E-2"/>
                  <c:y val="-2.2905102896214817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multiLvlStrRef>
              <c:f>Лист1!$B$305:$C$308</c:f>
              <c:multiLvlStrCache>
                <c:ptCount val="4"/>
                <c:lvl>
                  <c:pt idx="0">
                    <c:v>2018</c:v>
                  </c:pt>
                  <c:pt idx="1">
                    <c:v>2019</c:v>
                  </c:pt>
                  <c:pt idx="2">
                    <c:v>2018</c:v>
                  </c:pt>
                  <c:pt idx="3">
                    <c:v>2019</c:v>
                  </c:pt>
                </c:lvl>
                <c:lvl>
                  <c:pt idx="0">
                    <c:v>Дополнительное образование</c:v>
                  </c:pt>
                  <c:pt idx="2">
                    <c:v>Культура</c:v>
                  </c:pt>
                </c:lvl>
              </c:multiLvlStrCache>
            </c:multiLvlStrRef>
          </c:cat>
          <c:val>
            <c:numRef>
              <c:f>Лист1!$E$305:$E$308</c:f>
              <c:numCache>
                <c:formatCode>#,##0.00</c:formatCode>
                <c:ptCount val="4"/>
                <c:pt idx="0">
                  <c:v>34680</c:v>
                </c:pt>
                <c:pt idx="1">
                  <c:v>35170</c:v>
                </c:pt>
                <c:pt idx="2">
                  <c:v>28770</c:v>
                </c:pt>
                <c:pt idx="3">
                  <c:v>30364.5</c:v>
                </c:pt>
              </c:numCache>
            </c:numRef>
          </c:val>
        </c:ser>
        <c:axId val="86464000"/>
        <c:axId val="86465536"/>
      </c:barChart>
      <c:catAx>
        <c:axId val="86464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6465536"/>
        <c:crosses val="autoZero"/>
        <c:auto val="1"/>
        <c:lblAlgn val="ctr"/>
        <c:lblOffset val="100"/>
      </c:catAx>
      <c:valAx>
        <c:axId val="86465536"/>
        <c:scaling>
          <c:orientation val="minMax"/>
        </c:scaling>
        <c:delete val="1"/>
        <c:axPos val="l"/>
        <c:numFmt formatCode="#,##0.00" sourceLinked="1"/>
        <c:tickLblPos val="none"/>
        <c:crossAx val="864640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Рост 267742,2 (35%)</a:t>
            </a:r>
          </a:p>
        </c:rich>
      </c:tx>
      <c:layout>
        <c:manualLayout>
          <c:xMode val="edge"/>
          <c:yMode val="edge"/>
          <c:x val="0.43555046171340478"/>
          <c:y val="1.3596442500540878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3.2366034959701022E-2"/>
          <c:y val="1.1115583808800583E-3"/>
          <c:w val="0.95894585475563465"/>
          <c:h val="0.7387004564180860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Лист1!$B$5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0749328505982996E-2"/>
                  <c:y val="-9.6640708110057906E-3"/>
                </c:manualLayout>
              </c:layout>
              <c:showVal val="1"/>
            </c:dLbl>
            <c:dLbl>
              <c:idx val="1"/>
              <c:layout>
                <c:manualLayout>
                  <c:x val="2.5195613185836511E-2"/>
                  <c:y val="-4.8320354055028944E-3"/>
                </c:manualLayout>
              </c:layout>
              <c:showVal val="1"/>
            </c:dLbl>
            <c:dLbl>
              <c:idx val="2"/>
              <c:layout>
                <c:manualLayout>
                  <c:x val="1.4820948932844996E-2"/>
                  <c:y val="-4.832035405502894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Лист1!$C$4:$E$4</c:f>
              <c:strCache>
                <c:ptCount val="3"/>
                <c:pt idx="0">
                  <c:v>Факт 2018 года</c:v>
                </c:pt>
                <c:pt idx="1">
                  <c:v>Уточненные годовые бюджетные назначения 2019 года</c:v>
                </c:pt>
                <c:pt idx="2">
                  <c:v>Факт 2019 года</c:v>
                </c:pt>
              </c:strCache>
            </c:strRef>
          </c:cat>
          <c:val>
            <c:numRef>
              <c:f>Лист1!$C$5:$E$5</c:f>
              <c:numCache>
                <c:formatCode>General</c:formatCode>
                <c:ptCount val="3"/>
                <c:pt idx="0">
                  <c:v>196488.9</c:v>
                </c:pt>
                <c:pt idx="1">
                  <c:v>204475.6</c:v>
                </c:pt>
                <c:pt idx="2">
                  <c:v>211616.5</c:v>
                </c:pt>
              </c:numCache>
            </c:numRef>
          </c:val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2.3713518292551989E-2"/>
                  <c:y val="-2.1744159324763021E-2"/>
                </c:manualLayout>
              </c:layout>
              <c:showVal val="1"/>
            </c:dLbl>
            <c:dLbl>
              <c:idx val="1"/>
              <c:layout>
                <c:manualLayout>
                  <c:x val="3.1123992758974477E-2"/>
                  <c:y val="-4.429314620557199E-17"/>
                </c:manualLayout>
              </c:layout>
              <c:showVal val="1"/>
            </c:dLbl>
            <c:dLbl>
              <c:idx val="2"/>
              <c:layout>
                <c:manualLayout>
                  <c:x val="1.9267233612698501E-2"/>
                  <c:y val="9.664070811005749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Лист1!$C$4:$E$4</c:f>
              <c:strCache>
                <c:ptCount val="3"/>
                <c:pt idx="0">
                  <c:v>Факт 2018 года</c:v>
                </c:pt>
                <c:pt idx="1">
                  <c:v>Уточненные годовые бюджетные назначения 2019 года</c:v>
                </c:pt>
                <c:pt idx="2">
                  <c:v>Факт 2019 года</c:v>
                </c:pt>
              </c:strCache>
            </c:strRef>
          </c:cat>
          <c:val>
            <c:numRef>
              <c:f>Лист1!$C$6:$E$6</c:f>
              <c:numCache>
                <c:formatCode>General</c:formatCode>
                <c:ptCount val="3"/>
                <c:pt idx="0">
                  <c:v>557885.19999999902</c:v>
                </c:pt>
                <c:pt idx="1">
                  <c:v>824159.4</c:v>
                </c:pt>
                <c:pt idx="2">
                  <c:v>810499.8</c:v>
                </c:pt>
              </c:numCache>
            </c:numRef>
          </c:val>
        </c:ser>
        <c:gapWidth val="75"/>
        <c:shape val="cylinder"/>
        <c:axId val="76131712"/>
        <c:axId val="76145792"/>
        <c:axId val="0"/>
      </c:bar3DChart>
      <c:catAx>
        <c:axId val="76131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145792"/>
        <c:crosses val="autoZero"/>
        <c:auto val="1"/>
        <c:lblAlgn val="ctr"/>
        <c:lblOffset val="100"/>
      </c:catAx>
      <c:valAx>
        <c:axId val="7614579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6131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0000050964503398E-2"/>
          <c:y val="0.87424971455928391"/>
          <c:w val="0.89999991026762738"/>
          <c:h val="6.432482585769329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dLbls>
            <c:dLbl>
              <c:idx val="0"/>
              <c:layout>
                <c:manualLayout>
                  <c:x val="-3.1027931052928281E-2"/>
                  <c:y val="6.8028155601758497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Лист1!$C$278:$E$278</c:f>
              <c:numCache>
                <c:formatCode>dd/mm/yyyy</c:formatCode>
                <c:ptCount val="3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</c:numCache>
            </c:numRef>
          </c:cat>
          <c:val>
            <c:numRef>
              <c:f>Лист1!$C$279:$E$279</c:f>
              <c:numCache>
                <c:formatCode>#,##0.0</c:formatCode>
                <c:ptCount val="3"/>
                <c:pt idx="0">
                  <c:v>27429.700000000004</c:v>
                </c:pt>
                <c:pt idx="1">
                  <c:v>24792.500000000004</c:v>
                </c:pt>
                <c:pt idx="2">
                  <c:v>5290.7</c:v>
                </c:pt>
              </c:numCache>
            </c:numRef>
          </c:val>
        </c:ser>
        <c:marker val="1"/>
        <c:axId val="86502784"/>
        <c:axId val="86508672"/>
      </c:lineChart>
      <c:dateAx>
        <c:axId val="86502784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6508672"/>
        <c:crosses val="autoZero"/>
        <c:auto val="1"/>
        <c:lblOffset val="100"/>
      </c:dateAx>
      <c:valAx>
        <c:axId val="86508672"/>
        <c:scaling>
          <c:orientation val="minMax"/>
        </c:scaling>
        <c:delete val="1"/>
        <c:axPos val="l"/>
        <c:numFmt formatCode="#,##0.0" sourceLinked="1"/>
        <c:tickLblPos val="none"/>
        <c:crossAx val="8650278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2133821678215732E-2"/>
          <c:y val="8.9076099611458723E-2"/>
          <c:w val="0.67309784679571916"/>
          <c:h val="0.90157638496787973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Лист1!$B$5:$B$6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Лист1!$E$5:$E$6</c:f>
              <c:numCache>
                <c:formatCode>General</c:formatCode>
                <c:ptCount val="2"/>
                <c:pt idx="0">
                  <c:v>211616.5</c:v>
                </c:pt>
                <c:pt idx="1">
                  <c:v>810499.8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sz="18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388888888888897E-2"/>
                  <c:y val="-4.6296296296296446E-2"/>
                </c:manualLayout>
              </c:layout>
              <c:showVal val="1"/>
            </c:dLbl>
            <c:dLbl>
              <c:idx val="1"/>
              <c:layout>
                <c:manualLayout>
                  <c:x val="3.3333333333333381E-2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1.3888670166229225E-2"/>
                  <c:y val="-5.092629046369202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Лист1!$M$32:$M$34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Лист1!$N$32:$N$34</c:f>
              <c:numCache>
                <c:formatCode>General</c:formatCode>
                <c:ptCount val="3"/>
                <c:pt idx="0">
                  <c:v>179722.7</c:v>
                </c:pt>
                <c:pt idx="1">
                  <c:v>196488.9</c:v>
                </c:pt>
                <c:pt idx="2">
                  <c:v>211616.5</c:v>
                </c:pt>
              </c:numCache>
            </c:numRef>
          </c:val>
        </c:ser>
        <c:shape val="cylinder"/>
        <c:axId val="83956480"/>
        <c:axId val="83958016"/>
        <c:axId val="0"/>
      </c:bar3DChart>
      <c:catAx>
        <c:axId val="83956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3958016"/>
        <c:crosses val="autoZero"/>
        <c:auto val="1"/>
        <c:lblAlgn val="ctr"/>
        <c:lblOffset val="100"/>
      </c:catAx>
      <c:valAx>
        <c:axId val="83958016"/>
        <c:scaling>
          <c:orientation val="minMax"/>
        </c:scaling>
        <c:delete val="1"/>
        <c:axPos val="l"/>
        <c:numFmt formatCode="General" sourceLinked="1"/>
        <c:tickLblPos val="none"/>
        <c:crossAx val="8395648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40"/>
      <c:perspective val="30"/>
    </c:view3D>
    <c:plotArea>
      <c:layout>
        <c:manualLayout>
          <c:layoutTarget val="inner"/>
          <c:xMode val="edge"/>
          <c:yMode val="edge"/>
          <c:x val="0"/>
          <c:y val="2.2536590584585264E-2"/>
          <c:w val="1"/>
          <c:h val="0.83163890569086285"/>
        </c:manualLayout>
      </c:layout>
      <c:pie3DChart>
        <c:varyColors val="1"/>
        <c:ser>
          <c:idx val="0"/>
          <c:order val="0"/>
          <c:explosion val="41"/>
          <c:dPt>
            <c:idx val="0"/>
            <c:explosion val="0"/>
          </c:dPt>
          <c:dLbls>
            <c:dLbl>
              <c:idx val="0"/>
              <c:layout>
                <c:manualLayout>
                  <c:x val="0.2257407687052817"/>
                  <c:y val="3.0906496849487368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"/>
                  <c:y val="-0.2419499685220163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  <a:r>
                      <a:rPr lang="ru-RU" dirty="0"/>
                      <a:t>кцизы по подакцизным товарам (</a:t>
                    </a:r>
                    <a:r>
                      <a:rPr lang="ru-RU" dirty="0" smtClean="0"/>
                      <a:t>продукции)</a:t>
                    </a:r>
                    <a:r>
                      <a:rPr lang="ru-RU" dirty="0"/>
                      <a:t>
6%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9.9610110380038225E-2"/>
                  <c:y val="1.7216256590589368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2.2739869845036426E-2"/>
                  <c:y val="3.2652044998771002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20803609822744784"/>
                  <c:y val="-3.8781644579367839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1.8603791844455275E-2"/>
                  <c:y val="4.8838991900206206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1.485539547096393E-2"/>
                  <c:y val="8.840410050460793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Лист1!$H$19:$H$25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Единый налог на вмененный доход для отдельных видов деятельности</c:v>
                </c:pt>
                <c:pt idx="3">
                  <c:v>Единый сельскохозяйственный налог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 Налог на добычу полезных ископаемых</c:v>
                </c:pt>
                <c:pt idx="6">
                  <c:v>Государственная пошлина </c:v>
                </c:pt>
              </c:strCache>
            </c:strRef>
          </c:cat>
          <c:val>
            <c:numRef>
              <c:f>Лист1!$I$19:$I$25</c:f>
              <c:numCache>
                <c:formatCode>General</c:formatCode>
                <c:ptCount val="7"/>
                <c:pt idx="0">
                  <c:v>141400</c:v>
                </c:pt>
                <c:pt idx="1">
                  <c:v>12019.3</c:v>
                </c:pt>
                <c:pt idx="2">
                  <c:v>10845.2</c:v>
                </c:pt>
                <c:pt idx="3">
                  <c:v>82.3</c:v>
                </c:pt>
                <c:pt idx="4">
                  <c:v>136</c:v>
                </c:pt>
                <c:pt idx="5">
                  <c:v>34692.9</c:v>
                </c:pt>
                <c:pt idx="6">
                  <c:v>4717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Налог на доходы физических лиц (тыс.рублей)</a:t>
            </a:r>
          </a:p>
        </c:rich>
      </c:tx>
      <c:layout/>
    </c:title>
    <c:plotArea>
      <c:layout/>
      <c:lineChart>
        <c:grouping val="standard"/>
        <c:ser>
          <c:idx val="1"/>
          <c:order val="0"/>
          <c:dLbls>
            <c:dLbl>
              <c:idx val="0"/>
              <c:layout>
                <c:manualLayout>
                  <c:x val="-0.13803758394661131"/>
                  <c:y val="-0.10240040896356861"/>
                </c:manualLayout>
              </c:layout>
              <c:showVal val="1"/>
            </c:dLbl>
            <c:dLbl>
              <c:idx val="1"/>
              <c:layout>
                <c:manualLayout>
                  <c:x val="-5.8333333333333591E-2"/>
                  <c:y val="-8.3333333333333467E-2"/>
                </c:manualLayout>
              </c:layout>
              <c:showVal val="1"/>
            </c:dLbl>
            <c:dLbl>
              <c:idx val="2"/>
              <c:layout>
                <c:manualLayout>
                  <c:x val="-0.05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Лист1!$B$41:$B$43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Лист1!$C$41:$C$43</c:f>
              <c:numCache>
                <c:formatCode>General</c:formatCode>
                <c:ptCount val="3"/>
                <c:pt idx="0">
                  <c:v>123549.1</c:v>
                </c:pt>
                <c:pt idx="1">
                  <c:v>141072.9</c:v>
                </c:pt>
                <c:pt idx="2" formatCode="#,##0.0">
                  <c:v>141400</c:v>
                </c:pt>
              </c:numCache>
            </c:numRef>
          </c:val>
        </c:ser>
        <c:dLbls>
          <c:showVal val="1"/>
        </c:dLbls>
        <c:marker val="1"/>
        <c:axId val="84037632"/>
        <c:axId val="84039168"/>
      </c:lineChart>
      <c:catAx>
        <c:axId val="840376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039168"/>
        <c:crosses val="autoZero"/>
        <c:auto val="1"/>
        <c:lblAlgn val="ctr"/>
        <c:lblOffset val="100"/>
      </c:catAx>
      <c:valAx>
        <c:axId val="84039168"/>
        <c:scaling>
          <c:orientation val="minMax"/>
        </c:scaling>
        <c:delete val="1"/>
        <c:axPos val="l"/>
        <c:numFmt formatCode="General" sourceLinked="1"/>
        <c:tickLblPos val="none"/>
        <c:crossAx val="8403763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Налог на доходы физических лиц </a:t>
            </a:r>
          </a:p>
          <a:p>
            <a:pPr>
              <a:defRPr/>
            </a:pPr>
            <a:r>
              <a:rPr lang="ru-RU" sz="1400" i="1" dirty="0" smtClean="0"/>
              <a:t>в</a:t>
            </a:r>
            <a:r>
              <a:rPr lang="ru-RU" sz="1400" i="1" baseline="0" dirty="0" smtClean="0"/>
              <a:t> </a:t>
            </a:r>
            <a:r>
              <a:rPr lang="ru-RU" sz="1400" i="1" dirty="0" smtClean="0"/>
              <a:t>условиях предшествующего года (тыс.рублей</a:t>
            </a:r>
            <a:r>
              <a:rPr lang="ru-RU" sz="1400" i="1" dirty="0"/>
              <a:t>)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8.3333333333333343E-2"/>
                  <c:y val="-8.7074829931973186E-2"/>
                </c:manualLayout>
              </c:layout>
              <c:showVal val="1"/>
            </c:dLbl>
            <c:dLbl>
              <c:idx val="1"/>
              <c:layout>
                <c:manualLayout>
                  <c:x val="-8.3333333333333343E-2"/>
                  <c:y val="-0.1142857142857146"/>
                </c:manualLayout>
              </c:layout>
              <c:showVal val="1"/>
            </c:dLbl>
            <c:dLbl>
              <c:idx val="2"/>
              <c:layout>
                <c:manualLayout>
                  <c:x val="-6.3888888888888884E-2"/>
                  <c:y val="-8.163265306122449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Лист1!$B$49:$B$51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Лист1!$C$49:$C$51</c:f>
              <c:numCache>
                <c:formatCode>General</c:formatCode>
                <c:ptCount val="3"/>
                <c:pt idx="0">
                  <c:v>123549.1</c:v>
                </c:pt>
                <c:pt idx="1">
                  <c:v>141072.9</c:v>
                </c:pt>
                <c:pt idx="2">
                  <c:v>158908.6</c:v>
                </c:pt>
              </c:numCache>
            </c:numRef>
          </c:val>
        </c:ser>
        <c:dLbls>
          <c:showVal val="1"/>
        </c:dLbls>
        <c:marker val="1"/>
        <c:axId val="84075648"/>
        <c:axId val="84077184"/>
      </c:lineChart>
      <c:catAx>
        <c:axId val="840756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4077184"/>
        <c:crosses val="autoZero"/>
        <c:auto val="1"/>
        <c:lblAlgn val="ctr"/>
        <c:lblOffset val="100"/>
      </c:catAx>
      <c:valAx>
        <c:axId val="84077184"/>
        <c:scaling>
          <c:orientation val="minMax"/>
        </c:scaling>
        <c:delete val="1"/>
        <c:axPos val="l"/>
        <c:numFmt formatCode="General" sourceLinked="1"/>
        <c:tickLblPos val="none"/>
        <c:crossAx val="8407564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sz="1400" dirty="0"/>
              <a:t>Дополнительный норматив отчислений от налога на доходы физических </a:t>
            </a:r>
            <a:r>
              <a:rPr lang="ru-RU" sz="1400" dirty="0" err="1"/>
              <a:t>лиц,%</a:t>
            </a:r>
            <a:endParaRPr lang="ru-RU" sz="1400" dirty="0"/>
          </a:p>
        </c:rich>
      </c:tx>
      <c:layout/>
    </c:title>
    <c:view3D>
      <c:perspective val="20"/>
    </c:view3D>
    <c:plotArea>
      <c:layout>
        <c:manualLayout>
          <c:layoutTarget val="inner"/>
          <c:xMode val="edge"/>
          <c:yMode val="edge"/>
          <c:x val="1.5325673580449428E-2"/>
          <c:y val="0.22335211211100001"/>
          <c:w val="0.94380586353835216"/>
          <c:h val="0.5797673715266205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9109494845772257E-2"/>
                  <c:y val="-3.4294029058499674E-2"/>
                </c:manualLayout>
              </c:layout>
              <c:showVal val="1"/>
            </c:dLbl>
            <c:dLbl>
              <c:idx val="1"/>
              <c:layout>
                <c:manualLayout>
                  <c:x val="4.1095757429325544E-2"/>
                  <c:y val="-2.9394882050142578E-2"/>
                </c:manualLayout>
              </c:layout>
              <c:showVal val="1"/>
            </c:dLbl>
            <c:dLbl>
              <c:idx val="2"/>
              <c:layout>
                <c:manualLayout>
                  <c:x val="3.7671110976881764E-2"/>
                  <c:y val="-6.368891110864226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Лист1!$B$45:$B$47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Лист1!$C$45:$C$47</c:f>
              <c:numCache>
                <c:formatCode>0.0%</c:formatCode>
                <c:ptCount val="3"/>
                <c:pt idx="0">
                  <c:v>0.16500000000000001</c:v>
                </c:pt>
                <c:pt idx="1">
                  <c:v>0.1800000000000001</c:v>
                </c:pt>
                <c:pt idx="2">
                  <c:v>0.15200000000000011</c:v>
                </c:pt>
              </c:numCache>
            </c:numRef>
          </c:val>
        </c:ser>
        <c:gapWidth val="55"/>
        <c:shape val="cylinder"/>
        <c:axId val="84105856"/>
        <c:axId val="84119936"/>
        <c:axId val="0"/>
      </c:bar3DChart>
      <c:catAx>
        <c:axId val="84105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4119936"/>
        <c:crosses val="autoZero"/>
        <c:auto val="1"/>
        <c:lblAlgn val="ctr"/>
        <c:lblOffset val="100"/>
      </c:catAx>
      <c:valAx>
        <c:axId val="84119936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8410585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4D58C-B211-4204-9895-852FAAFBB02B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18253-A69A-476B-ABE2-E59343CFF6D6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ДОХОДЫ </a:t>
          </a:r>
          <a:r>
            <a:rPr lang="ru-RU" sz="2400" b="1" dirty="0" smtClean="0"/>
            <a:t>– </a:t>
          </a:r>
          <a:r>
            <a:rPr lang="ru-RU" sz="2400" b="1" dirty="0" smtClean="0"/>
            <a:t>1022116,3</a:t>
          </a:r>
          <a:r>
            <a:rPr lang="ru-RU" sz="2000" b="1" dirty="0" smtClean="0"/>
            <a:t> </a:t>
          </a:r>
          <a:r>
            <a:rPr lang="ru-RU" sz="2000" b="1" dirty="0" smtClean="0"/>
            <a:t>тыс. рублей</a:t>
          </a:r>
          <a:endParaRPr lang="ru-RU" sz="2000" b="1" dirty="0"/>
        </a:p>
      </dgm:t>
    </dgm:pt>
    <dgm:pt modelId="{CCBAF7C0-1844-4C93-AD5D-12EAAA4A597F}" type="parTrans" cxnId="{6D1779F1-5BDC-4446-8437-9D6FFD97D939}">
      <dgm:prSet/>
      <dgm:spPr/>
      <dgm:t>
        <a:bodyPr/>
        <a:lstStyle/>
        <a:p>
          <a:endParaRPr lang="ru-RU"/>
        </a:p>
      </dgm:t>
    </dgm:pt>
    <dgm:pt modelId="{E81EEFA5-8B16-4C24-8B91-AE0D9DEB1662}" type="sibTrans" cxnId="{6D1779F1-5BDC-4446-8437-9D6FFD97D939}">
      <dgm:prSet/>
      <dgm:spPr/>
      <dgm:t>
        <a:bodyPr/>
        <a:lstStyle/>
        <a:p>
          <a:endParaRPr lang="ru-RU"/>
        </a:p>
      </dgm:t>
    </dgm:pt>
    <dgm:pt modelId="{20195DC6-ED2B-4576-8268-83C1F4717E7A}">
      <dgm:prSet phldrT="[Текст]" custT="1"/>
      <dgm:spPr/>
      <dgm:t>
        <a:bodyPr/>
        <a:lstStyle/>
        <a:p>
          <a:pPr algn="ctr"/>
          <a:r>
            <a:rPr lang="ru-RU" sz="2000" b="1" dirty="0" smtClean="0"/>
            <a:t>РАСХОДЫ – </a:t>
          </a:r>
          <a:r>
            <a:rPr lang="ru-RU" sz="2400" b="1" dirty="0" smtClean="0"/>
            <a:t>1013718,7</a:t>
          </a:r>
          <a:r>
            <a:rPr lang="ru-RU" sz="2000" b="1" dirty="0" smtClean="0"/>
            <a:t> тыс. рублей</a:t>
          </a:r>
          <a:endParaRPr lang="ru-RU" sz="2000" b="1" dirty="0"/>
        </a:p>
      </dgm:t>
    </dgm:pt>
    <dgm:pt modelId="{A8419919-7495-48A9-9A92-42667B2B4ADA}" type="parTrans" cxnId="{50E6EB8F-610A-419F-8DB5-16582A68C0EA}">
      <dgm:prSet/>
      <dgm:spPr/>
      <dgm:t>
        <a:bodyPr/>
        <a:lstStyle/>
        <a:p>
          <a:endParaRPr lang="ru-RU"/>
        </a:p>
      </dgm:t>
    </dgm:pt>
    <dgm:pt modelId="{31C62867-3E00-4601-A28C-26AC7673F370}" type="sibTrans" cxnId="{50E6EB8F-610A-419F-8DB5-16582A68C0EA}">
      <dgm:prSet/>
      <dgm:spPr/>
      <dgm:t>
        <a:bodyPr/>
        <a:lstStyle/>
        <a:p>
          <a:endParaRPr lang="ru-RU"/>
        </a:p>
      </dgm:t>
    </dgm:pt>
    <dgm:pt modelId="{E7EC8628-FD78-4F33-BDD9-6BB2DC7F295F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ПРОФИЦИТ</a:t>
          </a:r>
          <a:r>
            <a:rPr lang="ru-RU" sz="2000" dirty="0" smtClean="0"/>
            <a:t> – </a:t>
          </a:r>
          <a:r>
            <a:rPr lang="ru-RU" sz="2400" dirty="0" smtClean="0"/>
            <a:t>8397,6 </a:t>
          </a:r>
          <a:r>
            <a:rPr lang="ru-RU" sz="2000" dirty="0" smtClean="0"/>
            <a:t>тыс. рублей</a:t>
          </a:r>
          <a:endParaRPr lang="ru-RU" sz="2000" dirty="0"/>
        </a:p>
      </dgm:t>
    </dgm:pt>
    <dgm:pt modelId="{AE4817FE-DD5C-4970-8560-DD83D684EE47}" type="parTrans" cxnId="{8066AF99-3FF2-495E-AEA6-A2A31159D908}">
      <dgm:prSet/>
      <dgm:spPr/>
      <dgm:t>
        <a:bodyPr/>
        <a:lstStyle/>
        <a:p>
          <a:endParaRPr lang="ru-RU"/>
        </a:p>
      </dgm:t>
    </dgm:pt>
    <dgm:pt modelId="{D56C3754-1660-401C-99CB-5AE42EB625A9}" type="sibTrans" cxnId="{8066AF99-3FF2-495E-AEA6-A2A31159D908}">
      <dgm:prSet/>
      <dgm:spPr/>
      <dgm:t>
        <a:bodyPr/>
        <a:lstStyle/>
        <a:p>
          <a:endParaRPr lang="ru-RU"/>
        </a:p>
      </dgm:t>
    </dgm:pt>
    <dgm:pt modelId="{2FF37758-F039-4560-AB3B-2C2AA7692737}">
      <dgm:prSet custT="1"/>
      <dgm:spPr/>
      <dgm:t>
        <a:bodyPr/>
        <a:lstStyle/>
        <a:p>
          <a:pPr algn="ctr"/>
          <a:r>
            <a:rPr lang="ru-RU" sz="1400" b="1" dirty="0" smtClean="0"/>
            <a:t>ОБЪЕМ МУНИЦИПАЛЬНОГО ДОЛГА – 8744,3 тыс. рублей</a:t>
          </a:r>
          <a:endParaRPr lang="ru-RU" sz="1400" b="1" dirty="0"/>
        </a:p>
      </dgm:t>
    </dgm:pt>
    <dgm:pt modelId="{6A61AB8B-A2B2-4BDD-9CAE-2B09423BED5E}" type="parTrans" cxnId="{2325B310-BD46-4E44-91E2-7B727D197615}">
      <dgm:prSet/>
      <dgm:spPr/>
      <dgm:t>
        <a:bodyPr/>
        <a:lstStyle/>
        <a:p>
          <a:endParaRPr lang="ru-RU"/>
        </a:p>
      </dgm:t>
    </dgm:pt>
    <dgm:pt modelId="{A22C2E64-3A53-4474-9E24-565048DA43B4}" type="sibTrans" cxnId="{2325B310-BD46-4E44-91E2-7B727D197615}">
      <dgm:prSet/>
      <dgm:spPr/>
      <dgm:t>
        <a:bodyPr/>
        <a:lstStyle/>
        <a:p>
          <a:endParaRPr lang="ru-RU"/>
        </a:p>
      </dgm:t>
    </dgm:pt>
    <dgm:pt modelId="{F69A9B74-1BFE-4F17-B852-CE328E9D8711}">
      <dgm:prSet custT="1"/>
      <dgm:spPr/>
      <dgm:t>
        <a:bodyPr/>
        <a:lstStyle/>
        <a:p>
          <a:pPr algn="ctr"/>
          <a:r>
            <a:rPr lang="ru-RU" sz="1400" b="1" dirty="0" smtClean="0"/>
            <a:t>ОБЪЕМ КРЕДИТОРСКОЙ ЗАДОЛЖЕННОСТИ  ПО МЕСТНОМУ БЮДЖЕТУ– </a:t>
          </a:r>
        </a:p>
        <a:p>
          <a:pPr algn="ctr"/>
          <a:r>
            <a:rPr lang="ru-RU" sz="1400" b="1" dirty="0" smtClean="0"/>
            <a:t>208,6 тыс. рублей</a:t>
          </a:r>
          <a:endParaRPr lang="ru-RU" sz="1400" b="1" dirty="0"/>
        </a:p>
      </dgm:t>
    </dgm:pt>
    <dgm:pt modelId="{D63F331A-B7EA-4355-852A-8C4A23A2958A}" type="parTrans" cxnId="{F5179E4C-8C7D-41B4-B658-3E3EA5699EC0}">
      <dgm:prSet/>
      <dgm:spPr/>
      <dgm:t>
        <a:bodyPr/>
        <a:lstStyle/>
        <a:p>
          <a:endParaRPr lang="ru-RU"/>
        </a:p>
      </dgm:t>
    </dgm:pt>
    <dgm:pt modelId="{ADEB94E1-9B53-4B81-B2D7-9F2477AD2D0C}" type="sibTrans" cxnId="{F5179E4C-8C7D-41B4-B658-3E3EA5699EC0}">
      <dgm:prSet/>
      <dgm:spPr/>
      <dgm:t>
        <a:bodyPr/>
        <a:lstStyle/>
        <a:p>
          <a:endParaRPr lang="ru-RU"/>
        </a:p>
      </dgm:t>
    </dgm:pt>
    <dgm:pt modelId="{9BF378A7-7124-471D-9C82-B7655AFF58E7}" type="pres">
      <dgm:prSet presAssocID="{B114D58C-B211-4204-9895-852FAAFBB0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393B0E-ACD7-4D68-B911-1BC1DD90A0D1}" type="pres">
      <dgm:prSet presAssocID="{C3918253-A69A-476B-ABE2-E59343CFF6D6}" presName="parentLin" presStyleCnt="0"/>
      <dgm:spPr/>
      <dgm:t>
        <a:bodyPr/>
        <a:lstStyle/>
        <a:p>
          <a:endParaRPr lang="ru-RU"/>
        </a:p>
      </dgm:t>
    </dgm:pt>
    <dgm:pt modelId="{8C247E7A-04F6-4F4F-A5F2-A829E42E9BC6}" type="pres">
      <dgm:prSet presAssocID="{C3918253-A69A-476B-ABE2-E59343CFF6D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433B0D6-1FB9-4E0E-8277-A5FB8DF3E984}" type="pres">
      <dgm:prSet presAssocID="{C3918253-A69A-476B-ABE2-E59343CFF6D6}" presName="parentText" presStyleLbl="node1" presStyleIdx="0" presStyleCnt="5" custScaleY="300357" custLinFactX="9667" custLinFactNeighborX="100000" custLinFactNeighborY="155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3676-737F-49BE-AAB6-13D0B3906D6E}" type="pres">
      <dgm:prSet presAssocID="{C3918253-A69A-476B-ABE2-E59343CFF6D6}" presName="negativeSpace" presStyleCnt="0"/>
      <dgm:spPr/>
      <dgm:t>
        <a:bodyPr/>
        <a:lstStyle/>
        <a:p>
          <a:endParaRPr lang="ru-RU"/>
        </a:p>
      </dgm:t>
    </dgm:pt>
    <dgm:pt modelId="{BAAE1FC4-FBB4-4519-9355-3E08F23770EB}" type="pres">
      <dgm:prSet presAssocID="{C3918253-A69A-476B-ABE2-E59343CFF6D6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E1122-00DE-4DB9-8046-62C925542FF4}" type="pres">
      <dgm:prSet presAssocID="{E81EEFA5-8B16-4C24-8B91-AE0D9DEB1662}" presName="spaceBetweenRectangles" presStyleCnt="0"/>
      <dgm:spPr/>
      <dgm:t>
        <a:bodyPr/>
        <a:lstStyle/>
        <a:p>
          <a:endParaRPr lang="ru-RU"/>
        </a:p>
      </dgm:t>
    </dgm:pt>
    <dgm:pt modelId="{FA75D6D9-D213-4E55-869B-F12D516B49BF}" type="pres">
      <dgm:prSet presAssocID="{20195DC6-ED2B-4576-8268-83C1F4717E7A}" presName="parentLin" presStyleCnt="0"/>
      <dgm:spPr/>
      <dgm:t>
        <a:bodyPr/>
        <a:lstStyle/>
        <a:p>
          <a:endParaRPr lang="ru-RU"/>
        </a:p>
      </dgm:t>
    </dgm:pt>
    <dgm:pt modelId="{7A741151-A9FD-42E3-9695-3BC6A4F54764}" type="pres">
      <dgm:prSet presAssocID="{20195DC6-ED2B-4576-8268-83C1F4717E7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149C339-9FAF-4C8B-8C1B-5C7446403C3C}" type="pres">
      <dgm:prSet presAssocID="{20195DC6-ED2B-4576-8268-83C1F4717E7A}" presName="parentText" presStyleLbl="node1" presStyleIdx="1" presStyleCnt="5" custScaleY="307575" custLinFactX="9667" custLinFactNeighborX="100000" custLinFactNeighborY="16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275ED-6DD7-44DD-8936-439682D4937A}" type="pres">
      <dgm:prSet presAssocID="{20195DC6-ED2B-4576-8268-83C1F4717E7A}" presName="negativeSpace" presStyleCnt="0"/>
      <dgm:spPr/>
      <dgm:t>
        <a:bodyPr/>
        <a:lstStyle/>
        <a:p>
          <a:endParaRPr lang="ru-RU"/>
        </a:p>
      </dgm:t>
    </dgm:pt>
    <dgm:pt modelId="{B29A48E6-00E1-4348-9CAE-90C3037196BE}" type="pres">
      <dgm:prSet presAssocID="{20195DC6-ED2B-4576-8268-83C1F4717E7A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FFDF8-C2B0-40AC-8D1C-5AB4AB499D58}" type="pres">
      <dgm:prSet presAssocID="{31C62867-3E00-4601-A28C-26AC7673F370}" presName="spaceBetweenRectangles" presStyleCnt="0"/>
      <dgm:spPr/>
      <dgm:t>
        <a:bodyPr/>
        <a:lstStyle/>
        <a:p>
          <a:endParaRPr lang="ru-RU"/>
        </a:p>
      </dgm:t>
    </dgm:pt>
    <dgm:pt modelId="{D9A5415F-3531-4FC9-BEBE-CF5A85CE7FFB}" type="pres">
      <dgm:prSet presAssocID="{E7EC8628-FD78-4F33-BDD9-6BB2DC7F295F}" presName="parentLin" presStyleCnt="0"/>
      <dgm:spPr/>
      <dgm:t>
        <a:bodyPr/>
        <a:lstStyle/>
        <a:p>
          <a:endParaRPr lang="ru-RU"/>
        </a:p>
      </dgm:t>
    </dgm:pt>
    <dgm:pt modelId="{72F3DB85-E17F-4F62-ABD2-E3E4FD8D9300}" type="pres">
      <dgm:prSet presAssocID="{E7EC8628-FD78-4F33-BDD9-6BB2DC7F295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C81EC9F-C512-460B-AAB0-B1B59707FBEE}" type="pres">
      <dgm:prSet presAssocID="{E7EC8628-FD78-4F33-BDD9-6BB2DC7F295F}" presName="parentText" presStyleLbl="node1" presStyleIdx="2" presStyleCnt="5" custScaleY="276014" custLinFactX="9667" custLinFactNeighborX="100000" custLinFactNeighborY="-34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98F2A-FD0E-4DB3-B054-7E559CA01248}" type="pres">
      <dgm:prSet presAssocID="{E7EC8628-FD78-4F33-BDD9-6BB2DC7F295F}" presName="negativeSpace" presStyleCnt="0"/>
      <dgm:spPr/>
      <dgm:t>
        <a:bodyPr/>
        <a:lstStyle/>
        <a:p>
          <a:endParaRPr lang="ru-RU"/>
        </a:p>
      </dgm:t>
    </dgm:pt>
    <dgm:pt modelId="{66490307-3908-4B8B-93E4-FDC8EA47BD07}" type="pres">
      <dgm:prSet presAssocID="{E7EC8628-FD78-4F33-BDD9-6BB2DC7F295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FE400-3DBE-4C8E-8488-104A94A78154}" type="pres">
      <dgm:prSet presAssocID="{D56C3754-1660-401C-99CB-5AE42EB625A9}" presName="spaceBetweenRectangles" presStyleCnt="0"/>
      <dgm:spPr/>
      <dgm:t>
        <a:bodyPr/>
        <a:lstStyle/>
        <a:p>
          <a:endParaRPr lang="ru-RU"/>
        </a:p>
      </dgm:t>
    </dgm:pt>
    <dgm:pt modelId="{E53CEDC0-93FE-4C3B-811E-95277E6D02A0}" type="pres">
      <dgm:prSet presAssocID="{2FF37758-F039-4560-AB3B-2C2AA7692737}" presName="parentLin" presStyleCnt="0"/>
      <dgm:spPr/>
      <dgm:t>
        <a:bodyPr/>
        <a:lstStyle/>
        <a:p>
          <a:endParaRPr lang="ru-RU"/>
        </a:p>
      </dgm:t>
    </dgm:pt>
    <dgm:pt modelId="{DD6AA057-87FC-4926-AAEE-29C9BE082C64}" type="pres">
      <dgm:prSet presAssocID="{2FF37758-F039-4560-AB3B-2C2AA769273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737ABEF-01F9-4FE7-A025-4B93230FBFF5}" type="pres">
      <dgm:prSet presAssocID="{2FF37758-F039-4560-AB3B-2C2AA7692737}" presName="parentText" presStyleLbl="node1" presStyleIdx="3" presStyleCnt="5" custScaleX="142857" custLinFactNeighborX="7513" custLinFactNeighborY="-6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834F6-5282-489B-AC9F-B6BF50A098B6}" type="pres">
      <dgm:prSet presAssocID="{2FF37758-F039-4560-AB3B-2C2AA7692737}" presName="negativeSpace" presStyleCnt="0"/>
      <dgm:spPr/>
      <dgm:t>
        <a:bodyPr/>
        <a:lstStyle/>
        <a:p>
          <a:endParaRPr lang="ru-RU"/>
        </a:p>
      </dgm:t>
    </dgm:pt>
    <dgm:pt modelId="{90888609-1A5F-4E1D-BF71-23390D2FE3CC}" type="pres">
      <dgm:prSet presAssocID="{2FF37758-F039-4560-AB3B-2C2AA7692737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0D42A-56B4-494A-B7A6-4C4C02D1DBF0}" type="pres">
      <dgm:prSet presAssocID="{A22C2E64-3A53-4474-9E24-565048DA43B4}" presName="spaceBetweenRectangles" presStyleCnt="0"/>
      <dgm:spPr/>
      <dgm:t>
        <a:bodyPr/>
        <a:lstStyle/>
        <a:p>
          <a:endParaRPr lang="ru-RU"/>
        </a:p>
      </dgm:t>
    </dgm:pt>
    <dgm:pt modelId="{3409C2C5-D17A-41E1-96CB-5FF470B3E61E}" type="pres">
      <dgm:prSet presAssocID="{F69A9B74-1BFE-4F17-B852-CE328E9D8711}" presName="parentLin" presStyleCnt="0"/>
      <dgm:spPr/>
      <dgm:t>
        <a:bodyPr/>
        <a:lstStyle/>
        <a:p>
          <a:endParaRPr lang="ru-RU"/>
        </a:p>
      </dgm:t>
    </dgm:pt>
    <dgm:pt modelId="{4E9F1E0A-BFA4-46D9-98C0-4E9DA8BA5090}" type="pres">
      <dgm:prSet presAssocID="{F69A9B74-1BFE-4F17-B852-CE328E9D871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D0F15FA-7CAB-43E6-A860-AEE8B9B3E2BE}" type="pres">
      <dgm:prSet presAssocID="{F69A9B74-1BFE-4F17-B852-CE328E9D8711}" presName="parentText" presStyleLbl="node1" presStyleIdx="4" presStyleCnt="5" custScaleX="136070" custScaleY="1791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20D4D-25C3-42E6-BFBB-6CD114D2E3A4}" type="pres">
      <dgm:prSet presAssocID="{F69A9B74-1BFE-4F17-B852-CE328E9D8711}" presName="negativeSpace" presStyleCnt="0"/>
      <dgm:spPr/>
      <dgm:t>
        <a:bodyPr/>
        <a:lstStyle/>
        <a:p>
          <a:endParaRPr lang="ru-RU"/>
        </a:p>
      </dgm:t>
    </dgm:pt>
    <dgm:pt modelId="{CB42E72E-03F8-4319-A24C-631AC78874FD}" type="pres">
      <dgm:prSet presAssocID="{F69A9B74-1BFE-4F17-B852-CE328E9D8711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6EB8F-610A-419F-8DB5-16582A68C0EA}" srcId="{B114D58C-B211-4204-9895-852FAAFBB02B}" destId="{20195DC6-ED2B-4576-8268-83C1F4717E7A}" srcOrd="1" destOrd="0" parTransId="{A8419919-7495-48A9-9A92-42667B2B4ADA}" sibTransId="{31C62867-3E00-4601-A28C-26AC7673F370}"/>
    <dgm:cxn modelId="{6D1779F1-5BDC-4446-8437-9D6FFD97D939}" srcId="{B114D58C-B211-4204-9895-852FAAFBB02B}" destId="{C3918253-A69A-476B-ABE2-E59343CFF6D6}" srcOrd="0" destOrd="0" parTransId="{CCBAF7C0-1844-4C93-AD5D-12EAAA4A597F}" sibTransId="{E81EEFA5-8B16-4C24-8B91-AE0D9DEB1662}"/>
    <dgm:cxn modelId="{AB3D2EB2-3E4E-48C4-9A25-7D3110BFC3A5}" type="presOf" srcId="{2FF37758-F039-4560-AB3B-2C2AA7692737}" destId="{DD6AA057-87FC-4926-AAEE-29C9BE082C64}" srcOrd="0" destOrd="0" presId="urn:microsoft.com/office/officeart/2005/8/layout/list1"/>
    <dgm:cxn modelId="{F5179E4C-8C7D-41B4-B658-3E3EA5699EC0}" srcId="{B114D58C-B211-4204-9895-852FAAFBB02B}" destId="{F69A9B74-1BFE-4F17-B852-CE328E9D8711}" srcOrd="4" destOrd="0" parTransId="{D63F331A-B7EA-4355-852A-8C4A23A2958A}" sibTransId="{ADEB94E1-9B53-4B81-B2D7-9F2477AD2D0C}"/>
    <dgm:cxn modelId="{8066AF99-3FF2-495E-AEA6-A2A31159D908}" srcId="{B114D58C-B211-4204-9895-852FAAFBB02B}" destId="{E7EC8628-FD78-4F33-BDD9-6BB2DC7F295F}" srcOrd="2" destOrd="0" parTransId="{AE4817FE-DD5C-4970-8560-DD83D684EE47}" sibTransId="{D56C3754-1660-401C-99CB-5AE42EB625A9}"/>
    <dgm:cxn modelId="{BFE3D86E-3CE8-4591-B28A-9292285BF5FF}" type="presOf" srcId="{F69A9B74-1BFE-4F17-B852-CE328E9D8711}" destId="{4E9F1E0A-BFA4-46D9-98C0-4E9DA8BA5090}" srcOrd="0" destOrd="0" presId="urn:microsoft.com/office/officeart/2005/8/layout/list1"/>
    <dgm:cxn modelId="{90D467D5-7314-4127-893D-A3972D0872F2}" type="presOf" srcId="{20195DC6-ED2B-4576-8268-83C1F4717E7A}" destId="{7A741151-A9FD-42E3-9695-3BC6A4F54764}" srcOrd="0" destOrd="0" presId="urn:microsoft.com/office/officeart/2005/8/layout/list1"/>
    <dgm:cxn modelId="{ED0D031C-EE6A-458D-9D2B-1EFDE420997B}" type="presOf" srcId="{C3918253-A69A-476B-ABE2-E59343CFF6D6}" destId="{8C247E7A-04F6-4F4F-A5F2-A829E42E9BC6}" srcOrd="0" destOrd="0" presId="urn:microsoft.com/office/officeart/2005/8/layout/list1"/>
    <dgm:cxn modelId="{99A65ED5-9FEC-4639-90ED-4895D8F9B8BC}" type="presOf" srcId="{F69A9B74-1BFE-4F17-B852-CE328E9D8711}" destId="{5D0F15FA-7CAB-43E6-A860-AEE8B9B3E2BE}" srcOrd="1" destOrd="0" presId="urn:microsoft.com/office/officeart/2005/8/layout/list1"/>
    <dgm:cxn modelId="{9FB9B491-6FDE-48E9-8323-0A92EA18137A}" type="presOf" srcId="{E7EC8628-FD78-4F33-BDD9-6BB2DC7F295F}" destId="{3C81EC9F-C512-460B-AAB0-B1B59707FBEE}" srcOrd="1" destOrd="0" presId="urn:microsoft.com/office/officeart/2005/8/layout/list1"/>
    <dgm:cxn modelId="{9417E05F-7CBC-422F-A11F-690A4CB68E25}" type="presOf" srcId="{B114D58C-B211-4204-9895-852FAAFBB02B}" destId="{9BF378A7-7124-471D-9C82-B7655AFF58E7}" srcOrd="0" destOrd="0" presId="urn:microsoft.com/office/officeart/2005/8/layout/list1"/>
    <dgm:cxn modelId="{463A1363-750D-4FEA-B1CC-FA9657EA1E9A}" type="presOf" srcId="{20195DC6-ED2B-4576-8268-83C1F4717E7A}" destId="{4149C339-9FAF-4C8B-8C1B-5C7446403C3C}" srcOrd="1" destOrd="0" presId="urn:microsoft.com/office/officeart/2005/8/layout/list1"/>
    <dgm:cxn modelId="{98FD33CE-78BF-4998-AD81-3742CE9C611C}" type="presOf" srcId="{E7EC8628-FD78-4F33-BDD9-6BB2DC7F295F}" destId="{72F3DB85-E17F-4F62-ABD2-E3E4FD8D9300}" srcOrd="0" destOrd="0" presId="urn:microsoft.com/office/officeart/2005/8/layout/list1"/>
    <dgm:cxn modelId="{49E14402-F861-4B26-878B-49CCB654A5E2}" type="presOf" srcId="{2FF37758-F039-4560-AB3B-2C2AA7692737}" destId="{5737ABEF-01F9-4FE7-A025-4B93230FBFF5}" srcOrd="1" destOrd="0" presId="urn:microsoft.com/office/officeart/2005/8/layout/list1"/>
    <dgm:cxn modelId="{0B3978DC-94DC-4665-B783-74795EC9B90D}" type="presOf" srcId="{C3918253-A69A-476B-ABE2-E59343CFF6D6}" destId="{A433B0D6-1FB9-4E0E-8277-A5FB8DF3E984}" srcOrd="1" destOrd="0" presId="urn:microsoft.com/office/officeart/2005/8/layout/list1"/>
    <dgm:cxn modelId="{2325B310-BD46-4E44-91E2-7B727D197615}" srcId="{B114D58C-B211-4204-9895-852FAAFBB02B}" destId="{2FF37758-F039-4560-AB3B-2C2AA7692737}" srcOrd="3" destOrd="0" parTransId="{6A61AB8B-A2B2-4BDD-9CAE-2B09423BED5E}" sibTransId="{A22C2E64-3A53-4474-9E24-565048DA43B4}"/>
    <dgm:cxn modelId="{0C978EB1-BF04-42F6-9B98-3A41FD741192}" type="presParOf" srcId="{9BF378A7-7124-471D-9C82-B7655AFF58E7}" destId="{FE393B0E-ACD7-4D68-B911-1BC1DD90A0D1}" srcOrd="0" destOrd="0" presId="urn:microsoft.com/office/officeart/2005/8/layout/list1"/>
    <dgm:cxn modelId="{7B16747E-17EB-46E8-BEA9-82FE451678BA}" type="presParOf" srcId="{FE393B0E-ACD7-4D68-B911-1BC1DD90A0D1}" destId="{8C247E7A-04F6-4F4F-A5F2-A829E42E9BC6}" srcOrd="0" destOrd="0" presId="urn:microsoft.com/office/officeart/2005/8/layout/list1"/>
    <dgm:cxn modelId="{B3C41E5F-123B-4BD6-8C72-A6CB8BA4D1D1}" type="presParOf" srcId="{FE393B0E-ACD7-4D68-B911-1BC1DD90A0D1}" destId="{A433B0D6-1FB9-4E0E-8277-A5FB8DF3E984}" srcOrd="1" destOrd="0" presId="urn:microsoft.com/office/officeart/2005/8/layout/list1"/>
    <dgm:cxn modelId="{ED69BB74-7544-4ADD-A38C-A2A700E4454E}" type="presParOf" srcId="{9BF378A7-7124-471D-9C82-B7655AFF58E7}" destId="{BD173676-737F-49BE-AAB6-13D0B3906D6E}" srcOrd="1" destOrd="0" presId="urn:microsoft.com/office/officeart/2005/8/layout/list1"/>
    <dgm:cxn modelId="{17F62293-D9CF-4797-AE74-FF351E9F229D}" type="presParOf" srcId="{9BF378A7-7124-471D-9C82-B7655AFF58E7}" destId="{BAAE1FC4-FBB4-4519-9355-3E08F23770EB}" srcOrd="2" destOrd="0" presId="urn:microsoft.com/office/officeart/2005/8/layout/list1"/>
    <dgm:cxn modelId="{78A4C446-7AF7-49A8-A4DE-9506D7987F39}" type="presParOf" srcId="{9BF378A7-7124-471D-9C82-B7655AFF58E7}" destId="{74FE1122-00DE-4DB9-8046-62C925542FF4}" srcOrd="3" destOrd="0" presId="urn:microsoft.com/office/officeart/2005/8/layout/list1"/>
    <dgm:cxn modelId="{7D6A4058-AB43-465A-98ED-8CC2EE09770C}" type="presParOf" srcId="{9BF378A7-7124-471D-9C82-B7655AFF58E7}" destId="{FA75D6D9-D213-4E55-869B-F12D516B49BF}" srcOrd="4" destOrd="0" presId="urn:microsoft.com/office/officeart/2005/8/layout/list1"/>
    <dgm:cxn modelId="{38B83FF5-9B0C-44A8-93FC-30284AD76677}" type="presParOf" srcId="{FA75D6D9-D213-4E55-869B-F12D516B49BF}" destId="{7A741151-A9FD-42E3-9695-3BC6A4F54764}" srcOrd="0" destOrd="0" presId="urn:microsoft.com/office/officeart/2005/8/layout/list1"/>
    <dgm:cxn modelId="{3EF33BC3-4D9D-4350-9859-78E3CBB7C2D7}" type="presParOf" srcId="{FA75D6D9-D213-4E55-869B-F12D516B49BF}" destId="{4149C339-9FAF-4C8B-8C1B-5C7446403C3C}" srcOrd="1" destOrd="0" presId="urn:microsoft.com/office/officeart/2005/8/layout/list1"/>
    <dgm:cxn modelId="{F2451298-3B35-4C96-8013-80BEF88AB46B}" type="presParOf" srcId="{9BF378A7-7124-471D-9C82-B7655AFF58E7}" destId="{A11275ED-6DD7-44DD-8936-439682D4937A}" srcOrd="5" destOrd="0" presId="urn:microsoft.com/office/officeart/2005/8/layout/list1"/>
    <dgm:cxn modelId="{719AEAC0-60D5-442B-BAAC-F7093C339E85}" type="presParOf" srcId="{9BF378A7-7124-471D-9C82-B7655AFF58E7}" destId="{B29A48E6-00E1-4348-9CAE-90C3037196BE}" srcOrd="6" destOrd="0" presId="urn:microsoft.com/office/officeart/2005/8/layout/list1"/>
    <dgm:cxn modelId="{B3E38461-E826-4E44-9F71-C2BBFA335690}" type="presParOf" srcId="{9BF378A7-7124-471D-9C82-B7655AFF58E7}" destId="{96AFFDF8-C2B0-40AC-8D1C-5AB4AB499D58}" srcOrd="7" destOrd="0" presId="urn:microsoft.com/office/officeart/2005/8/layout/list1"/>
    <dgm:cxn modelId="{24D1A2C9-67CA-43E7-90F6-A233104F55D7}" type="presParOf" srcId="{9BF378A7-7124-471D-9C82-B7655AFF58E7}" destId="{D9A5415F-3531-4FC9-BEBE-CF5A85CE7FFB}" srcOrd="8" destOrd="0" presId="urn:microsoft.com/office/officeart/2005/8/layout/list1"/>
    <dgm:cxn modelId="{6855B760-A895-4F1F-9D1D-2F143A871E98}" type="presParOf" srcId="{D9A5415F-3531-4FC9-BEBE-CF5A85CE7FFB}" destId="{72F3DB85-E17F-4F62-ABD2-E3E4FD8D9300}" srcOrd="0" destOrd="0" presId="urn:microsoft.com/office/officeart/2005/8/layout/list1"/>
    <dgm:cxn modelId="{3174854F-994E-41B7-85CE-4EF98B3F95D5}" type="presParOf" srcId="{D9A5415F-3531-4FC9-BEBE-CF5A85CE7FFB}" destId="{3C81EC9F-C512-460B-AAB0-B1B59707FBEE}" srcOrd="1" destOrd="0" presId="urn:microsoft.com/office/officeart/2005/8/layout/list1"/>
    <dgm:cxn modelId="{1C734CAD-8675-4CA0-B444-3639C889AB52}" type="presParOf" srcId="{9BF378A7-7124-471D-9C82-B7655AFF58E7}" destId="{61C98F2A-FD0E-4DB3-B054-7E559CA01248}" srcOrd="9" destOrd="0" presId="urn:microsoft.com/office/officeart/2005/8/layout/list1"/>
    <dgm:cxn modelId="{CEAE9022-8973-4A26-B931-C95FC1941401}" type="presParOf" srcId="{9BF378A7-7124-471D-9C82-B7655AFF58E7}" destId="{66490307-3908-4B8B-93E4-FDC8EA47BD07}" srcOrd="10" destOrd="0" presId="urn:microsoft.com/office/officeart/2005/8/layout/list1"/>
    <dgm:cxn modelId="{5A4FE297-5C29-4876-B7B2-58CE77DB7748}" type="presParOf" srcId="{9BF378A7-7124-471D-9C82-B7655AFF58E7}" destId="{8DCFE400-3DBE-4C8E-8488-104A94A78154}" srcOrd="11" destOrd="0" presId="urn:microsoft.com/office/officeart/2005/8/layout/list1"/>
    <dgm:cxn modelId="{22265E11-B4C4-4692-9D3B-8F5B7D858B36}" type="presParOf" srcId="{9BF378A7-7124-471D-9C82-B7655AFF58E7}" destId="{E53CEDC0-93FE-4C3B-811E-95277E6D02A0}" srcOrd="12" destOrd="0" presId="urn:microsoft.com/office/officeart/2005/8/layout/list1"/>
    <dgm:cxn modelId="{E7DBF650-99F4-414B-A499-97E1A05F3118}" type="presParOf" srcId="{E53CEDC0-93FE-4C3B-811E-95277E6D02A0}" destId="{DD6AA057-87FC-4926-AAEE-29C9BE082C64}" srcOrd="0" destOrd="0" presId="urn:microsoft.com/office/officeart/2005/8/layout/list1"/>
    <dgm:cxn modelId="{4965B95B-DE44-467D-8F53-B3ABD13DF58D}" type="presParOf" srcId="{E53CEDC0-93FE-4C3B-811E-95277E6D02A0}" destId="{5737ABEF-01F9-4FE7-A025-4B93230FBFF5}" srcOrd="1" destOrd="0" presId="urn:microsoft.com/office/officeart/2005/8/layout/list1"/>
    <dgm:cxn modelId="{CDB78BED-6995-4BB4-8BCC-10EF1E28FD71}" type="presParOf" srcId="{9BF378A7-7124-471D-9C82-B7655AFF58E7}" destId="{334834F6-5282-489B-AC9F-B6BF50A098B6}" srcOrd="13" destOrd="0" presId="urn:microsoft.com/office/officeart/2005/8/layout/list1"/>
    <dgm:cxn modelId="{CA004B27-BAD7-4C5C-BDDE-88480A4CD6AF}" type="presParOf" srcId="{9BF378A7-7124-471D-9C82-B7655AFF58E7}" destId="{90888609-1A5F-4E1D-BF71-23390D2FE3CC}" srcOrd="14" destOrd="0" presId="urn:microsoft.com/office/officeart/2005/8/layout/list1"/>
    <dgm:cxn modelId="{7C4A54A9-4B1A-49F3-9E51-4C3006CDE39F}" type="presParOf" srcId="{9BF378A7-7124-471D-9C82-B7655AFF58E7}" destId="{7310D42A-56B4-494A-B7A6-4C4C02D1DBF0}" srcOrd="15" destOrd="0" presId="urn:microsoft.com/office/officeart/2005/8/layout/list1"/>
    <dgm:cxn modelId="{873990A8-1886-4213-86B8-676E0BBCB537}" type="presParOf" srcId="{9BF378A7-7124-471D-9C82-B7655AFF58E7}" destId="{3409C2C5-D17A-41E1-96CB-5FF470B3E61E}" srcOrd="16" destOrd="0" presId="urn:microsoft.com/office/officeart/2005/8/layout/list1"/>
    <dgm:cxn modelId="{B1AB6748-FADF-4782-9169-EB016BADE9A4}" type="presParOf" srcId="{3409C2C5-D17A-41E1-96CB-5FF470B3E61E}" destId="{4E9F1E0A-BFA4-46D9-98C0-4E9DA8BA5090}" srcOrd="0" destOrd="0" presId="urn:microsoft.com/office/officeart/2005/8/layout/list1"/>
    <dgm:cxn modelId="{85A293A7-D24C-417D-933B-7326005A1D83}" type="presParOf" srcId="{3409C2C5-D17A-41E1-96CB-5FF470B3E61E}" destId="{5D0F15FA-7CAB-43E6-A860-AEE8B9B3E2BE}" srcOrd="1" destOrd="0" presId="urn:microsoft.com/office/officeart/2005/8/layout/list1"/>
    <dgm:cxn modelId="{18866FE1-C493-493E-AF6E-31E5D8496B92}" type="presParOf" srcId="{9BF378A7-7124-471D-9C82-B7655AFF58E7}" destId="{17A20D4D-25C3-42E6-BFBB-6CD114D2E3A4}" srcOrd="17" destOrd="0" presId="urn:microsoft.com/office/officeart/2005/8/layout/list1"/>
    <dgm:cxn modelId="{9896BCC1-E189-45D1-89EC-E823A9E4DF84}" type="presParOf" srcId="{9BF378A7-7124-471D-9C82-B7655AFF58E7}" destId="{CB42E72E-03F8-4319-A24C-631AC78874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D3B2EC-12DC-4C81-A6A3-66AB0F49701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5CA280-BD40-44E4-8473-11602D9FECA2}">
      <dgm:prSet phldrT="[Текст]"/>
      <dgm:spPr/>
      <dgm:t>
        <a:bodyPr/>
        <a:lstStyle/>
        <a:p>
          <a:r>
            <a:rPr lang="ru-RU" b="1" dirty="0" smtClean="0"/>
            <a:t>Дополнительное образование</a:t>
          </a:r>
          <a:endParaRPr lang="ru-RU" b="1" dirty="0"/>
        </a:p>
      </dgm:t>
    </dgm:pt>
    <dgm:pt modelId="{57C8A743-D75A-4E0E-BD94-B3D73C72DAB2}" type="parTrans" cxnId="{B16E3256-A976-49E8-83FE-61A61140DD3A}">
      <dgm:prSet/>
      <dgm:spPr/>
      <dgm:t>
        <a:bodyPr/>
        <a:lstStyle/>
        <a:p>
          <a:endParaRPr lang="ru-RU" b="1"/>
        </a:p>
      </dgm:t>
    </dgm:pt>
    <dgm:pt modelId="{BF896552-A1A7-459D-BF69-6F922C80AA81}" type="sibTrans" cxnId="{B16E3256-A976-49E8-83FE-61A61140DD3A}">
      <dgm:prSet/>
      <dgm:spPr/>
      <dgm:t>
        <a:bodyPr/>
        <a:lstStyle/>
        <a:p>
          <a:endParaRPr lang="ru-RU" b="1"/>
        </a:p>
      </dgm:t>
    </dgm:pt>
    <dgm:pt modelId="{01301A5E-E226-4AD4-978F-6EA543CA9677}">
      <dgm:prSet phldrT="[Текст]"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Установленный целевой показатель по заработной плате 35890,29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E7A0635F-1EC2-4B03-AFDD-A7825D596295}" type="parTrans" cxnId="{96AA7123-BD86-469B-B00F-ABD9043776BC}">
      <dgm:prSet/>
      <dgm:spPr/>
      <dgm:t>
        <a:bodyPr/>
        <a:lstStyle/>
        <a:p>
          <a:endParaRPr lang="ru-RU" b="1"/>
        </a:p>
      </dgm:t>
    </dgm:pt>
    <dgm:pt modelId="{87D1C33E-83E1-47C8-A385-B9FCC8B0099E}" type="sibTrans" cxnId="{96AA7123-BD86-469B-B00F-ABD9043776BC}">
      <dgm:prSet/>
      <dgm:spPr/>
      <dgm:t>
        <a:bodyPr/>
        <a:lstStyle/>
        <a:p>
          <a:endParaRPr lang="ru-RU" b="1"/>
        </a:p>
      </dgm:t>
    </dgm:pt>
    <dgm:pt modelId="{59056CE6-C213-41AD-9868-E82C1739E354}">
      <dgm:prSet phldrT="[Текст]"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Фактически достигнутый 35170,00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E7CEDB3B-30BA-4A24-A45B-0E94FE08A8A1}" type="parTrans" cxnId="{F1D19D5C-3DEE-49AC-ADE9-8F3A1D2289CE}">
      <dgm:prSet/>
      <dgm:spPr/>
      <dgm:t>
        <a:bodyPr/>
        <a:lstStyle/>
        <a:p>
          <a:endParaRPr lang="ru-RU" b="1"/>
        </a:p>
      </dgm:t>
    </dgm:pt>
    <dgm:pt modelId="{2C503644-D703-435C-B7F0-C386B4C0AD8F}" type="sibTrans" cxnId="{F1D19D5C-3DEE-49AC-ADE9-8F3A1D2289CE}">
      <dgm:prSet/>
      <dgm:spPr/>
      <dgm:t>
        <a:bodyPr/>
        <a:lstStyle/>
        <a:p>
          <a:endParaRPr lang="ru-RU" b="1"/>
        </a:p>
      </dgm:t>
    </dgm:pt>
    <dgm:pt modelId="{C98B371F-FA6C-4D4D-AB62-84605FF35229}">
      <dgm:prSet/>
      <dgm:spPr/>
      <dgm:t>
        <a:bodyPr/>
        <a:lstStyle/>
        <a:p>
          <a:r>
            <a:rPr lang="ru-RU" b="1" i="0" u="none" dirty="0" smtClean="0"/>
            <a:t>Культура</a:t>
          </a:r>
          <a:endParaRPr lang="ru-RU" b="1" dirty="0"/>
        </a:p>
      </dgm:t>
    </dgm:pt>
    <dgm:pt modelId="{6FE026FC-CDFC-4FC9-8CBD-4F96657A8E32}" type="parTrans" cxnId="{875C6779-EBAB-4C77-B8E7-95623148E37C}">
      <dgm:prSet/>
      <dgm:spPr/>
      <dgm:t>
        <a:bodyPr/>
        <a:lstStyle/>
        <a:p>
          <a:endParaRPr lang="ru-RU" b="1"/>
        </a:p>
      </dgm:t>
    </dgm:pt>
    <dgm:pt modelId="{E2407795-FC44-4822-92FC-7684BFFC22C4}" type="sibTrans" cxnId="{875C6779-EBAB-4C77-B8E7-95623148E37C}">
      <dgm:prSet/>
      <dgm:spPr/>
      <dgm:t>
        <a:bodyPr/>
        <a:lstStyle/>
        <a:p>
          <a:endParaRPr lang="ru-RU" b="1"/>
        </a:p>
      </dgm:t>
    </dgm:pt>
    <dgm:pt modelId="{40452D89-D2E1-485F-899B-3D340BD08711}">
      <dgm:prSet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Установленный целевой показатель по заработной плате 30548,23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9D7B4FE2-D745-49B2-BD90-1C06C4B70C17}" type="parTrans" cxnId="{92EC2D66-3E73-4506-8A17-9B60F2AF208B}">
      <dgm:prSet/>
      <dgm:spPr/>
      <dgm:t>
        <a:bodyPr/>
        <a:lstStyle/>
        <a:p>
          <a:endParaRPr lang="ru-RU" b="1"/>
        </a:p>
      </dgm:t>
    </dgm:pt>
    <dgm:pt modelId="{BBB68DEA-B17B-429D-98DB-C0E81307094E}" type="sibTrans" cxnId="{92EC2D66-3E73-4506-8A17-9B60F2AF208B}">
      <dgm:prSet/>
      <dgm:spPr/>
      <dgm:t>
        <a:bodyPr/>
        <a:lstStyle/>
        <a:p>
          <a:endParaRPr lang="ru-RU" b="1"/>
        </a:p>
      </dgm:t>
    </dgm:pt>
    <dgm:pt modelId="{5E40A984-7F7C-4E8D-80C4-0A8E21B29CC6}">
      <dgm:prSet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Фактически достигнутый 30364,5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AA0802B9-18D9-4FE8-872D-1E2D09464A51}" type="parTrans" cxnId="{B8FFE782-EA88-466A-9D6D-961F432CC67D}">
      <dgm:prSet/>
      <dgm:spPr/>
      <dgm:t>
        <a:bodyPr/>
        <a:lstStyle/>
        <a:p>
          <a:endParaRPr lang="ru-RU" b="1"/>
        </a:p>
      </dgm:t>
    </dgm:pt>
    <dgm:pt modelId="{FD34BC44-4C5E-47C2-93B8-B4B5465748C7}" type="sibTrans" cxnId="{B8FFE782-EA88-466A-9D6D-961F432CC67D}">
      <dgm:prSet/>
      <dgm:spPr/>
      <dgm:t>
        <a:bodyPr/>
        <a:lstStyle/>
        <a:p>
          <a:endParaRPr lang="ru-RU" b="1"/>
        </a:p>
      </dgm:t>
    </dgm:pt>
    <dgm:pt modelId="{C0B3F31E-7ECC-4236-88D2-AD5597F47CDE}" type="pres">
      <dgm:prSet presAssocID="{4BD3B2EC-12DC-4C81-A6A3-66AB0F49701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DD43C8-4A30-4A21-9E8A-F7D614A89AD8}" type="pres">
      <dgm:prSet presAssocID="{205CA280-BD40-44E4-8473-11602D9FECA2}" presName="linNode" presStyleCnt="0"/>
      <dgm:spPr/>
    </dgm:pt>
    <dgm:pt modelId="{923FEBAA-E185-41F1-A478-CD0E26E3DAE0}" type="pres">
      <dgm:prSet presAssocID="{205CA280-BD40-44E4-8473-11602D9FEC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4CEB9-DFAB-4E8E-9118-BC652D227C6D}" type="pres">
      <dgm:prSet presAssocID="{205CA280-BD40-44E4-8473-11602D9FEC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7BFD6-C679-492D-9BBA-4639D66A4037}" type="pres">
      <dgm:prSet presAssocID="{BF896552-A1A7-459D-BF69-6F922C80AA81}" presName="spacing" presStyleCnt="0"/>
      <dgm:spPr/>
    </dgm:pt>
    <dgm:pt modelId="{56174209-5B3A-432A-B297-AEED32B16F2A}" type="pres">
      <dgm:prSet presAssocID="{C98B371F-FA6C-4D4D-AB62-84605FF35229}" presName="linNode" presStyleCnt="0"/>
      <dgm:spPr/>
    </dgm:pt>
    <dgm:pt modelId="{8A07BFDD-0346-4038-B067-2D793922E8BC}" type="pres">
      <dgm:prSet presAssocID="{C98B371F-FA6C-4D4D-AB62-84605FF3522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3F29F-E6E8-414F-96A2-1DEED97C49C2}" type="pres">
      <dgm:prSet presAssocID="{C98B371F-FA6C-4D4D-AB62-84605FF3522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EC2D66-3E73-4506-8A17-9B60F2AF208B}" srcId="{C98B371F-FA6C-4D4D-AB62-84605FF35229}" destId="{40452D89-D2E1-485F-899B-3D340BD08711}" srcOrd="0" destOrd="0" parTransId="{9D7B4FE2-D745-49B2-BD90-1C06C4B70C17}" sibTransId="{BBB68DEA-B17B-429D-98DB-C0E81307094E}"/>
    <dgm:cxn modelId="{B16E3256-A976-49E8-83FE-61A61140DD3A}" srcId="{4BD3B2EC-12DC-4C81-A6A3-66AB0F49701B}" destId="{205CA280-BD40-44E4-8473-11602D9FECA2}" srcOrd="0" destOrd="0" parTransId="{57C8A743-D75A-4E0E-BD94-B3D73C72DAB2}" sibTransId="{BF896552-A1A7-459D-BF69-6F922C80AA81}"/>
    <dgm:cxn modelId="{F1D19D5C-3DEE-49AC-ADE9-8F3A1D2289CE}" srcId="{205CA280-BD40-44E4-8473-11602D9FECA2}" destId="{59056CE6-C213-41AD-9868-E82C1739E354}" srcOrd="1" destOrd="0" parTransId="{E7CEDB3B-30BA-4A24-A45B-0E94FE08A8A1}" sibTransId="{2C503644-D703-435C-B7F0-C386B4C0AD8F}"/>
    <dgm:cxn modelId="{875C6779-EBAB-4C77-B8E7-95623148E37C}" srcId="{4BD3B2EC-12DC-4C81-A6A3-66AB0F49701B}" destId="{C98B371F-FA6C-4D4D-AB62-84605FF35229}" srcOrd="1" destOrd="0" parTransId="{6FE026FC-CDFC-4FC9-8CBD-4F96657A8E32}" sibTransId="{E2407795-FC44-4822-92FC-7684BFFC22C4}"/>
    <dgm:cxn modelId="{AFE1B3C2-BE10-4120-95B8-D183164EC0B7}" type="presOf" srcId="{205CA280-BD40-44E4-8473-11602D9FECA2}" destId="{923FEBAA-E185-41F1-A478-CD0E26E3DAE0}" srcOrd="0" destOrd="0" presId="urn:microsoft.com/office/officeart/2005/8/layout/vList6"/>
    <dgm:cxn modelId="{4A8E0354-3AD2-4BE0-9DAC-AD087ACDB359}" type="presOf" srcId="{4BD3B2EC-12DC-4C81-A6A3-66AB0F49701B}" destId="{C0B3F31E-7ECC-4236-88D2-AD5597F47CDE}" srcOrd="0" destOrd="0" presId="urn:microsoft.com/office/officeart/2005/8/layout/vList6"/>
    <dgm:cxn modelId="{B8FFE782-EA88-466A-9D6D-961F432CC67D}" srcId="{C98B371F-FA6C-4D4D-AB62-84605FF35229}" destId="{5E40A984-7F7C-4E8D-80C4-0A8E21B29CC6}" srcOrd="1" destOrd="0" parTransId="{AA0802B9-18D9-4FE8-872D-1E2D09464A51}" sibTransId="{FD34BC44-4C5E-47C2-93B8-B4B5465748C7}"/>
    <dgm:cxn modelId="{9E040120-31F1-4DA0-80DD-28F5C6C93AF9}" type="presOf" srcId="{C98B371F-FA6C-4D4D-AB62-84605FF35229}" destId="{8A07BFDD-0346-4038-B067-2D793922E8BC}" srcOrd="0" destOrd="0" presId="urn:microsoft.com/office/officeart/2005/8/layout/vList6"/>
    <dgm:cxn modelId="{D786137C-8287-41F0-B469-F27359B58E9B}" type="presOf" srcId="{01301A5E-E226-4AD4-978F-6EA543CA9677}" destId="{2AC4CEB9-DFAB-4E8E-9118-BC652D227C6D}" srcOrd="0" destOrd="0" presId="urn:microsoft.com/office/officeart/2005/8/layout/vList6"/>
    <dgm:cxn modelId="{131D70DA-0A02-4BEF-B958-8DB43F6033DC}" type="presOf" srcId="{40452D89-D2E1-485F-899B-3D340BD08711}" destId="{4EC3F29F-E6E8-414F-96A2-1DEED97C49C2}" srcOrd="0" destOrd="0" presId="urn:microsoft.com/office/officeart/2005/8/layout/vList6"/>
    <dgm:cxn modelId="{E2FC5808-8452-4F5E-8940-6E292722EA39}" type="presOf" srcId="{5E40A984-7F7C-4E8D-80C4-0A8E21B29CC6}" destId="{4EC3F29F-E6E8-414F-96A2-1DEED97C49C2}" srcOrd="0" destOrd="1" presId="urn:microsoft.com/office/officeart/2005/8/layout/vList6"/>
    <dgm:cxn modelId="{F59630BD-A66A-442E-8AE5-8C364D03BCC5}" type="presOf" srcId="{59056CE6-C213-41AD-9868-E82C1739E354}" destId="{2AC4CEB9-DFAB-4E8E-9118-BC652D227C6D}" srcOrd="0" destOrd="1" presId="urn:microsoft.com/office/officeart/2005/8/layout/vList6"/>
    <dgm:cxn modelId="{96AA7123-BD86-469B-B00F-ABD9043776BC}" srcId="{205CA280-BD40-44E4-8473-11602D9FECA2}" destId="{01301A5E-E226-4AD4-978F-6EA543CA9677}" srcOrd="0" destOrd="0" parTransId="{E7A0635F-1EC2-4B03-AFDD-A7825D596295}" sibTransId="{87D1C33E-83E1-47C8-A385-B9FCC8B0099E}"/>
    <dgm:cxn modelId="{E01010FA-4534-43B9-93CC-A8B36016F992}" type="presParOf" srcId="{C0B3F31E-7ECC-4236-88D2-AD5597F47CDE}" destId="{28DD43C8-4A30-4A21-9E8A-F7D614A89AD8}" srcOrd="0" destOrd="0" presId="urn:microsoft.com/office/officeart/2005/8/layout/vList6"/>
    <dgm:cxn modelId="{40E6AD20-C12C-42B1-96EA-2410FB396E3E}" type="presParOf" srcId="{28DD43C8-4A30-4A21-9E8A-F7D614A89AD8}" destId="{923FEBAA-E185-41F1-A478-CD0E26E3DAE0}" srcOrd="0" destOrd="0" presId="urn:microsoft.com/office/officeart/2005/8/layout/vList6"/>
    <dgm:cxn modelId="{5EC0AF82-6DB8-43C0-8F06-B775A3CC345E}" type="presParOf" srcId="{28DD43C8-4A30-4A21-9E8A-F7D614A89AD8}" destId="{2AC4CEB9-DFAB-4E8E-9118-BC652D227C6D}" srcOrd="1" destOrd="0" presId="urn:microsoft.com/office/officeart/2005/8/layout/vList6"/>
    <dgm:cxn modelId="{23B2BDD8-1EBD-4619-A699-59B4A6D3626A}" type="presParOf" srcId="{C0B3F31E-7ECC-4236-88D2-AD5597F47CDE}" destId="{D607BFD6-C679-492D-9BBA-4639D66A4037}" srcOrd="1" destOrd="0" presId="urn:microsoft.com/office/officeart/2005/8/layout/vList6"/>
    <dgm:cxn modelId="{60ABEC80-6151-4E20-9505-4D5C46B7389A}" type="presParOf" srcId="{C0B3F31E-7ECC-4236-88D2-AD5597F47CDE}" destId="{56174209-5B3A-432A-B297-AEED32B16F2A}" srcOrd="2" destOrd="0" presId="urn:microsoft.com/office/officeart/2005/8/layout/vList6"/>
    <dgm:cxn modelId="{74A8F81B-E522-4ECE-ABFB-20177A5618E5}" type="presParOf" srcId="{56174209-5B3A-432A-B297-AEED32B16F2A}" destId="{8A07BFDD-0346-4038-B067-2D793922E8BC}" srcOrd="0" destOrd="0" presId="urn:microsoft.com/office/officeart/2005/8/layout/vList6"/>
    <dgm:cxn modelId="{112EF6B6-7E50-477B-A565-3B739FE6707C}" type="presParOf" srcId="{56174209-5B3A-432A-B297-AEED32B16F2A}" destId="{4EC3F29F-E6E8-414F-96A2-1DEED97C49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76A9FB-B79B-4393-821D-186D9772604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91CAE-6799-4585-8B4F-4C3C82B72882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 01.01.2020 года задолженность муниципального района «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Карымский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район» по долговым обязательствам перед краевым бюджетом  составила </a:t>
          </a:r>
          <a:r>
            <a:rPr lang="ru-RU" sz="3200" u="sng" dirty="0" smtClean="0">
              <a:latin typeface="Times New Roman" pitchFamily="18" charset="0"/>
              <a:cs typeface="Times New Roman" pitchFamily="18" charset="0"/>
            </a:rPr>
            <a:t>8744,3</a:t>
          </a:r>
          <a:r>
            <a:rPr lang="ru-RU" sz="2000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3F74142-8D77-43AB-B826-C1E0A7830D9D}" type="parTrans" cxnId="{716B96FF-AB71-4110-95FE-1D7D81F01EDC}">
      <dgm:prSet/>
      <dgm:spPr/>
      <dgm:t>
        <a:bodyPr/>
        <a:lstStyle/>
        <a:p>
          <a:endParaRPr lang="ru-RU"/>
        </a:p>
      </dgm:t>
    </dgm:pt>
    <dgm:pt modelId="{2160259B-21CA-4571-8230-6B1839530D1E}" type="sibTrans" cxnId="{716B96FF-AB71-4110-95FE-1D7D81F01EDC}">
      <dgm:prSet/>
      <dgm:spPr/>
      <dgm:t>
        <a:bodyPr/>
        <a:lstStyle/>
        <a:p>
          <a:endParaRPr lang="ru-RU"/>
        </a:p>
      </dgm:t>
    </dgm:pt>
    <dgm:pt modelId="{F49732A6-12CF-41F7-A5B7-F2C28A214EFB}">
      <dgm:prSet/>
      <dgm:spPr/>
      <dgm:t>
        <a:bodyPr/>
        <a:lstStyle/>
        <a:p>
          <a:r>
            <a:rPr lang="ru-RU" dirty="0" smtClean="0"/>
            <a:t>по основному долгу 8735,6 тыс.рублей</a:t>
          </a:r>
          <a:endParaRPr lang="ru-RU" dirty="0"/>
        </a:p>
      </dgm:t>
    </dgm:pt>
    <dgm:pt modelId="{E3625BCF-CBF8-44E9-B79A-79355F1B4B4C}" type="parTrans" cxnId="{82B9B57B-4972-4A3B-98FF-8AA09DE548A8}">
      <dgm:prSet/>
      <dgm:spPr/>
      <dgm:t>
        <a:bodyPr/>
        <a:lstStyle/>
        <a:p>
          <a:endParaRPr lang="ru-RU"/>
        </a:p>
      </dgm:t>
    </dgm:pt>
    <dgm:pt modelId="{7D90193D-3DAD-4FC6-AE56-841C4BD0C8B6}" type="sibTrans" cxnId="{82B9B57B-4972-4A3B-98FF-8AA09DE548A8}">
      <dgm:prSet/>
      <dgm:spPr/>
      <dgm:t>
        <a:bodyPr/>
        <a:lstStyle/>
        <a:p>
          <a:endParaRPr lang="ru-RU"/>
        </a:p>
      </dgm:t>
    </dgm:pt>
    <dgm:pt modelId="{E4B7BE3E-23FA-41AE-A6FF-0996FFF6C2DE}">
      <dgm:prSet/>
      <dgm:spPr/>
      <dgm:t>
        <a:bodyPr/>
        <a:lstStyle/>
        <a:p>
          <a:r>
            <a:rPr lang="ru-RU" smtClean="0"/>
            <a:t>по  начисленным процентам 8,7 тыс.рублей</a:t>
          </a:r>
          <a:endParaRPr lang="ru-RU"/>
        </a:p>
      </dgm:t>
    </dgm:pt>
    <dgm:pt modelId="{965832BC-1181-49A8-86E4-7314C5814B90}" type="parTrans" cxnId="{EFFFF67F-2221-4ECD-BC4D-FB5CCEF3728B}">
      <dgm:prSet/>
      <dgm:spPr/>
      <dgm:t>
        <a:bodyPr/>
        <a:lstStyle/>
        <a:p>
          <a:endParaRPr lang="ru-RU"/>
        </a:p>
      </dgm:t>
    </dgm:pt>
    <dgm:pt modelId="{BDDBADC8-CA1B-4A6E-BAB1-801C38E52253}" type="sibTrans" cxnId="{EFFFF67F-2221-4ECD-BC4D-FB5CCEF3728B}">
      <dgm:prSet/>
      <dgm:spPr/>
      <dgm:t>
        <a:bodyPr/>
        <a:lstStyle/>
        <a:p>
          <a:endParaRPr lang="ru-RU"/>
        </a:p>
      </dgm:t>
    </dgm:pt>
    <dgm:pt modelId="{0937B384-B7A8-4A1E-BE56-7EECB097B77A}" type="pres">
      <dgm:prSet presAssocID="{EB76A9FB-B79B-4393-821D-186D977260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38FED1-0919-4361-AF3D-7692075C56A4}" type="pres">
      <dgm:prSet presAssocID="{EB76A9FB-B79B-4393-821D-186D97726048}" presName="dummyMaxCanvas" presStyleCnt="0">
        <dgm:presLayoutVars/>
      </dgm:prSet>
      <dgm:spPr/>
    </dgm:pt>
    <dgm:pt modelId="{28330316-23E1-4C5A-878C-E21B625ABF6D}" type="pres">
      <dgm:prSet presAssocID="{EB76A9FB-B79B-4393-821D-186D9772604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1B9CA-834E-4F4B-AB0A-2AC9915B5322}" type="pres">
      <dgm:prSet presAssocID="{EB76A9FB-B79B-4393-821D-186D9772604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7CF20-5B2D-4127-86E7-F562400E75E7}" type="pres">
      <dgm:prSet presAssocID="{EB76A9FB-B79B-4393-821D-186D9772604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EA4AE-E8B4-4AC7-B06B-96B1B86D18D4}" type="pres">
      <dgm:prSet presAssocID="{EB76A9FB-B79B-4393-821D-186D9772604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CEF27-96CB-43F6-AE55-A04A69092E76}" type="pres">
      <dgm:prSet presAssocID="{EB76A9FB-B79B-4393-821D-186D9772604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4F230-E265-4B40-8C49-41E7AE3FC20D}" type="pres">
      <dgm:prSet presAssocID="{EB76A9FB-B79B-4393-821D-186D9772604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EB084-9CCC-4E2D-9F45-32991BECB290}" type="pres">
      <dgm:prSet presAssocID="{EB76A9FB-B79B-4393-821D-186D9772604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30F00-B680-4995-9C6D-3314A7276941}" type="pres">
      <dgm:prSet presAssocID="{EB76A9FB-B79B-4393-821D-186D9772604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6B96FF-AB71-4110-95FE-1D7D81F01EDC}" srcId="{EB76A9FB-B79B-4393-821D-186D97726048}" destId="{6BC91CAE-6799-4585-8B4F-4C3C82B72882}" srcOrd="0" destOrd="0" parTransId="{73F74142-8D77-43AB-B826-C1E0A7830D9D}" sibTransId="{2160259B-21CA-4571-8230-6B1839530D1E}"/>
    <dgm:cxn modelId="{82C63F8B-2F1E-4CC7-BE37-50014493E5DE}" type="presOf" srcId="{6BC91CAE-6799-4585-8B4F-4C3C82B72882}" destId="{4C04F230-E265-4B40-8C49-41E7AE3FC20D}" srcOrd="1" destOrd="0" presId="urn:microsoft.com/office/officeart/2005/8/layout/vProcess5"/>
    <dgm:cxn modelId="{993C7CBA-2DC9-4486-AE8F-4A155967406F}" type="presOf" srcId="{2160259B-21CA-4571-8230-6B1839530D1E}" destId="{8DEEA4AE-E8B4-4AC7-B06B-96B1B86D18D4}" srcOrd="0" destOrd="0" presId="urn:microsoft.com/office/officeart/2005/8/layout/vProcess5"/>
    <dgm:cxn modelId="{A55BB270-CF30-4235-9879-E6F207027B90}" type="presOf" srcId="{EB76A9FB-B79B-4393-821D-186D97726048}" destId="{0937B384-B7A8-4A1E-BE56-7EECB097B77A}" srcOrd="0" destOrd="0" presId="urn:microsoft.com/office/officeart/2005/8/layout/vProcess5"/>
    <dgm:cxn modelId="{048A17E0-2405-4F58-B807-002D0A84340C}" type="presOf" srcId="{6BC91CAE-6799-4585-8B4F-4C3C82B72882}" destId="{28330316-23E1-4C5A-878C-E21B625ABF6D}" srcOrd="0" destOrd="0" presId="urn:microsoft.com/office/officeart/2005/8/layout/vProcess5"/>
    <dgm:cxn modelId="{23DEE709-107A-4E05-99F5-ADF000B7AC19}" type="presOf" srcId="{F49732A6-12CF-41F7-A5B7-F2C28A214EFB}" destId="{5BAEB084-9CCC-4E2D-9F45-32991BECB290}" srcOrd="1" destOrd="0" presId="urn:microsoft.com/office/officeart/2005/8/layout/vProcess5"/>
    <dgm:cxn modelId="{C5C4AD79-EC9E-46E8-81F6-73EC4111CA4C}" type="presOf" srcId="{E4B7BE3E-23FA-41AE-A6FF-0996FFF6C2DE}" destId="{42930F00-B680-4995-9C6D-3314A7276941}" srcOrd="1" destOrd="0" presId="urn:microsoft.com/office/officeart/2005/8/layout/vProcess5"/>
    <dgm:cxn modelId="{06EA7207-1AA4-4047-AB4A-C0002B52242F}" type="presOf" srcId="{7D90193D-3DAD-4FC6-AE56-841C4BD0C8B6}" destId="{570CEF27-96CB-43F6-AE55-A04A69092E76}" srcOrd="0" destOrd="0" presId="urn:microsoft.com/office/officeart/2005/8/layout/vProcess5"/>
    <dgm:cxn modelId="{D5C8E948-D9C3-4F8E-AD09-5AE546187506}" type="presOf" srcId="{F49732A6-12CF-41F7-A5B7-F2C28A214EFB}" destId="{39B1B9CA-834E-4F4B-AB0A-2AC9915B5322}" srcOrd="0" destOrd="0" presId="urn:microsoft.com/office/officeart/2005/8/layout/vProcess5"/>
    <dgm:cxn modelId="{2BACE158-0DFB-4B81-B7EA-D88382D8F496}" type="presOf" srcId="{E4B7BE3E-23FA-41AE-A6FF-0996FFF6C2DE}" destId="{81E7CF20-5B2D-4127-86E7-F562400E75E7}" srcOrd="0" destOrd="0" presId="urn:microsoft.com/office/officeart/2005/8/layout/vProcess5"/>
    <dgm:cxn modelId="{EFFFF67F-2221-4ECD-BC4D-FB5CCEF3728B}" srcId="{EB76A9FB-B79B-4393-821D-186D97726048}" destId="{E4B7BE3E-23FA-41AE-A6FF-0996FFF6C2DE}" srcOrd="2" destOrd="0" parTransId="{965832BC-1181-49A8-86E4-7314C5814B90}" sibTransId="{BDDBADC8-CA1B-4A6E-BAB1-801C38E52253}"/>
    <dgm:cxn modelId="{82B9B57B-4972-4A3B-98FF-8AA09DE548A8}" srcId="{EB76A9FB-B79B-4393-821D-186D97726048}" destId="{F49732A6-12CF-41F7-A5B7-F2C28A214EFB}" srcOrd="1" destOrd="0" parTransId="{E3625BCF-CBF8-44E9-B79A-79355F1B4B4C}" sibTransId="{7D90193D-3DAD-4FC6-AE56-841C4BD0C8B6}"/>
    <dgm:cxn modelId="{6C299D13-E519-4EAD-804B-AD44B9B2517A}" type="presParOf" srcId="{0937B384-B7A8-4A1E-BE56-7EECB097B77A}" destId="{3438FED1-0919-4361-AF3D-7692075C56A4}" srcOrd="0" destOrd="0" presId="urn:microsoft.com/office/officeart/2005/8/layout/vProcess5"/>
    <dgm:cxn modelId="{EA7243D2-7275-4434-816C-2BC57928093E}" type="presParOf" srcId="{0937B384-B7A8-4A1E-BE56-7EECB097B77A}" destId="{28330316-23E1-4C5A-878C-E21B625ABF6D}" srcOrd="1" destOrd="0" presId="urn:microsoft.com/office/officeart/2005/8/layout/vProcess5"/>
    <dgm:cxn modelId="{D9EBC3B5-B8E2-489F-83D0-FAAF51E5917C}" type="presParOf" srcId="{0937B384-B7A8-4A1E-BE56-7EECB097B77A}" destId="{39B1B9CA-834E-4F4B-AB0A-2AC9915B5322}" srcOrd="2" destOrd="0" presId="urn:microsoft.com/office/officeart/2005/8/layout/vProcess5"/>
    <dgm:cxn modelId="{B768EE22-D2A7-4E0A-AF04-AFB8B0D28D81}" type="presParOf" srcId="{0937B384-B7A8-4A1E-BE56-7EECB097B77A}" destId="{81E7CF20-5B2D-4127-86E7-F562400E75E7}" srcOrd="3" destOrd="0" presId="urn:microsoft.com/office/officeart/2005/8/layout/vProcess5"/>
    <dgm:cxn modelId="{4039667B-A58C-4FAE-8E8A-CE049E80914D}" type="presParOf" srcId="{0937B384-B7A8-4A1E-BE56-7EECB097B77A}" destId="{8DEEA4AE-E8B4-4AC7-B06B-96B1B86D18D4}" srcOrd="4" destOrd="0" presId="urn:microsoft.com/office/officeart/2005/8/layout/vProcess5"/>
    <dgm:cxn modelId="{707A5C1B-05AE-46EA-B624-611FA1BA8C8D}" type="presParOf" srcId="{0937B384-B7A8-4A1E-BE56-7EECB097B77A}" destId="{570CEF27-96CB-43F6-AE55-A04A69092E76}" srcOrd="5" destOrd="0" presId="urn:microsoft.com/office/officeart/2005/8/layout/vProcess5"/>
    <dgm:cxn modelId="{894344A0-DC71-4F4C-93A6-DA294EF8D336}" type="presParOf" srcId="{0937B384-B7A8-4A1E-BE56-7EECB097B77A}" destId="{4C04F230-E265-4B40-8C49-41E7AE3FC20D}" srcOrd="6" destOrd="0" presId="urn:microsoft.com/office/officeart/2005/8/layout/vProcess5"/>
    <dgm:cxn modelId="{5BF3926C-630B-4CA7-8576-CC6073542FFE}" type="presParOf" srcId="{0937B384-B7A8-4A1E-BE56-7EECB097B77A}" destId="{5BAEB084-9CCC-4E2D-9F45-32991BECB290}" srcOrd="7" destOrd="0" presId="urn:microsoft.com/office/officeart/2005/8/layout/vProcess5"/>
    <dgm:cxn modelId="{D3532917-3A6A-417F-9EFD-80CEA5752550}" type="presParOf" srcId="{0937B384-B7A8-4A1E-BE56-7EECB097B77A}" destId="{42930F00-B680-4995-9C6D-3314A727694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E1FC4-FBB4-4519-9355-3E08F23770EB}">
      <dsp:nvSpPr>
        <dsp:cNvPr id="0" name=""/>
        <dsp:cNvSpPr/>
      </dsp:nvSpPr>
      <dsp:spPr>
        <a:xfrm>
          <a:off x="0" y="848064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3B0D6-1FB9-4E0E-8277-A5FB8DF3E984}">
      <dsp:nvSpPr>
        <dsp:cNvPr id="0" name=""/>
        <dsp:cNvSpPr/>
      </dsp:nvSpPr>
      <dsp:spPr>
        <a:xfrm>
          <a:off x="1378501" y="154896"/>
          <a:ext cx="5755094" cy="886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ДОХОДЫ </a:t>
          </a:r>
          <a:r>
            <a:rPr lang="ru-RU" sz="2400" b="1" kern="1200" dirty="0" smtClean="0"/>
            <a:t>– </a:t>
          </a:r>
          <a:r>
            <a:rPr lang="ru-RU" sz="2400" b="1" kern="1200" dirty="0" smtClean="0"/>
            <a:t>1022116,3</a:t>
          </a:r>
          <a:r>
            <a:rPr lang="ru-RU" sz="2000" b="1" kern="1200" dirty="0" smtClean="0"/>
            <a:t> </a:t>
          </a:r>
          <a:r>
            <a:rPr lang="ru-RU" sz="2000" b="1" kern="1200" dirty="0" smtClean="0"/>
            <a:t>тыс. рублей</a:t>
          </a:r>
          <a:endParaRPr lang="ru-RU" sz="2000" b="1" kern="1200" dirty="0"/>
        </a:p>
      </dsp:txBody>
      <dsp:txXfrm>
        <a:off x="1378501" y="154896"/>
        <a:ext cx="5755094" cy="886653"/>
      </dsp:txXfrm>
    </dsp:sp>
    <dsp:sp modelId="{B29A48E6-00E1-4348-9CAE-90C3037196BE}">
      <dsp:nvSpPr>
        <dsp:cNvPr id="0" name=""/>
        <dsp:cNvSpPr/>
      </dsp:nvSpPr>
      <dsp:spPr>
        <a:xfrm>
          <a:off x="0" y="1914426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9C339-9FAF-4C8B-8C1B-5C7446403C3C}">
      <dsp:nvSpPr>
        <dsp:cNvPr id="0" name=""/>
        <dsp:cNvSpPr/>
      </dsp:nvSpPr>
      <dsp:spPr>
        <a:xfrm>
          <a:off x="1378501" y="1202288"/>
          <a:ext cx="5755094" cy="907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– </a:t>
          </a:r>
          <a:r>
            <a:rPr lang="ru-RU" sz="2400" b="1" kern="1200" dirty="0" smtClean="0"/>
            <a:t>1013718,7</a:t>
          </a:r>
          <a:r>
            <a:rPr lang="ru-RU" sz="2000" b="1" kern="1200" dirty="0" smtClean="0"/>
            <a:t> тыс. рублей</a:t>
          </a:r>
          <a:endParaRPr lang="ru-RU" sz="2000" b="1" kern="1200" dirty="0"/>
        </a:p>
      </dsp:txBody>
      <dsp:txXfrm>
        <a:off x="1378501" y="1202288"/>
        <a:ext cx="5755094" cy="907961"/>
      </dsp:txXfrm>
    </dsp:sp>
    <dsp:sp modelId="{66490307-3908-4B8B-93E4-FDC8EA47BD07}">
      <dsp:nvSpPr>
        <dsp:cNvPr id="0" name=""/>
        <dsp:cNvSpPr/>
      </dsp:nvSpPr>
      <dsp:spPr>
        <a:xfrm>
          <a:off x="0" y="2887619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81EC9F-C512-460B-AAB0-B1B59707FBEE}">
      <dsp:nvSpPr>
        <dsp:cNvPr id="0" name=""/>
        <dsp:cNvSpPr/>
      </dsp:nvSpPr>
      <dsp:spPr>
        <a:xfrm>
          <a:off x="1378501" y="2118753"/>
          <a:ext cx="5755094" cy="814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ПРОФИЦИТ</a:t>
          </a:r>
          <a:r>
            <a:rPr lang="ru-RU" sz="2000" kern="1200" dirty="0" smtClean="0"/>
            <a:t> – </a:t>
          </a:r>
          <a:r>
            <a:rPr lang="ru-RU" sz="2400" kern="1200" dirty="0" smtClean="0"/>
            <a:t>8397,6 </a:t>
          </a:r>
          <a:r>
            <a:rPr lang="ru-RU" sz="2000" kern="1200" dirty="0" smtClean="0"/>
            <a:t>тыс. рублей</a:t>
          </a:r>
          <a:endParaRPr lang="ru-RU" sz="2000" kern="1200" dirty="0"/>
        </a:p>
      </dsp:txBody>
      <dsp:txXfrm>
        <a:off x="1378501" y="2118753"/>
        <a:ext cx="5755094" cy="814793"/>
      </dsp:txXfrm>
    </dsp:sp>
    <dsp:sp modelId="{90888609-1A5F-4E1D-BF71-23390D2FE3CC}">
      <dsp:nvSpPr>
        <dsp:cNvPr id="0" name=""/>
        <dsp:cNvSpPr/>
      </dsp:nvSpPr>
      <dsp:spPr>
        <a:xfrm>
          <a:off x="0" y="3341219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7ABEF-01F9-4FE7-A025-4B93230FBFF5}">
      <dsp:nvSpPr>
        <dsp:cNvPr id="0" name=""/>
        <dsp:cNvSpPr/>
      </dsp:nvSpPr>
      <dsp:spPr>
        <a:xfrm>
          <a:off x="393807" y="3191839"/>
          <a:ext cx="783579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ОБЪЕМ МУНИЦИПАЛЬНОГО ДОЛГА – 8744,3 тыс. рублей</a:t>
          </a:r>
          <a:endParaRPr lang="ru-RU" sz="1400" b="1" kern="1200" dirty="0"/>
        </a:p>
      </dsp:txBody>
      <dsp:txXfrm>
        <a:off x="393807" y="3191839"/>
        <a:ext cx="7835792" cy="295200"/>
      </dsp:txXfrm>
    </dsp:sp>
    <dsp:sp modelId="{CB42E72E-03F8-4319-A24C-631AC78874FD}">
      <dsp:nvSpPr>
        <dsp:cNvPr id="0" name=""/>
        <dsp:cNvSpPr/>
      </dsp:nvSpPr>
      <dsp:spPr>
        <a:xfrm>
          <a:off x="0" y="4028426"/>
          <a:ext cx="8229599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F15FA-7CAB-43E6-A860-AEE8B9B3E2BE}">
      <dsp:nvSpPr>
        <dsp:cNvPr id="0" name=""/>
        <dsp:cNvSpPr/>
      </dsp:nvSpPr>
      <dsp:spPr>
        <a:xfrm>
          <a:off x="410274" y="3647219"/>
          <a:ext cx="7815647" cy="528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ОБЪЕМ КРЕДИТОРСКОЙ ЗАДОЛЖЕННОСТИ  ПО МЕСТНОМУ БЮДЖЕТУ–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208,6 тыс. рублей</a:t>
          </a:r>
          <a:endParaRPr lang="ru-RU" sz="1400" b="1" kern="1200" dirty="0"/>
        </a:p>
      </dsp:txBody>
      <dsp:txXfrm>
        <a:off x="410274" y="3647219"/>
        <a:ext cx="7815647" cy="5288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C4CEB9-DFAB-4E8E-9118-BC652D227C6D}">
      <dsp:nvSpPr>
        <dsp:cNvPr id="0" name=""/>
        <dsp:cNvSpPr/>
      </dsp:nvSpPr>
      <dsp:spPr>
        <a:xfrm>
          <a:off x="3398777" y="582"/>
          <a:ext cx="5098166" cy="22700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u="none" kern="1200" dirty="0" smtClean="0">
              <a:latin typeface="Times New Roman" pitchFamily="18" charset="0"/>
              <a:cs typeface="Times New Roman" pitchFamily="18" charset="0"/>
            </a:rPr>
            <a:t>Установленный целевой показатель по заработной плате 35890,29</a:t>
          </a: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u="none" kern="1200" dirty="0" smtClean="0">
              <a:latin typeface="Times New Roman" pitchFamily="18" charset="0"/>
              <a:cs typeface="Times New Roman" pitchFamily="18" charset="0"/>
            </a:rPr>
            <a:t>Фактически достигнутый 35170,00</a:t>
          </a: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8777" y="582"/>
        <a:ext cx="5098166" cy="2270066"/>
      </dsp:txXfrm>
    </dsp:sp>
    <dsp:sp modelId="{923FEBAA-E185-41F1-A478-CD0E26E3DAE0}">
      <dsp:nvSpPr>
        <dsp:cNvPr id="0" name=""/>
        <dsp:cNvSpPr/>
      </dsp:nvSpPr>
      <dsp:spPr>
        <a:xfrm>
          <a:off x="0" y="582"/>
          <a:ext cx="3398777" cy="2270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Дополнительное образование</a:t>
          </a:r>
          <a:endParaRPr lang="ru-RU" sz="2600" b="1" kern="1200" dirty="0"/>
        </a:p>
      </dsp:txBody>
      <dsp:txXfrm>
        <a:off x="0" y="582"/>
        <a:ext cx="3398777" cy="2270066"/>
      </dsp:txXfrm>
    </dsp:sp>
    <dsp:sp modelId="{4EC3F29F-E6E8-414F-96A2-1DEED97C49C2}">
      <dsp:nvSpPr>
        <dsp:cNvPr id="0" name=""/>
        <dsp:cNvSpPr/>
      </dsp:nvSpPr>
      <dsp:spPr>
        <a:xfrm>
          <a:off x="3398777" y="2497655"/>
          <a:ext cx="5098166" cy="22700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u="none" kern="1200" dirty="0" smtClean="0">
              <a:latin typeface="Times New Roman" pitchFamily="18" charset="0"/>
              <a:cs typeface="Times New Roman" pitchFamily="18" charset="0"/>
            </a:rPr>
            <a:t>Установленный целевой показатель по заработной плате 30548,23</a:t>
          </a: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u="none" kern="1200" dirty="0" smtClean="0">
              <a:latin typeface="Times New Roman" pitchFamily="18" charset="0"/>
              <a:cs typeface="Times New Roman" pitchFamily="18" charset="0"/>
            </a:rPr>
            <a:t>Фактически достигнутый 30364,5</a:t>
          </a: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8777" y="2497655"/>
        <a:ext cx="5098166" cy="2270066"/>
      </dsp:txXfrm>
    </dsp:sp>
    <dsp:sp modelId="{8A07BFDD-0346-4038-B067-2D793922E8BC}">
      <dsp:nvSpPr>
        <dsp:cNvPr id="0" name=""/>
        <dsp:cNvSpPr/>
      </dsp:nvSpPr>
      <dsp:spPr>
        <a:xfrm>
          <a:off x="0" y="2497655"/>
          <a:ext cx="3398777" cy="2270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0" u="none" kern="1200" dirty="0" smtClean="0"/>
            <a:t>Культура</a:t>
          </a:r>
          <a:endParaRPr lang="ru-RU" sz="2600" b="1" kern="1200" dirty="0"/>
        </a:p>
      </dsp:txBody>
      <dsp:txXfrm>
        <a:off x="0" y="2497655"/>
        <a:ext cx="3398777" cy="22700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330316-23E1-4C5A-878C-E21B625ABF6D}">
      <dsp:nvSpPr>
        <dsp:cNvPr id="0" name=""/>
        <dsp:cNvSpPr/>
      </dsp:nvSpPr>
      <dsp:spPr>
        <a:xfrm>
          <a:off x="0" y="0"/>
          <a:ext cx="6916368" cy="1495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На 01.01.2020 года задолженность муниципального района «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Карымский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район» по долговым обязательствам перед краевым бюджетом  составила </a:t>
          </a:r>
          <a:r>
            <a:rPr lang="ru-RU" sz="3200" u="sng" kern="1200" dirty="0" smtClean="0">
              <a:latin typeface="Times New Roman" pitchFamily="18" charset="0"/>
              <a:cs typeface="Times New Roman" pitchFamily="18" charset="0"/>
            </a:rPr>
            <a:t>8744,3</a:t>
          </a:r>
          <a:r>
            <a:rPr lang="ru-RU" sz="2000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5390416" cy="1495298"/>
      </dsp:txXfrm>
    </dsp:sp>
    <dsp:sp modelId="{39B1B9CA-834E-4F4B-AB0A-2AC9915B5322}">
      <dsp:nvSpPr>
        <dsp:cNvPr id="0" name=""/>
        <dsp:cNvSpPr/>
      </dsp:nvSpPr>
      <dsp:spPr>
        <a:xfrm>
          <a:off x="610267" y="1744514"/>
          <a:ext cx="6916368" cy="1495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по основному долгу 8735,6 тыс.рублей</a:t>
          </a:r>
          <a:endParaRPr lang="ru-RU" sz="3300" kern="1200" dirty="0"/>
        </a:p>
      </dsp:txBody>
      <dsp:txXfrm>
        <a:off x="610267" y="1744514"/>
        <a:ext cx="5334156" cy="1495298"/>
      </dsp:txXfrm>
    </dsp:sp>
    <dsp:sp modelId="{81E7CF20-5B2D-4127-86E7-F562400E75E7}">
      <dsp:nvSpPr>
        <dsp:cNvPr id="0" name=""/>
        <dsp:cNvSpPr/>
      </dsp:nvSpPr>
      <dsp:spPr>
        <a:xfrm>
          <a:off x="1220535" y="3489029"/>
          <a:ext cx="6916368" cy="1495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mtClean="0"/>
            <a:t>по  начисленным процентам 8,7 тыс.рублей</a:t>
          </a:r>
          <a:endParaRPr lang="ru-RU" sz="3300" kern="1200"/>
        </a:p>
      </dsp:txBody>
      <dsp:txXfrm>
        <a:off x="1220535" y="3489029"/>
        <a:ext cx="5334156" cy="1495298"/>
      </dsp:txXfrm>
    </dsp:sp>
    <dsp:sp modelId="{8DEEA4AE-E8B4-4AC7-B06B-96B1B86D18D4}">
      <dsp:nvSpPr>
        <dsp:cNvPr id="0" name=""/>
        <dsp:cNvSpPr/>
      </dsp:nvSpPr>
      <dsp:spPr>
        <a:xfrm>
          <a:off x="5944424" y="1133934"/>
          <a:ext cx="971943" cy="9719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44424" y="1133934"/>
        <a:ext cx="971943" cy="971943"/>
      </dsp:txXfrm>
    </dsp:sp>
    <dsp:sp modelId="{570CEF27-96CB-43F6-AE55-A04A69092E76}">
      <dsp:nvSpPr>
        <dsp:cNvPr id="0" name=""/>
        <dsp:cNvSpPr/>
      </dsp:nvSpPr>
      <dsp:spPr>
        <a:xfrm>
          <a:off x="6554692" y="2868480"/>
          <a:ext cx="971943" cy="9719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54692" y="2868480"/>
        <a:ext cx="971943" cy="971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0.08289</cdr:x>
      <cdr:y>0.17991</cdr:y>
    </cdr:from>
    <cdr:to>
      <cdr:x>0.19859</cdr:x>
      <cdr:y>0.29002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 rot="19872086">
          <a:off x="722182" y="1001185"/>
          <a:ext cx="1008112" cy="61279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35,5%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0.34102</cdr:x>
      <cdr:y>0.50087</cdr:y>
    </cdr:from>
    <cdr:to>
      <cdr:x>0.45672</cdr:x>
      <cdr:y>0.61733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 rot="19228889">
          <a:off x="2971295" y="2787372"/>
          <a:ext cx="1008112" cy="64807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30,5%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0.53588</cdr:x>
      <cdr:y>0.54922</cdr:y>
    </cdr:from>
    <cdr:to>
      <cdr:x>0.65034</cdr:x>
      <cdr:y>0.65274</cdr:y>
    </cdr:to>
    <cdr:sp macro="" textlink="">
      <cdr:nvSpPr>
        <cdr:cNvPr id="8" name="Стрелка вправо 7"/>
        <cdr:cNvSpPr/>
      </cdr:nvSpPr>
      <cdr:spPr>
        <a:xfrm xmlns:a="http://schemas.openxmlformats.org/drawingml/2006/main" rot="19515505">
          <a:off x="4669064" y="3056443"/>
          <a:ext cx="997303" cy="576064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14,3%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0.75247</cdr:x>
      <cdr:y>0.13158</cdr:y>
    </cdr:from>
    <cdr:to>
      <cdr:x>0.86969</cdr:x>
      <cdr:y>0.23509</cdr:y>
    </cdr:to>
    <cdr:sp macro="" textlink="">
      <cdr:nvSpPr>
        <cdr:cNvPr id="9" name="Стрелка вправо 8"/>
        <cdr:cNvSpPr/>
      </cdr:nvSpPr>
      <cdr:spPr>
        <a:xfrm xmlns:a="http://schemas.openxmlformats.org/drawingml/2006/main" rot="19901214">
          <a:off x="6556238" y="732223"/>
          <a:ext cx="1021359" cy="576064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34,1%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0.30252</cdr:x>
      <cdr:y>0.06579</cdr:y>
    </cdr:from>
    <cdr:to>
      <cdr:x>0.78151</cdr:x>
      <cdr:y>0.18421</cdr:y>
    </cdr:to>
    <cdr:sp macro="" textlink="">
      <cdr:nvSpPr>
        <cdr:cNvPr id="5" name="Выгнутая вверх стрелка 4"/>
        <cdr:cNvSpPr/>
      </cdr:nvSpPr>
      <cdr:spPr>
        <a:xfrm xmlns:a="http://schemas.openxmlformats.org/drawingml/2006/main">
          <a:off x="2592288" y="360040"/>
          <a:ext cx="4104456" cy="648072"/>
        </a:xfrm>
        <a:prstGeom xmlns:a="http://schemas.openxmlformats.org/drawingml/2006/main" prst="curvedDownArrow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0.33621</cdr:x>
      <cdr:y>0.19916</cdr:y>
    </cdr:from>
    <cdr:to>
      <cdr:x>0.68966</cdr:x>
      <cdr:y>0.33489</cdr:y>
    </cdr:to>
    <cdr:sp macro="" textlink="">
      <cdr:nvSpPr>
        <cdr:cNvPr id="3" name="Выгнутая вверх стрелка 2"/>
        <cdr:cNvSpPr/>
      </cdr:nvSpPr>
      <cdr:spPr>
        <a:xfrm xmlns:a="http://schemas.openxmlformats.org/drawingml/2006/main">
          <a:off x="2808312" y="1056532"/>
          <a:ext cx="2952328" cy="720080"/>
        </a:xfrm>
        <a:prstGeom xmlns:a="http://schemas.openxmlformats.org/drawingml/2006/main" prst="curvedDownArrow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64F5B-DEEB-440D-BAB9-BE349BAAF81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308CE-C823-4010-A5C7-94B678EDE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87072" cy="400161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об исполнении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 «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за 2019 год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805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за 2019 год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504" y="764704"/>
          <a:ext cx="892899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налоговых доходов бюджета муниципального района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район»  за 2019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340765"/>
          <a:ext cx="8064898" cy="5042855"/>
        </p:xfrm>
        <a:graphic>
          <a:graphicData uri="http://schemas.openxmlformats.org/drawingml/2006/table">
            <a:tbl>
              <a:tblPr/>
              <a:tblGrid>
                <a:gridCol w="3121899"/>
                <a:gridCol w="1761641"/>
                <a:gridCol w="1754207"/>
                <a:gridCol w="1427151"/>
              </a:tblGrid>
              <a:tr h="96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196 782,9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203 892,7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138 778,9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141 400,0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реалезуемые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территории Российской Федерации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12 060,4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12 019,3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10 817,3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10 845,2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добычу полезных ископаемых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30 210,0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34 692,9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4 704,0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4 717,0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основных доходных источников бюджета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«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980728"/>
          <a:ext cx="41764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499992" y="1052736"/>
          <a:ext cx="44644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83569" y="3861048"/>
          <a:ext cx="74168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Выноска со стрелкой вправо 8"/>
          <p:cNvSpPr/>
          <p:nvPr/>
        </p:nvSpPr>
        <p:spPr>
          <a:xfrm>
            <a:off x="6804248" y="2564904"/>
            <a:ext cx="2160240" cy="648072"/>
          </a:xfrm>
          <a:prstGeom prst="rightArrowCallout">
            <a:avLst>
              <a:gd name="adj1" fmla="val 25000"/>
              <a:gd name="adj2" fmla="val 25000"/>
              <a:gd name="adj3" fmla="val 73600"/>
              <a:gd name="adj4" fmla="val 64977"/>
            </a:avLst>
          </a:prstGeom>
          <a:solidFill>
            <a:schemeClr val="accent4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Рост 12,6%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основных доходных источников бюджета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980728"/>
          <a:ext cx="835292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004048" y="4077072"/>
          <a:ext cx="39604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23528" y="4005064"/>
          <a:ext cx="46085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основных доходных источников бюджета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124744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неналоговых доходов бюджета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за 2019 год, тыс.рублей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3" y="1340768"/>
          <a:ext cx="8496948" cy="4914100"/>
        </p:xfrm>
        <a:graphic>
          <a:graphicData uri="http://schemas.openxmlformats.org/drawingml/2006/table">
            <a:tbl>
              <a:tblPr/>
              <a:tblGrid>
                <a:gridCol w="5052239"/>
                <a:gridCol w="984203"/>
                <a:gridCol w="1230253"/>
                <a:gridCol w="1230253"/>
              </a:tblGrid>
              <a:tr h="13030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бюджетные назначения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7 692,7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7 723,8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3 685,7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3 695,5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2 588,5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2 606,3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4320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района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908721"/>
          <a:ext cx="8424935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неналоговых доходов бюджета района за 2017-2019 годы, тыс.рублей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340769"/>
          <a:ext cx="7704856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исполнения неналоговых доходов  бюджета муниципального образования "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за 2017- 2019 годы, тыс.рублей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052737"/>
          <a:ext cx="8568952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 недоимке по налогам, зачисляемым в консолидированный бюджет муниципального района "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196753"/>
          <a:ext cx="8064896" cy="3040380"/>
        </p:xfrm>
        <a:graphic>
          <a:graphicData uri="http://schemas.openxmlformats.org/drawingml/2006/table">
            <a:tbl>
              <a:tblPr/>
              <a:tblGrid>
                <a:gridCol w="4032448"/>
                <a:gridCol w="1368152"/>
                <a:gridCol w="1368152"/>
                <a:gridCol w="1296144"/>
              </a:tblGrid>
              <a:tr h="65151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01.01.2018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01.01.2019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01.01.2020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району: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22 604,9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18524,3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9576,9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13086,2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11539,5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вмененный доход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1767,7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1607,1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1629,4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8128,7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5919,5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4837,4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за пользование природными ресурсами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1586,3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налоги и сборы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83568" y="4293095"/>
          <a:ext cx="7920880" cy="2564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исполнения бюджетов, формируемых на территории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в 2019 году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1268762"/>
          <a:ext cx="8712970" cy="4732803"/>
        </p:xfrm>
        <a:graphic>
          <a:graphicData uri="http://schemas.openxmlformats.org/drawingml/2006/table">
            <a:tbl>
              <a:tblPr/>
              <a:tblGrid>
                <a:gridCol w="2937052"/>
                <a:gridCol w="1366071"/>
                <a:gridCol w="1370340"/>
                <a:gridCol w="1229464"/>
                <a:gridCol w="1810043"/>
              </a:tblGrid>
              <a:tr h="95787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и сельских поселений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Консолидированный бюджет Карымского района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6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поселений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сельских поселений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из них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1 022 116,30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163 126,00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32 769,80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1 218 012,10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211 616,50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86 458,40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5 076,30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303 151,20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810 499,80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76 667,60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27 693,50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914 860,90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1 013 718,70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164 558,20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32 777,60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1 211 054,50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(-)/ПРОФИЦИТ (+)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8 397,60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-1 432,20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-7,80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6 957,60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безвозмездных поступлений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за 2019 год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2" y="1273697"/>
          <a:ext cx="8496943" cy="5251647"/>
        </p:xfrm>
        <a:graphic>
          <a:graphicData uri="http://schemas.openxmlformats.org/drawingml/2006/table">
            <a:tbl>
              <a:tblPr/>
              <a:tblGrid>
                <a:gridCol w="4752528"/>
                <a:gridCol w="1283911"/>
                <a:gridCol w="1230252"/>
                <a:gridCol w="1230252"/>
              </a:tblGrid>
              <a:tr h="120015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безвозмездных поступлений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Утверждено,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Исполнено,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исполнения, </a:t>
                      </a: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824 159,4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810 499,8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4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150 942,1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150 938,3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бюджетам бюджетной системы Российской Федерации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245 010,0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232 028,6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400 503,7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399 819,3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27 703,6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27 703,6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бюджетов бюджетной системы РФ от возврата бюджетами бюджетной системы РФ и организациями остатков субсидий,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поступлений за 2017-2019 годы, тыс.рублей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340768"/>
          <a:ext cx="8424935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83058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безвозмездных перечислений в 2019 году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980728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района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за 2019 год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8" y="1076325"/>
          <a:ext cx="8352927" cy="530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района 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по разделам за 2019 год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3" y="1168939"/>
          <a:ext cx="8496946" cy="5356405"/>
        </p:xfrm>
        <a:graphic>
          <a:graphicData uri="http://schemas.openxmlformats.org/drawingml/2006/table">
            <a:tbl>
              <a:tblPr/>
              <a:tblGrid>
                <a:gridCol w="4608515"/>
                <a:gridCol w="1427925"/>
                <a:gridCol w="1230253"/>
                <a:gridCol w="1230253"/>
              </a:tblGrid>
              <a:tr h="7200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раздела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49759,8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49598,4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3278,2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3276,8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45776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45388,7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9219,4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9219,4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12881,5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752727,7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751434,3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31312,1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31312,1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18044,8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17959,8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муниципального  долга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1028890,4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1013718,7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района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по разделам за 2019 год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728662"/>
          <a:ext cx="9144000" cy="612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«Общегосударственные вопросы»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980728"/>
          <a:ext cx="8568951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"Национальная экономика"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268760"/>
          <a:ext cx="8136903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«Образование"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764704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«Культура"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764704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бюджетов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(млн.руб.)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23528" y="1176337"/>
          <a:ext cx="8712968" cy="556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разделу «Социальная политика"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по разделу «Межбюджетные трансферты общего характера бюджетам муниципальных образований", тыс.рублей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268761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района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556792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в разрезе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муниципальных программ за 2019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908720"/>
          <a:ext cx="8352929" cy="5692070"/>
        </p:xfrm>
        <a:graphic>
          <a:graphicData uri="http://schemas.openxmlformats.org/drawingml/2006/table">
            <a:tbl>
              <a:tblPr/>
              <a:tblGrid>
                <a:gridCol w="6127187"/>
                <a:gridCol w="1253579"/>
                <a:gridCol w="972163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ЦСР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"Управление и распоряжение муниципальной собственностью муниципального района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район"на 2017-2021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.01 0 00 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47931,7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программа«Обеспечение доступным и комфортным жильём жителей муниципального района «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район»на 2017-2020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.02 0 00 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деятельности администрации муниципального района «Карымский район» на 2017-2021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.03 0 00 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13933,2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"Развитие системы образования муниципального района "Карымский район"  на 2017-2021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.04 0 00 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748394,6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культуры, молодежной политики, физической культуры и спорта  в муниципальном районе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 на 2018-2021 годы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.05 0 00 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34 057,1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Муниципальная программа «Управление муниципальными финансами, создание условий для эффективного управления муниципальными финансами, повышение устойчивости бюджетов городских и сельских поселений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на 2017-2021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.06 0 00 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62 272,0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«Совершенствование системы защиты населения от чрезвычайных ситуаций природного и техногенного характера, обеспечение безопасности  людей на водных объектах на территории муниципального района «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район» на 2017-2021 годы»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.07 0 00 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51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"Охрана окружающей среды муниципального района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 на 2019-2021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10 0 00 00000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7 118,5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Непрограммная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деятельность в 2019 году, тыс.рублей </a:t>
            </a:r>
            <a:r>
              <a:rPr lang="ru-RU" sz="800" b="1" dirty="0" smtClean="0">
                <a:solidFill>
                  <a:srgbClr val="000000"/>
                </a:solidFill>
                <a:latin typeface="Arial Cyr"/>
              </a:rPr>
              <a:t/>
            </a:r>
            <a:br>
              <a:rPr lang="ru-RU" sz="800" b="1" dirty="0" smtClean="0">
                <a:solidFill>
                  <a:srgbClr val="000000"/>
                </a:solidFill>
                <a:latin typeface="Arial Cyr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692685"/>
          <a:ext cx="8352928" cy="5832659"/>
        </p:xfrm>
        <a:graphic>
          <a:graphicData uri="http://schemas.openxmlformats.org/drawingml/2006/table">
            <a:tbl>
              <a:tblPr/>
              <a:tblGrid>
                <a:gridCol w="7209104"/>
                <a:gridCol w="1143824"/>
              </a:tblGrid>
              <a:tr h="2900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деятельность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77211,7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Учреждения, осуществляющие информирование населения о деятельности и решениях органов власти муниципального района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Резервные фонды местных администраций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91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Предупреждение и ликвидация последствий чрезвычайных ситуаций и стихийных бедствий природного и техногенного характера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объектов общегражданского назначения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19086,6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Глава муниципального образования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Центральный аппарат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Доплаты к пенсиям муниципальных служащих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бюджетов поселений бюджету муниципального района и из бюджета муниципального района бюджетам поселений в соответствии с заключенными соглашениями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Ежемесячное денежное вознаграждение почетным гражданам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3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государственного полномочия по организации социальной поддержки отдельных категорий граждан путем обеспечения льготного проезда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пригородном пассажирском транспорте общего пользования (кроме воздушного и железнодорожного)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государственного полномочия по созданию административных комиссий в Забайкальском крае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Осуществление государственных полномочий в сфере государственного управления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Администрирование государственного полномочия по организации социальной поддержки отдельных категорий граждан путем обеспечения льготного проезда на городском и пригородном пассажирском транспорте общего пользования (кроме воздушного и железнодорожного)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Выполнение других обязательств государства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6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Модернизация объектов теплоэнергетики и капитальный ремонт объектов коммунальной инфраструктуры, находящихся в муниципальной собственности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26308,6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 из средств дорожного фонда ЗК бюджетам муниципальных районов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 "Формирование комфортной городской среды (Забайкальский край)»"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15478,5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программ формирования современной городской среды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15478,5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указов Президента Российской Федерации в 2019 году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1397000"/>
          <a:ext cx="849694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указов Президента Российской Федерации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052736"/>
          <a:ext cx="84249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Долговые обязательства муниципального района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за 2019 год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67544" y="1397000"/>
          <a:ext cx="813690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Кредиторская задолженность бюджета муниципального района "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район" на 01.01.2020 по кодам классификации операций сектора государственного управления, тыс.рублей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3" y="1052729"/>
          <a:ext cx="8352928" cy="4641013"/>
        </p:xfrm>
        <a:graphic>
          <a:graphicData uri="http://schemas.openxmlformats.org/drawingml/2006/table">
            <a:tbl>
              <a:tblPr/>
              <a:tblGrid>
                <a:gridCol w="1250629"/>
                <a:gridCol w="3285876"/>
                <a:gridCol w="1318716"/>
                <a:gridCol w="1250629"/>
                <a:gridCol w="1247078"/>
              </a:tblGrid>
              <a:tr h="29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КОСГУ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КОСГУ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Кредиторская задолженность, всего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краевого бюджета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местных бюджетов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труда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635,4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635,4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Начисления на оплату труда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4 249,7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4 249,7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Услуги связи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32,3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32,3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Коммунальные услуги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Услуги по содержанию имцущества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услуги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</a:p>
                  </a:txBody>
                  <a:tcPr marL="8530" marR="8530" marT="85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 организациям, за исключением государственных и муниципальных организаций</a:t>
                      </a:r>
                    </a:p>
                  </a:txBody>
                  <a:tcPr marL="8530" marR="8530" marT="85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167,2</a:t>
                      </a:r>
                    </a:p>
                  </a:txBody>
                  <a:tcPr marL="8530" marR="8530" marT="85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167,2</a:t>
                      </a:r>
                    </a:p>
                  </a:txBody>
                  <a:tcPr marL="8530" marR="8530" marT="85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расходы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64,6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64,6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стоимости основных средств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Увеличение стоимости материальных запасов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530" marR="8530" marT="8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5 290,7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5 082,1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208,6</a:t>
                      </a:r>
                    </a:p>
                  </a:txBody>
                  <a:tcPr marL="8530" marR="8530" marT="85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кредиторской задолженности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764704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бюджетов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Карымского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района, млн.руб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81024" y="836712"/>
          <a:ext cx="8311455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16736"/>
            <a:ext cx="8892480" cy="2688328"/>
          </a:xfrm>
        </p:spPr>
        <p:txBody>
          <a:bodyPr/>
          <a:lstStyle/>
          <a:p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бюджета муниципального района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район» в 2019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0" kern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поступлений доходов бюджета муниципального района "</a:t>
            </a:r>
            <a:r>
              <a:rPr lang="ru-RU" sz="2700" b="0" kern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700" b="0" kern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район", тыс.рублей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196752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района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412776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доходов главными администраторами доходов бюджета муниципального района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980733"/>
          <a:ext cx="8280919" cy="5598278"/>
        </p:xfrm>
        <a:graphic>
          <a:graphicData uri="http://schemas.openxmlformats.org/drawingml/2006/table">
            <a:tbl>
              <a:tblPr/>
              <a:tblGrid>
                <a:gridCol w="6117436"/>
                <a:gridCol w="1044440"/>
                <a:gridCol w="1119043"/>
              </a:tblGrid>
              <a:tr h="504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главного администратора доходов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бюджета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1 022 116,37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Министерство Финансов Забайкальского края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10,00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Министерство природных ресурсов  Забайкальского края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89,35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службы по надзору в сфере природопользования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Росприроднадзора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по Забайкальскому краю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1 157,20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инспекция Забайкальского края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12,68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Федерального казначейства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12 019,33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службы по надзору в сфере защиты прав потребителей и благополучия человека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158,10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антимонопольной службы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3,00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налоговой службы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192 006,95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Министерства внутренних дел Российской Федерации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1 185,27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службы государственной регистрации, кадастра и картографии по Забайкальскому краю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140,00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федеральной службы судебных приставов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2,69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Администрации городских поселений                                                                                      муниципального района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359,56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Администрация муниципального района "Карымский район"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12,18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Комитет по финансам муниципального района "Карымский район"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810 507,32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Комитет по имуществу, земельным вопросам и градостроительной деятельности администрации муниципального района "Карымский район"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4 452,74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за 2017-2019 годы, тыс.рублей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052736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1256</TotalTime>
  <Words>1991</Words>
  <Application>Microsoft Office PowerPoint</Application>
  <PresentationFormat>Экран (4:3)</PresentationFormat>
  <Paragraphs>569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Поток</vt:lpstr>
      <vt:lpstr>Отчет об исполнении бюджета муниципального района «Карымский район» за 2019 год</vt:lpstr>
      <vt:lpstr>Основные параметры исполнения бюджетов, формируемых на территории Карымского района в 2019 году</vt:lpstr>
      <vt:lpstr>Доходы бюджетов Карымского района (млн.руб.)</vt:lpstr>
      <vt:lpstr>  Расходы бюджетов Карымского района, млн.руб. </vt:lpstr>
      <vt:lpstr>Исполнение бюджета муниципального района «Карымский район» в 2019 году</vt:lpstr>
      <vt:lpstr>Динамика поступлений доходов бюджета муниципального района "Карымский район", тыс.рублей</vt:lpstr>
      <vt:lpstr>Структура доходов бюджета муниципального района «Карымский район» </vt:lpstr>
      <vt:lpstr>Исполнение доходов главными администраторами доходов бюджета муниципального района «Карымский район»</vt:lpstr>
      <vt:lpstr>Динамика поступления налоговых и неналоговых доходов за 2017-2019 годы, тыс.рублей</vt:lpstr>
      <vt:lpstr>Структура налоговых доходов бюджета за 2019 год</vt:lpstr>
      <vt:lpstr>Исполнение налоговых доходов бюджета муниципального района  «Карымский район»  за 2019 год</vt:lpstr>
      <vt:lpstr>Динамика поступлений основных доходных источников бюджета муниципального района «Карымский район»</vt:lpstr>
      <vt:lpstr>Динамика поступлений основных доходных источников бюджета муниципального района «Карымский район»</vt:lpstr>
      <vt:lpstr>Динамика поступлений основных доходных источников бюджета муниципального района «Карымский район»</vt:lpstr>
      <vt:lpstr>Исполнение неналоговых доходов бюджета муниципального района «Карымский район» за 2019 год, тыс.рублей</vt:lpstr>
      <vt:lpstr>Структура неналоговых доходов бюджета района</vt:lpstr>
      <vt:lpstr>Динамика поступления неналоговых доходов бюджета района за 2017-2019 годы, тыс.рублей</vt:lpstr>
      <vt:lpstr>Анализ исполнения неналоговых доходов  бюджета муниципального образования "Карымский район" за 2017- 2019 годы, тыс.рублей </vt:lpstr>
      <vt:lpstr>  Информация о недоимке по налогам, зачисляемым в консолидированный бюджет муниципального района "Карымский район" </vt:lpstr>
      <vt:lpstr>Исполнение безвозмездных поступлений муниципального района «Карымский район» за 2019 год</vt:lpstr>
      <vt:lpstr>Динамика безвозмездных поступлений за 2017-2019 годы, тыс.рублей</vt:lpstr>
      <vt:lpstr>Структура безвозмездных перечислений в 2019 году</vt:lpstr>
      <vt:lpstr>Расходы бюджета муниципального района  "Карымский район" за 2019 год</vt:lpstr>
      <vt:lpstr>Структура расходов бюджета муниципального района «Карымский район» по разделам за 2019 год </vt:lpstr>
      <vt:lpstr>Структура расходов бюджета муниципального района  «Карымский район» по разделам за 2019 год  </vt:lpstr>
      <vt:lpstr>Структура расходов по разделу «Общегосударственные вопросы»  </vt:lpstr>
      <vt:lpstr>Структура расходов по разделу "Национальная экономика"</vt:lpstr>
      <vt:lpstr>Структура расходов по разделу «Образование" </vt:lpstr>
      <vt:lpstr>Структура расходов по разделу «Культура"  </vt:lpstr>
      <vt:lpstr>Структура расходов по разделу «Социальная политика"  </vt:lpstr>
      <vt:lpstr>Расходы по разделу «Межбюджетные трансферты общего характера бюджетам муниципальных образований", тыс.рублей </vt:lpstr>
      <vt:lpstr>Структура расходов бюджета муниципального района «Карымский район»</vt:lpstr>
      <vt:lpstr>Слайд 33</vt:lpstr>
      <vt:lpstr>Непрограммная деятельность в 2019 году, тыс.рублей  </vt:lpstr>
      <vt:lpstr>Реализация указов Президента Российской Федерации в 2019 году</vt:lpstr>
      <vt:lpstr>Реализация указов Президента Российской Федерации</vt:lpstr>
      <vt:lpstr>Долговые обязательства муниципального района  «Карымский район» за 2019 год </vt:lpstr>
      <vt:lpstr>Кредиторская задолженность бюджета муниципального района "Карымский район" на 01.01.2020 по кодам классификации операций сектора государственного управления, тыс.рублей</vt:lpstr>
      <vt:lpstr>Динамика кредиторской задолженности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128</cp:revision>
  <dcterms:created xsi:type="dcterms:W3CDTF">2019-04-23T05:39:37Z</dcterms:created>
  <dcterms:modified xsi:type="dcterms:W3CDTF">2020-04-21T05:13:56Z</dcterms:modified>
</cp:coreProperties>
</file>