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8.xml" ContentType="application/vnd.openxmlformats-officedocument.drawingml.chart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3" r:id="rId1"/>
  </p:sldMasterIdLst>
  <p:notesMasterIdLst>
    <p:notesMasterId r:id="rId43"/>
  </p:notesMasterIdLst>
  <p:sldIdLst>
    <p:sldId id="286" r:id="rId2"/>
    <p:sldId id="261" r:id="rId3"/>
    <p:sldId id="291" r:id="rId4"/>
    <p:sldId id="302" r:id="rId5"/>
    <p:sldId id="301" r:id="rId6"/>
    <p:sldId id="273" r:id="rId7"/>
    <p:sldId id="260" r:id="rId8"/>
    <p:sldId id="292" r:id="rId9"/>
    <p:sldId id="335" r:id="rId10"/>
    <p:sldId id="336" r:id="rId11"/>
    <p:sldId id="287" r:id="rId12"/>
    <p:sldId id="263" r:id="rId13"/>
    <p:sldId id="265" r:id="rId14"/>
    <p:sldId id="264" r:id="rId15"/>
    <p:sldId id="266" r:id="rId16"/>
    <p:sldId id="267" r:id="rId17"/>
    <p:sldId id="268" r:id="rId18"/>
    <p:sldId id="270" r:id="rId19"/>
    <p:sldId id="269" r:id="rId20"/>
    <p:sldId id="271" r:id="rId21"/>
    <p:sldId id="304" r:id="rId22"/>
    <p:sldId id="305" r:id="rId23"/>
    <p:sldId id="306" r:id="rId24"/>
    <p:sldId id="289" r:id="rId25"/>
    <p:sldId id="277" r:id="rId26"/>
    <p:sldId id="307" r:id="rId27"/>
    <p:sldId id="278" r:id="rId28"/>
    <p:sldId id="280" r:id="rId29"/>
    <p:sldId id="308" r:id="rId30"/>
    <p:sldId id="309" r:id="rId31"/>
    <p:sldId id="281" r:id="rId32"/>
    <p:sldId id="310" r:id="rId33"/>
    <p:sldId id="311" r:id="rId34"/>
    <p:sldId id="283" r:id="rId35"/>
    <p:sldId id="312" r:id="rId36"/>
    <p:sldId id="333" r:id="rId37"/>
    <p:sldId id="314" r:id="rId38"/>
    <p:sldId id="293" r:id="rId39"/>
    <p:sldId id="284" r:id="rId40"/>
    <p:sldId id="331" r:id="rId41"/>
    <p:sldId id="274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71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P:\&#1055;&#1086;&#1076;&#1086;&#1081;&#1085;&#1080;&#1094;&#1099;&#1085;&#1072;\&#1041;&#1102;&#1076;&#1078;&#1077;&#1090;%202021-2023\&#1041;&#1102;&#1076;&#1078;&#1077;&#1090;%20&#1076;&#1083;&#1103;%20&#1075;&#1088;&#1072;&#1078;&#1076;&#1072;&#1085;\&#1042;&#1090;&#1086;&#1088;&#1086;&#1077;%20&#1095;&#1090;&#1077;&#1085;&#1080;&#1077;%20&#1056;&#1040;&#1057;&#1061;&#1054;&#1044;&#1067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P:\&#1055;&#1086;&#1076;&#1086;&#1081;&#1085;&#1080;&#1094;&#1099;&#1085;&#1072;\&#1041;&#1102;&#1076;&#1078;&#1077;&#1090;%202021-2023\&#1041;&#1102;&#1076;&#1078;&#1077;&#1090;%20&#1076;&#1083;&#1103;%20&#1075;&#1088;&#1072;&#1078;&#1076;&#1072;&#1085;\&#1042;&#1090;&#1086;&#1088;&#1086;&#1077;%20&#1095;&#1090;&#1077;&#1085;&#1080;&#1077;%20&#1056;&#1040;&#1057;&#1061;&#1054;&#1044;&#1067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P:\&#1055;&#1086;&#1076;&#1086;&#1081;&#1085;&#1080;&#1094;&#1099;&#1085;&#1072;\&#1041;&#1102;&#1076;&#1078;&#1077;&#1090;%202021-2023\&#1041;&#1102;&#1076;&#1078;&#1077;&#1090;%20&#1076;&#1083;&#1103;%20&#1075;&#1088;&#1072;&#1078;&#1076;&#1072;&#1085;\&#1042;&#1090;&#1086;&#1088;&#1086;&#1077;%20&#1095;&#1090;&#1077;&#1085;&#1080;&#1077;%20&#1056;&#1040;&#1057;&#1061;&#1054;&#1044;&#1067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1.bin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2.bin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3.bin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4.bin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5.bin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6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7.bin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8.bin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9.bin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0.bin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1.bin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2.bin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3.bin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4.bin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5.bin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6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dirty="0"/>
              <a:t>Структура доходов бюджета района в </a:t>
            </a:r>
            <a:r>
              <a:rPr lang="ru-RU" sz="2400" dirty="0" smtClean="0"/>
              <a:t>2018 </a:t>
            </a:r>
            <a:r>
              <a:rPr lang="ru-RU" sz="2400" dirty="0"/>
              <a:t>году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Упрощенная</a:t>
            </a:r>
            <a:r>
              <a:rPr lang="ru-RU" baseline="0"/>
              <a:t> система налогообложения</a:t>
            </a:r>
            <a:endParaRPr lang="ru-RU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'[Второе чтение доходы.xlsx]Лист1'!$A$164</c:f>
              <c:strCache>
                <c:ptCount val="1"/>
                <c:pt idx="0">
                  <c:v>УСН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3.1706839065322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3780129298991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575974570318632E-3"/>
                  <c:y val="-3.5670193948487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151949140636198E-3"/>
                  <c:y val="-2.3780129298991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доходы.xlsx]Лист1'!$B$164:$F$164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доходы.xlsx]Лист1'!$B$165:$F$165</c:f>
              <c:numCache>
                <c:formatCode>#,##0.00</c:formatCode>
                <c:ptCount val="5"/>
                <c:pt idx="0">
                  <c:v>0</c:v>
                </c:pt>
                <c:pt idx="1">
                  <c:v>6777.2</c:v>
                </c:pt>
                <c:pt idx="2">
                  <c:v>3603.2</c:v>
                </c:pt>
                <c:pt idx="3">
                  <c:v>3603.2</c:v>
                </c:pt>
                <c:pt idx="4">
                  <c:v>3603.2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4455168"/>
        <c:axId val="184456704"/>
        <c:axId val="0"/>
      </c:bar3DChart>
      <c:catAx>
        <c:axId val="18445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4456704"/>
        <c:crosses val="autoZero"/>
        <c:auto val="1"/>
        <c:lblAlgn val="ctr"/>
        <c:lblOffset val="100"/>
        <c:noMultiLvlLbl val="0"/>
      </c:catAx>
      <c:valAx>
        <c:axId val="184456704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184455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9228160"/>
        <c:axId val="149262720"/>
        <c:axId val="0"/>
      </c:bar3DChart>
      <c:catAx>
        <c:axId val="14922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Calibri"/>
              </a:defRPr>
            </a:pPr>
            <a:endParaRPr lang="ru-RU"/>
          </a:p>
        </c:txPr>
        <c:crossAx val="149262720"/>
        <c:crosses val="autoZero"/>
        <c:auto val="1"/>
        <c:lblAlgn val="ctr"/>
        <c:lblOffset val="100"/>
        <c:noMultiLvlLbl val="0"/>
      </c:catAx>
      <c:valAx>
        <c:axId val="1492627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92281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1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'[Второе чтение доходы.xlsx]Лист1'!$A$183</c:f>
              <c:strCache>
                <c:ptCount val="1"/>
                <c:pt idx="0">
                  <c:v>Единый налог на вмененный доход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456499368922578E-3"/>
                  <c:y val="-2.7960985364769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441352044894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369498106767207E-3"/>
                  <c:y val="-2.365929530865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доходы.xlsx]Лист1'!$B$182:$F$182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доходы.xlsx]Лист1'!$B$183:$F$183</c:f>
              <c:numCache>
                <c:formatCode>#,##0.00</c:formatCode>
                <c:ptCount val="5"/>
                <c:pt idx="0">
                  <c:v>9716.2000000000007</c:v>
                </c:pt>
                <c:pt idx="1">
                  <c:v>2249.9</c:v>
                </c:pt>
                <c:pt idx="2">
                  <c:v>200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9291392"/>
        <c:axId val="149292928"/>
        <c:axId val="0"/>
      </c:bar3DChart>
      <c:catAx>
        <c:axId val="14929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9292928"/>
        <c:crosses val="autoZero"/>
        <c:auto val="1"/>
        <c:lblAlgn val="ctr"/>
        <c:lblOffset val="100"/>
        <c:noMultiLvlLbl val="0"/>
      </c:catAx>
      <c:valAx>
        <c:axId val="14929292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492913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9341696"/>
        <c:axId val="149343232"/>
        <c:axId val="0"/>
      </c:bar3DChart>
      <c:catAx>
        <c:axId val="14934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Calibri"/>
              </a:defRPr>
            </a:pPr>
            <a:endParaRPr lang="ru-RU"/>
          </a:p>
        </c:txPr>
        <c:crossAx val="149343232"/>
        <c:crosses val="autoZero"/>
        <c:auto val="1"/>
        <c:lblAlgn val="ctr"/>
        <c:lblOffset val="100"/>
        <c:noMultiLvlLbl val="0"/>
      </c:catAx>
      <c:valAx>
        <c:axId val="14934323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493416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1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'[Второе чтение доходы.xlsx]Лист1'!$A$198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288208717549902E-2"/>
                  <c:y val="-4.9119275086269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697441025071289E-3"/>
                  <c:y val="-4.2712413118495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9220585903322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697441025071289E-3"/>
                  <c:y val="-1.9220585903322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4.2712413118495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доходы.xlsx]Лист1'!$B$197:$F$197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доходы.xlsx]Лист1'!$B$198:$F$198</c:f>
              <c:numCache>
                <c:formatCode>#,##0.00</c:formatCode>
                <c:ptCount val="5"/>
                <c:pt idx="0">
                  <c:v>13.9</c:v>
                </c:pt>
                <c:pt idx="1">
                  <c:v>27</c:v>
                </c:pt>
                <c:pt idx="2">
                  <c:v>27</c:v>
                </c:pt>
                <c:pt idx="3">
                  <c:v>27</c:v>
                </c:pt>
                <c:pt idx="4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678976"/>
        <c:axId val="151680512"/>
        <c:axId val="0"/>
      </c:bar3DChart>
      <c:catAx>
        <c:axId val="15167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1680512"/>
        <c:crosses val="autoZero"/>
        <c:auto val="1"/>
        <c:lblAlgn val="ctr"/>
        <c:lblOffset val="100"/>
        <c:noMultiLvlLbl val="0"/>
      </c:catAx>
      <c:valAx>
        <c:axId val="15168051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516789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Налоги, сборы и регулярные платежи за пользование природными ресурсами, тыс. руб.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76200"/>
          </c:spPr>
          <c:marker>
            <c:spPr>
              <a:ln w="76200"/>
            </c:spPr>
          </c:marker>
          <c:dLbls>
            <c:dLbl>
              <c:idx val="0"/>
              <c:layout>
                <c:manualLayout>
                  <c:x val="-2.0406364398446085E-2"/>
                  <c:y val="3.6490198407073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643118625019624E-2"/>
                  <c:y val="7.0953163569309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доходы.xlsx]Лист1'!$B$216:$F$216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доходы.xlsx]Лист1'!$B$217:$F$217</c:f>
              <c:numCache>
                <c:formatCode>#,##0.00</c:formatCode>
                <c:ptCount val="5"/>
                <c:pt idx="0">
                  <c:v>25623.8</c:v>
                </c:pt>
                <c:pt idx="1">
                  <c:v>31600</c:v>
                </c:pt>
                <c:pt idx="2">
                  <c:v>58018</c:v>
                </c:pt>
                <c:pt idx="3">
                  <c:v>33378</c:v>
                </c:pt>
                <c:pt idx="4">
                  <c:v>34026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4476416"/>
        <c:axId val="184479104"/>
      </c:lineChart>
      <c:catAx>
        <c:axId val="18447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4479104"/>
        <c:crosses val="autoZero"/>
        <c:auto val="1"/>
        <c:lblAlgn val="ctr"/>
        <c:lblOffset val="100"/>
        <c:noMultiLvlLbl val="0"/>
      </c:catAx>
      <c:valAx>
        <c:axId val="18447910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84476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/>
            </a:pPr>
            <a:r>
              <a:rPr lang="ru-RU" sz="2400" b="1"/>
              <a:t>Государственная</a:t>
            </a:r>
            <a:r>
              <a:rPr lang="ru-RU" sz="2400" b="1" baseline="0"/>
              <a:t> пошлина, тыс. руб.</a:t>
            </a:r>
            <a:endParaRPr lang="ru-RU" sz="2400" b="1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доходы.xlsx]Лист1'!$B$236:$F$236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доходы.xlsx]Лист1'!$B$237:$F$237</c:f>
              <c:numCache>
                <c:formatCode>#,##0.00</c:formatCode>
                <c:ptCount val="5"/>
                <c:pt idx="0">
                  <c:v>4906.3</c:v>
                </c:pt>
                <c:pt idx="1">
                  <c:v>5285.2</c:v>
                </c:pt>
                <c:pt idx="2">
                  <c:v>4710</c:v>
                </c:pt>
                <c:pt idx="3">
                  <c:v>4710</c:v>
                </c:pt>
                <c:pt idx="4">
                  <c:v>4710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053184"/>
        <c:axId val="185054720"/>
      </c:barChart>
      <c:catAx>
        <c:axId val="185053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5054720"/>
        <c:crosses val="autoZero"/>
        <c:auto val="1"/>
        <c:lblAlgn val="ctr"/>
        <c:lblOffset val="100"/>
        <c:noMultiLvlLbl val="0"/>
      </c:catAx>
      <c:valAx>
        <c:axId val="185054720"/>
        <c:scaling>
          <c:orientation val="minMax"/>
        </c:scaling>
        <c:delete val="0"/>
        <c:axPos val="b"/>
        <c:numFmt formatCode="#,##0.00" sourceLinked="1"/>
        <c:majorTickMark val="none"/>
        <c:minorTickMark val="none"/>
        <c:tickLblPos val="none"/>
        <c:crossAx val="185053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Доходы от использования имущества, находящегося в муниципальной собственности, тыс. руб.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доходы.xlsx]Лист1'!$B$258:$F$258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доходы.xlsx]Лист1'!$B$259:$F$259</c:f>
              <c:numCache>
                <c:formatCode>#,##0.00</c:formatCode>
                <c:ptCount val="5"/>
                <c:pt idx="0">
                  <c:v>5230.2</c:v>
                </c:pt>
                <c:pt idx="1">
                  <c:v>4071</c:v>
                </c:pt>
                <c:pt idx="2">
                  <c:v>4050</c:v>
                </c:pt>
                <c:pt idx="3">
                  <c:v>4050</c:v>
                </c:pt>
                <c:pt idx="4">
                  <c:v>4050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85153408"/>
        <c:axId val="185154944"/>
      </c:barChart>
      <c:catAx>
        <c:axId val="18515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5154944"/>
        <c:crosses val="autoZero"/>
        <c:auto val="1"/>
        <c:lblAlgn val="ctr"/>
        <c:lblOffset val="100"/>
        <c:noMultiLvlLbl val="0"/>
      </c:catAx>
      <c:valAx>
        <c:axId val="18515494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8515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Платежи при пользовании природными ресурсами, тыс. руб.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'[Второе чтение доходы.xlsx]Лист1'!$A$279</c:f>
              <c:strCache>
                <c:ptCount val="1"/>
                <c:pt idx="0">
                  <c:v>Платежи при пользовании природными ресурасми, тыс. руб.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доходы.xlsx]Лист1'!$B$278:$F$278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доходы.xlsx]Лист1'!$B$279:$F$279</c:f>
              <c:numCache>
                <c:formatCode>#,##0.00</c:formatCode>
                <c:ptCount val="5"/>
                <c:pt idx="0">
                  <c:v>334.4</c:v>
                </c:pt>
                <c:pt idx="1">
                  <c:v>204</c:v>
                </c:pt>
                <c:pt idx="2">
                  <c:v>161</c:v>
                </c:pt>
                <c:pt idx="3">
                  <c:v>424</c:v>
                </c:pt>
                <c:pt idx="4">
                  <c:v>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077760"/>
        <c:axId val="185079296"/>
      </c:barChart>
      <c:catAx>
        <c:axId val="185077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5079296"/>
        <c:crosses val="autoZero"/>
        <c:auto val="1"/>
        <c:lblAlgn val="ctr"/>
        <c:lblOffset val="100"/>
        <c:noMultiLvlLbl val="0"/>
      </c:catAx>
      <c:valAx>
        <c:axId val="185079296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85077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'[Второе чтение доходы.xlsx]Лист1'!$A$308</c:f>
              <c:strCache>
                <c:ptCount val="1"/>
                <c:pt idx="0">
                  <c:v>Штрафы, санкции, возмещение ущерба, тыс. руб.</c:v>
                </c:pt>
              </c:strCache>
            </c:strRef>
          </c:tx>
          <c:spPr>
            <a:ln w="76200"/>
          </c:spPr>
          <c:marker>
            <c:spPr>
              <a:ln w="76200"/>
            </c:spPr>
          </c:marker>
          <c:dLbls>
            <c:dLbl>
              <c:idx val="1"/>
              <c:layout>
                <c:manualLayout>
                  <c:x val="-7.9366190720266114E-2"/>
                  <c:y val="7.2980396814147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0835934992863581E-2"/>
                  <c:y val="-6.2844230589960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8789770903900827E-2"/>
                  <c:y val="4.2571898141585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доходы.xlsx]Лист1'!$B$307:$F$307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доходы.xlsx]Лист1'!$B$308:$F$308</c:f>
              <c:numCache>
                <c:formatCode>#,##0.00</c:formatCode>
                <c:ptCount val="5"/>
                <c:pt idx="0">
                  <c:v>4728.8999999999996</c:v>
                </c:pt>
                <c:pt idx="1">
                  <c:v>3077.9</c:v>
                </c:pt>
                <c:pt idx="2">
                  <c:v>3075</c:v>
                </c:pt>
                <c:pt idx="3">
                  <c:v>2765</c:v>
                </c:pt>
                <c:pt idx="4">
                  <c:v>2765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104256"/>
        <c:axId val="185105792"/>
      </c:lineChart>
      <c:catAx>
        <c:axId val="18510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5105792"/>
        <c:crosses val="autoZero"/>
        <c:auto val="1"/>
        <c:lblAlgn val="ctr"/>
        <c:lblOffset val="100"/>
        <c:noMultiLvlLbl val="0"/>
      </c:catAx>
      <c:valAx>
        <c:axId val="18510579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85104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Структура доходов бюджета района в 2022 году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5572401677591378E-2"/>
                  <c:y val="3.16645578182570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6294809835944151E-2"/>
                  <c:y val="-1.59869902075471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'[Второе чтение доходы.xlsx]Лист1'!$A$104:$A$106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'[Второе чтение доходы.xlsx]Лист1'!$B$104:$B$106</c:f>
              <c:numCache>
                <c:formatCode>#,##0.00</c:formatCode>
                <c:ptCount val="3"/>
                <c:pt idx="0">
                  <c:v>247649.1</c:v>
                </c:pt>
                <c:pt idx="1">
                  <c:v>7996</c:v>
                </c:pt>
                <c:pt idx="2">
                  <c:v>635478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20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'[Второе чтение доходы.xlsx]Лист1'!$A$303</c:f>
              <c:strCache>
                <c:ptCount val="1"/>
                <c:pt idx="0">
                  <c:v>Доходы от продажи материальных и нематериальных активов, тыс. руб.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доходы.xlsx]Лист1'!$B$302:$F$302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доходы.xlsx]Лист1'!$B$303:$F$303</c:f>
              <c:numCache>
                <c:formatCode>#,##0.00</c:formatCode>
                <c:ptCount val="5"/>
                <c:pt idx="0">
                  <c:v>892</c:v>
                </c:pt>
                <c:pt idx="1">
                  <c:v>1693.8</c:v>
                </c:pt>
                <c:pt idx="2">
                  <c:v>710</c:v>
                </c:pt>
                <c:pt idx="3">
                  <c:v>410</c:v>
                </c:pt>
                <c:pt idx="4">
                  <c:v>410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217024"/>
        <c:axId val="185218560"/>
      </c:barChart>
      <c:catAx>
        <c:axId val="185217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5218560"/>
        <c:crosses val="autoZero"/>
        <c:auto val="1"/>
        <c:lblAlgn val="ctr"/>
        <c:lblOffset val="100"/>
        <c:noMultiLvlLbl val="0"/>
      </c:catAx>
      <c:valAx>
        <c:axId val="185218560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85217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Структура безвозмездных перечислений от других бюджетов бюджетной системы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'[Второе чтение доходы.xlsx]Лист1'!$A$63</c:f>
              <c:strCache>
                <c:ptCount val="1"/>
                <c:pt idx="0">
                  <c:v>дотация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доходы.xlsx]Лист1'!$B$62:$F$62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доходы.xlsx]Лист1'!$B$63:$F$63</c:f>
              <c:numCache>
                <c:formatCode>#,##0.00</c:formatCode>
                <c:ptCount val="5"/>
                <c:pt idx="0">
                  <c:v>130633</c:v>
                </c:pt>
                <c:pt idx="1">
                  <c:v>138025.9</c:v>
                </c:pt>
                <c:pt idx="2">
                  <c:v>116530</c:v>
                </c:pt>
                <c:pt idx="3">
                  <c:v>74036</c:v>
                </c:pt>
                <c:pt idx="4">
                  <c:v>61733</c:v>
                </c:pt>
              </c:numCache>
            </c:numRef>
          </c:val>
        </c:ser>
        <c:ser>
          <c:idx val="1"/>
          <c:order val="1"/>
          <c:tx>
            <c:strRef>
              <c:f>'[Второе чтение доходы.xlsx]Лист1'!$A$64</c:f>
              <c:strCache>
                <c:ptCount val="1"/>
                <c:pt idx="0">
                  <c:v>субвенция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доходы.xlsx]Лист1'!$B$62:$F$62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доходы.xlsx]Лист1'!$B$64:$F$64</c:f>
              <c:numCache>
                <c:formatCode>#,##0.00</c:formatCode>
                <c:ptCount val="5"/>
                <c:pt idx="0">
                  <c:v>429137.5</c:v>
                </c:pt>
                <c:pt idx="1">
                  <c:v>417893.2</c:v>
                </c:pt>
                <c:pt idx="2">
                  <c:v>420702.9</c:v>
                </c:pt>
                <c:pt idx="3">
                  <c:v>323344.7</c:v>
                </c:pt>
                <c:pt idx="4">
                  <c:v>329471.2</c:v>
                </c:pt>
              </c:numCache>
            </c:numRef>
          </c:val>
        </c:ser>
        <c:ser>
          <c:idx val="2"/>
          <c:order val="2"/>
          <c:tx>
            <c:strRef>
              <c:f>'[Второе чтение доходы.xlsx]Лист1'!$A$65</c:f>
              <c:strCache>
                <c:ptCount val="1"/>
                <c:pt idx="0">
                  <c:v>субсидия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7094014217979975E-2"/>
                  <c:y val="-2.69360269360269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доходы.xlsx]Лист1'!$B$62:$F$62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доходы.xlsx]Лист1'!$B$65:$F$65</c:f>
              <c:numCache>
                <c:formatCode>#,##0.00</c:formatCode>
                <c:ptCount val="5"/>
                <c:pt idx="0">
                  <c:v>104821.1</c:v>
                </c:pt>
                <c:pt idx="1">
                  <c:v>338910.1</c:v>
                </c:pt>
                <c:pt idx="2">
                  <c:v>54514.6</c:v>
                </c:pt>
                <c:pt idx="3">
                  <c:v>37611.5</c:v>
                </c:pt>
                <c:pt idx="4">
                  <c:v>37047</c:v>
                </c:pt>
              </c:numCache>
            </c:numRef>
          </c:val>
        </c:ser>
        <c:ser>
          <c:idx val="3"/>
          <c:order val="3"/>
          <c:tx>
            <c:strRef>
              <c:f>'[Второе чтение доходы.xlsx]Лист1'!$A$66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доходы.xlsx]Лист1'!$B$62:$F$62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доходы.xlsx]Лист1'!$B$66:$F$66</c:f>
              <c:numCache>
                <c:formatCode>#,##0.00</c:formatCode>
                <c:ptCount val="5"/>
                <c:pt idx="0">
                  <c:v>227787.7</c:v>
                </c:pt>
                <c:pt idx="1">
                  <c:v>74045.100000000006</c:v>
                </c:pt>
                <c:pt idx="2">
                  <c:v>43730.5</c:v>
                </c:pt>
                <c:pt idx="3">
                  <c:v>31202.2</c:v>
                </c:pt>
                <c:pt idx="4">
                  <c:v>32199.200000000001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186558720"/>
        <c:axId val="185335808"/>
        <c:axId val="0"/>
      </c:bar3DChart>
      <c:catAx>
        <c:axId val="18655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5335808"/>
        <c:crosses val="autoZero"/>
        <c:auto val="1"/>
        <c:lblAlgn val="ctr"/>
        <c:lblOffset val="100"/>
        <c:noMultiLvlLbl val="0"/>
      </c:catAx>
      <c:valAx>
        <c:axId val="18533580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865587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512938286560334"/>
          <c:y val="0.38181903019698332"/>
          <c:w val="0.28044922269331679"/>
          <c:h val="0.37575821204167681"/>
        </c:manualLayout>
      </c:layout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Объем</a:t>
            </a:r>
            <a:r>
              <a:rPr lang="ru-RU" baseline="0"/>
              <a:t> дотаций на выравнивание уровня бюджетной обеспеченности, тыс. руб.</a:t>
            </a:r>
            <a:endParaRPr lang="ru-RU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'[Второе чтение доходы.xlsx]Лист1'!$A$347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ln w="76200"/>
          </c:spPr>
          <c:marker>
            <c:spPr>
              <a:ln w="76200"/>
            </c:spPr>
          </c:marker>
          <c:dLbls>
            <c:dLbl>
              <c:idx val="0"/>
              <c:layout>
                <c:manualLayout>
                  <c:x val="-3.5273858460171094E-2"/>
                  <c:y val="5.1523613481148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562067177720995E-2"/>
                  <c:y val="-4.161522627323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доходы.xlsx]Лист1'!$B$346:$F$346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доходы.xlsx]Лист1'!$B$349:$F$349</c:f>
              <c:numCache>
                <c:formatCode>#,##0.00</c:formatCode>
                <c:ptCount val="5"/>
                <c:pt idx="0">
                  <c:v>130633</c:v>
                </c:pt>
                <c:pt idx="1">
                  <c:v>138025.9</c:v>
                </c:pt>
                <c:pt idx="2">
                  <c:v>116530</c:v>
                </c:pt>
                <c:pt idx="3">
                  <c:v>74036</c:v>
                </c:pt>
                <c:pt idx="4">
                  <c:v>61733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361152"/>
        <c:axId val="185362688"/>
      </c:lineChart>
      <c:catAx>
        <c:axId val="185361152"/>
        <c:scaling>
          <c:orientation val="minMax"/>
        </c:scaling>
        <c:delete val="0"/>
        <c:axPos val="b"/>
        <c:majorTickMark val="out"/>
        <c:minorTickMark val="none"/>
        <c:tickLblPos val="nextTo"/>
        <c:crossAx val="185362688"/>
        <c:crosses val="autoZero"/>
        <c:auto val="1"/>
        <c:lblAlgn val="ctr"/>
        <c:lblOffset val="100"/>
        <c:noMultiLvlLbl val="0"/>
      </c:catAx>
      <c:valAx>
        <c:axId val="18536268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85361152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 Объем субвенций,</a:t>
            </a:r>
            <a:r>
              <a:rPr lang="ru-RU" baseline="0"/>
              <a:t> тыс. руб.</a:t>
            </a:r>
            <a:endParaRPr lang="ru-RU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'[Второе чтение доходы.xlsx]Лист1'!$A$350</c:f>
              <c:strCache>
                <c:ptCount val="1"/>
                <c:pt idx="0">
                  <c:v> субвенция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доходы.xlsx]Лист1'!$B$346:$F$346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доходы.xlsx]Лист1'!$B$350:$F$350</c:f>
              <c:numCache>
                <c:formatCode>#,##0.00</c:formatCode>
                <c:ptCount val="5"/>
                <c:pt idx="0">
                  <c:v>429137.5</c:v>
                </c:pt>
                <c:pt idx="1">
                  <c:v>417893.2</c:v>
                </c:pt>
                <c:pt idx="2">
                  <c:v>420702.9</c:v>
                </c:pt>
                <c:pt idx="3">
                  <c:v>323344.7</c:v>
                </c:pt>
                <c:pt idx="4">
                  <c:v>329471.2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441280"/>
        <c:axId val="185443072"/>
        <c:axId val="0"/>
      </c:bar3DChart>
      <c:catAx>
        <c:axId val="1854412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85443072"/>
        <c:crosses val="autoZero"/>
        <c:auto val="1"/>
        <c:lblAlgn val="ctr"/>
        <c:lblOffset val="100"/>
        <c:noMultiLvlLbl val="0"/>
      </c:catAx>
      <c:valAx>
        <c:axId val="185443072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85441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Объем субсидий,</a:t>
            </a:r>
            <a:r>
              <a:rPr lang="ru-RU" baseline="0"/>
              <a:t> тыс. руб.</a:t>
            </a:r>
            <a:endParaRPr lang="ru-RU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'[Второе чтение доходы.xlsx]Лист1'!$A$351</c:f>
              <c:strCache>
                <c:ptCount val="1"/>
                <c:pt idx="0">
                  <c:v>субсидия</c:v>
                </c:pt>
              </c:strCache>
            </c:strRef>
          </c:tx>
          <c:spPr>
            <a:ln w="76200"/>
          </c:spPr>
          <c:marker>
            <c:spPr>
              <a:ln w="76200"/>
            </c:spPr>
          </c:marke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доходы.xlsx]Лист1'!$B$346:$F$346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доходы.xlsx]Лист1'!$B$351:$F$351</c:f>
              <c:numCache>
                <c:formatCode>#,##0.00</c:formatCode>
                <c:ptCount val="5"/>
                <c:pt idx="0">
                  <c:v>104821.1</c:v>
                </c:pt>
                <c:pt idx="1">
                  <c:v>338910.1</c:v>
                </c:pt>
                <c:pt idx="2">
                  <c:v>54514.6</c:v>
                </c:pt>
                <c:pt idx="3">
                  <c:v>37611.5</c:v>
                </c:pt>
                <c:pt idx="4">
                  <c:v>37047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768000"/>
        <c:axId val="184769536"/>
      </c:lineChart>
      <c:catAx>
        <c:axId val="184768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84769536"/>
        <c:crosses val="autoZero"/>
        <c:auto val="1"/>
        <c:lblAlgn val="ctr"/>
        <c:lblOffset val="100"/>
        <c:noMultiLvlLbl val="0"/>
      </c:catAx>
      <c:valAx>
        <c:axId val="18476953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84768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Функциональная структура расходов бюджета на 2022 год</a:t>
            </a:r>
          </a:p>
        </c:rich>
      </c:tx>
      <c:layout>
        <c:manualLayout>
          <c:xMode val="edge"/>
          <c:yMode val="edge"/>
          <c:x val="0.1145754979865625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1991921207297549"/>
          <c:y val="0.19084685034996113"/>
          <c:w val="0.52546609119933851"/>
          <c:h val="0.72848708098090109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7251282189046391"/>
                  <c:y val="3.9162946541293389E-2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 smtClean="0"/>
                      <a:t>Общегосударственные </a:t>
                    </a:r>
                    <a:r>
                      <a:rPr lang="ru-RU" sz="1300" dirty="0"/>
                      <a:t>вопросы</a:t>
                    </a:r>
                    <a:r>
                      <a:rPr lang="ru-RU" dirty="0"/>
                      <a:t>
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654338662212751"/>
                  <c:y val="-0.190231481481482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6548873895614513E-2"/>
                  <c:y val="0.1093585876821767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8.8145146896246501E-2"/>
                  <c:y val="8.0215203361239931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4532306064353504E-2"/>
                  <c:y val="1.671847067497550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'[Второе чтение доходы.xlsx]Лист2'!$A$24:$A$28</c:f>
              <c:strCache>
                <c:ptCount val="5"/>
                <c:pt idx="0">
                  <c:v>Общегосударственные вопросы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Межбюджетные трансферты</c:v>
                </c:pt>
                <c:pt idx="4">
                  <c:v>Другие вопросы</c:v>
                </c:pt>
              </c:strCache>
            </c:strRef>
          </c:cat>
          <c:val>
            <c:numRef>
              <c:f>'[Второе чтение доходы.xlsx]Лист2'!$B$24:$B$28</c:f>
              <c:numCache>
                <c:formatCode>General</c:formatCode>
                <c:ptCount val="5"/>
                <c:pt idx="0">
                  <c:v>59798</c:v>
                </c:pt>
                <c:pt idx="1">
                  <c:v>720003.3</c:v>
                </c:pt>
                <c:pt idx="2">
                  <c:v>19477.599999999999</c:v>
                </c:pt>
                <c:pt idx="3">
                  <c:v>46636.2</c:v>
                </c:pt>
                <c:pt idx="4" formatCode="0.0">
                  <c:v>45207.999999999927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Общегосударственные вопросы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517776818165461E-2"/>
          <c:y val="6.6951048648915545E-2"/>
          <c:w val="0.90848222318183458"/>
          <c:h val="0.4673537816785789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'[Второе чтение доходы.xlsx]Лист2'!$B$50</c:f>
              <c:strCache>
                <c:ptCount val="1"/>
                <c:pt idx="0">
                  <c:v>собственные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доходы.xlsx]Лист2'!$A$51:$A$58</c:f>
              <c:strCache>
                <c:ptCount val="8"/>
                <c:pt idx="0">
                  <c:v>Содержание Главы района</c:v>
                </c:pt>
                <c:pt idx="1">
                  <c:v>Содержание аппарата Совета района</c:v>
                </c:pt>
                <c:pt idx="2">
                  <c:v>Функционирование местной администрации</c:v>
                </c:pt>
                <c:pt idx="3">
                  <c:v>Судебная система</c:v>
                </c:pt>
                <c:pt idx="4">
                  <c:v>Обеспечение деятельности финансовых органов и органов финансового надзора</c:v>
                </c:pt>
                <c:pt idx="5">
                  <c:v>Выборы и референдумы</c:v>
                </c:pt>
                <c:pt idx="6">
                  <c:v>Резервный фонд</c:v>
                </c:pt>
                <c:pt idx="7">
                  <c:v>Другие общегосударственные вопросы</c:v>
                </c:pt>
              </c:strCache>
            </c:strRef>
          </c:cat>
          <c:val>
            <c:numRef>
              <c:f>'[Второе чтение доходы.xlsx]Лист2'!$B$51:$B$58</c:f>
              <c:numCache>
                <c:formatCode>General</c:formatCode>
                <c:ptCount val="8"/>
                <c:pt idx="0">
                  <c:v>2617.8000000000002</c:v>
                </c:pt>
                <c:pt idx="1">
                  <c:v>578.4</c:v>
                </c:pt>
                <c:pt idx="2">
                  <c:v>12670.6</c:v>
                </c:pt>
                <c:pt idx="4">
                  <c:v>9501.4</c:v>
                </c:pt>
                <c:pt idx="5">
                  <c:v>2500</c:v>
                </c:pt>
                <c:pt idx="6">
                  <c:v>2000</c:v>
                </c:pt>
                <c:pt idx="7">
                  <c:v>27259.599999999999</c:v>
                </c:pt>
              </c:numCache>
            </c:numRef>
          </c:val>
        </c:ser>
        <c:ser>
          <c:idx val="1"/>
          <c:order val="1"/>
          <c:tx>
            <c:strRef>
              <c:f>'[Второе чтение доходы.xlsx]Лист2'!$C$50</c:f>
              <c:strCache>
                <c:ptCount val="1"/>
                <c:pt idx="0">
                  <c:v>краевые и федеральные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доходы.xlsx]Лист2'!$A$51:$A$58</c:f>
              <c:strCache>
                <c:ptCount val="8"/>
                <c:pt idx="0">
                  <c:v>Содержание Главы района</c:v>
                </c:pt>
                <c:pt idx="1">
                  <c:v>Содержание аппарата Совета района</c:v>
                </c:pt>
                <c:pt idx="2">
                  <c:v>Функционирование местной администрации</c:v>
                </c:pt>
                <c:pt idx="3">
                  <c:v>Судебная система</c:v>
                </c:pt>
                <c:pt idx="4">
                  <c:v>Обеспечение деятельности финансовых органов и органов финансового надзора</c:v>
                </c:pt>
                <c:pt idx="5">
                  <c:v>Выборы и референдумы</c:v>
                </c:pt>
                <c:pt idx="6">
                  <c:v>Резервный фонд</c:v>
                </c:pt>
                <c:pt idx="7">
                  <c:v>Другие общегосударственные вопросы</c:v>
                </c:pt>
              </c:strCache>
            </c:strRef>
          </c:cat>
          <c:val>
            <c:numRef>
              <c:f>'[Второе чтение доходы.xlsx]Лист2'!$C$51:$C$58</c:f>
              <c:numCache>
                <c:formatCode>General</c:formatCode>
                <c:ptCount val="8"/>
                <c:pt idx="2">
                  <c:v>1786.9</c:v>
                </c:pt>
                <c:pt idx="4">
                  <c:v>227.5</c:v>
                </c:pt>
              </c:numCache>
            </c:numRef>
          </c:val>
        </c:ser>
        <c:ser>
          <c:idx val="2"/>
          <c:order val="2"/>
          <c:tx>
            <c:strRef>
              <c:f>'[Второе чтение доходы.xlsx]Лист2'!$D$50</c:f>
              <c:strCache>
                <c:ptCount val="1"/>
              </c:strCache>
            </c:strRef>
          </c:tx>
          <c:invertIfNegative val="0"/>
          <c:dLbls>
            <c:dLbl>
              <c:idx val="3"/>
              <c:layout>
                <c:manualLayout>
                  <c:x val="4.2845190543020616E-3"/>
                  <c:y val="-3.3314199656828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доходы.xlsx]Лист2'!$A$51:$A$58</c:f>
              <c:strCache>
                <c:ptCount val="8"/>
                <c:pt idx="0">
                  <c:v>Содержание Главы района</c:v>
                </c:pt>
                <c:pt idx="1">
                  <c:v>Содержание аппарата Совета района</c:v>
                </c:pt>
                <c:pt idx="2">
                  <c:v>Функционирование местной администрации</c:v>
                </c:pt>
                <c:pt idx="3">
                  <c:v>Судебная система</c:v>
                </c:pt>
                <c:pt idx="4">
                  <c:v>Обеспечение деятельности финансовых органов и органов финансового надзора</c:v>
                </c:pt>
                <c:pt idx="5">
                  <c:v>Выборы и референдумы</c:v>
                </c:pt>
                <c:pt idx="6">
                  <c:v>Резервный фонд</c:v>
                </c:pt>
                <c:pt idx="7">
                  <c:v>Другие общегосударственные вопросы</c:v>
                </c:pt>
              </c:strCache>
            </c:strRef>
          </c:cat>
          <c:val>
            <c:numRef>
              <c:f>'[Второе чтение доходы.xlsx]Лист2'!$D$51:$D$58</c:f>
              <c:numCache>
                <c:formatCode>General</c:formatCode>
                <c:ptCount val="8"/>
                <c:pt idx="3">
                  <c:v>118.5</c:v>
                </c:pt>
              </c:numCache>
            </c:numRef>
          </c:val>
        </c:ser>
        <c:ser>
          <c:idx val="3"/>
          <c:order val="3"/>
          <c:tx>
            <c:strRef>
              <c:f>'[Второе чтение доходы.xlsx]Лист2'!$E$50</c:f>
              <c:strCache>
                <c:ptCount val="1"/>
                <c:pt idx="0">
                  <c:v>бюджеты поселений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7.1408650905034369E-3"/>
                  <c:y val="-3.91931760668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доходы.xlsx]Лист2'!$A$51:$A$58</c:f>
              <c:strCache>
                <c:ptCount val="8"/>
                <c:pt idx="0">
                  <c:v>Содержание Главы района</c:v>
                </c:pt>
                <c:pt idx="1">
                  <c:v>Содержание аппарата Совета района</c:v>
                </c:pt>
                <c:pt idx="2">
                  <c:v>Функционирование местной администрации</c:v>
                </c:pt>
                <c:pt idx="3">
                  <c:v>Судебная система</c:v>
                </c:pt>
                <c:pt idx="4">
                  <c:v>Обеспечение деятельности финансовых органов и органов финансового надзора</c:v>
                </c:pt>
                <c:pt idx="5">
                  <c:v>Выборы и референдумы</c:v>
                </c:pt>
                <c:pt idx="6">
                  <c:v>Резервный фонд</c:v>
                </c:pt>
                <c:pt idx="7">
                  <c:v>Другие общегосударственные вопросы</c:v>
                </c:pt>
              </c:strCache>
            </c:strRef>
          </c:cat>
          <c:val>
            <c:numRef>
              <c:f>'[Второе чтение доходы.xlsx]Лист2'!$E$51:$E$58</c:f>
              <c:numCache>
                <c:formatCode>General</c:formatCode>
                <c:ptCount val="8"/>
                <c:pt idx="4">
                  <c:v>537.29999999999995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01679616"/>
        <c:axId val="201681152"/>
        <c:axId val="0"/>
      </c:bar3DChart>
      <c:catAx>
        <c:axId val="20167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1681152"/>
        <c:crosses val="autoZero"/>
        <c:auto val="1"/>
        <c:lblAlgn val="ctr"/>
        <c:lblOffset val="100"/>
        <c:noMultiLvlLbl val="0"/>
      </c:catAx>
      <c:valAx>
        <c:axId val="201681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016796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Образование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'[Второе чтение доходы.xlsx]Лист2'!$B$97</c:f>
              <c:strCache>
                <c:ptCount val="1"/>
                <c:pt idx="0">
                  <c:v>собственные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доходы.xlsx]Лист2'!$A$98:$A$102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</c:v>
                </c:pt>
              </c:strCache>
            </c:strRef>
          </c:cat>
          <c:val>
            <c:numRef>
              <c:f>'[Второе чтение доходы.xlsx]Лист2'!$B$98:$B$102</c:f>
              <c:numCache>
                <c:formatCode>General</c:formatCode>
                <c:ptCount val="5"/>
                <c:pt idx="0">
                  <c:v>71300</c:v>
                </c:pt>
                <c:pt idx="1">
                  <c:v>119695.3</c:v>
                </c:pt>
                <c:pt idx="2">
                  <c:v>38657</c:v>
                </c:pt>
                <c:pt idx="4">
                  <c:v>12580.1</c:v>
                </c:pt>
              </c:numCache>
            </c:numRef>
          </c:val>
        </c:ser>
        <c:ser>
          <c:idx val="1"/>
          <c:order val="1"/>
          <c:tx>
            <c:strRef>
              <c:f>'[Второе чтение доходы.xlsx]Лист2'!$C$97</c:f>
              <c:strCache>
                <c:ptCount val="1"/>
                <c:pt idx="0">
                  <c:v>краевые и федеральные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555555555555582E-2"/>
                  <c:y val="-9.5238095238095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301522053105211E-2"/>
                  <c:y val="-0.143955269337889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125E-2"/>
                  <c:y val="-0.103896103896104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6111111111111184E-2"/>
                  <c:y val="-8.2251082251082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2777777777777792E-2"/>
                  <c:y val="-8.2251082251082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доходы.xlsx]Лист2'!$A$98:$A$102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</c:v>
                </c:pt>
              </c:strCache>
            </c:strRef>
          </c:cat>
          <c:val>
            <c:numRef>
              <c:f>'[Второе чтение доходы.xlsx]Лист2'!$C$98:$C$102</c:f>
              <c:numCache>
                <c:formatCode>General</c:formatCode>
                <c:ptCount val="5"/>
                <c:pt idx="0">
                  <c:v>110164.4</c:v>
                </c:pt>
                <c:pt idx="1">
                  <c:v>357071.10000000003</c:v>
                </c:pt>
                <c:pt idx="2">
                  <c:v>3841</c:v>
                </c:pt>
                <c:pt idx="3">
                  <c:v>2658.9</c:v>
                </c:pt>
                <c:pt idx="4">
                  <c:v>4035.5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203602560"/>
        <c:axId val="203608448"/>
        <c:axId val="0"/>
      </c:bar3DChart>
      <c:catAx>
        <c:axId val="20360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3608448"/>
        <c:crosses val="autoZero"/>
        <c:auto val="1"/>
        <c:lblAlgn val="ctr"/>
        <c:lblOffset val="100"/>
        <c:noMultiLvlLbl val="0"/>
      </c:catAx>
      <c:valAx>
        <c:axId val="203608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036025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Социальная политика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2.7777777777777926E-3"/>
                  <c:y val="-0.16203703703703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доходы.xlsx]Лист2'!$A$119:$A$121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'[Второе чтение доходы.xlsx]Лист2'!$B$119:$B$121</c:f>
              <c:numCache>
                <c:formatCode>General</c:formatCode>
                <c:ptCount val="3"/>
                <c:pt idx="0">
                  <c:v>1767.2</c:v>
                </c:pt>
                <c:pt idx="1">
                  <c:v>3.6</c:v>
                </c:pt>
                <c:pt idx="2">
                  <c:v>188.7</c:v>
                </c:pt>
              </c:numCache>
            </c:numRef>
          </c:val>
        </c:ser>
        <c:ser>
          <c:idx val="1"/>
          <c:order val="1"/>
          <c:invertIfNegative val="0"/>
          <c:dLbls>
            <c:dLbl>
              <c:idx val="1"/>
              <c:layout>
                <c:manualLayout>
                  <c:x val="1.6666666666666701E-2"/>
                  <c:y val="-0.148148148148148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555555555555582E-2"/>
                  <c:y val="-0.351851851851852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доходы.xlsx]Лист2'!$A$119:$A$121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'[Второе чтение доходы.xlsx]Лист2'!$C$119:$C$121</c:f>
              <c:numCache>
                <c:formatCode>General</c:formatCode>
                <c:ptCount val="3"/>
                <c:pt idx="1">
                  <c:v>85.3</c:v>
                </c:pt>
                <c:pt idx="2">
                  <c:v>17432.8</c:v>
                </c:pt>
              </c:numCache>
            </c:numRef>
          </c:val>
        </c:ser>
        <c:ser>
          <c:idx val="2"/>
          <c:order val="2"/>
          <c:tx>
            <c:strRef>
              <c:f>'[Второе чтение доходы.xlsx]Лист2'!$B$118:$C$118</c:f>
              <c:strCache>
                <c:ptCount val="1"/>
                <c:pt idx="0">
                  <c:v>собственные краевые и федеральные</c:v>
                </c:pt>
              </c:strCache>
            </c:strRef>
          </c:tx>
          <c:invertIfNegative val="0"/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204239616"/>
        <c:axId val="204241152"/>
        <c:axId val="0"/>
      </c:bar3DChart>
      <c:catAx>
        <c:axId val="20423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4241152"/>
        <c:crosses val="autoZero"/>
        <c:auto val="1"/>
        <c:lblAlgn val="ctr"/>
        <c:lblOffset val="100"/>
        <c:noMultiLvlLbl val="0"/>
      </c:catAx>
      <c:valAx>
        <c:axId val="204241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042396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3.1015117468332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033801122368525E-3"/>
                  <c:y val="-3.7218140961999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677933707456698E-3"/>
                  <c:y val="-3.1015117468332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471173482982469E-2"/>
                  <c:y val="-4.3421164455665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016900561184263E-3"/>
                  <c:y val="-4.3421164455665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доходы.xlsx]Лист3'!$C$75:$G$75</c:f>
              <c:strCache>
                <c:ptCount val="5"/>
                <c:pt idx="0">
                  <c:v>2020 год исполнение</c:v>
                </c:pt>
                <c:pt idx="1">
                  <c:v>2021 год оценка</c:v>
                </c:pt>
                <c:pt idx="2">
                  <c:v>2022 год проект</c:v>
                </c:pt>
                <c:pt idx="3">
                  <c:v>2023 год проект</c:v>
                </c:pt>
                <c:pt idx="4">
                  <c:v>2024 год проект</c:v>
                </c:pt>
              </c:strCache>
            </c:strRef>
          </c:cat>
          <c:val>
            <c:numRef>
              <c:f>'[Второе чтение доходы.xlsx]Лист3'!$C$76:$G$76</c:f>
              <c:numCache>
                <c:formatCode>0.0</c:formatCode>
                <c:ptCount val="5"/>
                <c:pt idx="0">
                  <c:v>74475.5</c:v>
                </c:pt>
                <c:pt idx="1">
                  <c:v>86236.9</c:v>
                </c:pt>
                <c:pt idx="2">
                  <c:v>29904.399999999998</c:v>
                </c:pt>
                <c:pt idx="3">
                  <c:v>16279.6</c:v>
                </c:pt>
                <c:pt idx="4">
                  <c:v>16349.1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5179520"/>
        <c:axId val="205189504"/>
        <c:axId val="0"/>
      </c:bar3DChart>
      <c:catAx>
        <c:axId val="205179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05189504"/>
        <c:crosses val="autoZero"/>
        <c:auto val="1"/>
        <c:lblAlgn val="ctr"/>
        <c:lblOffset val="100"/>
        <c:noMultiLvlLbl val="0"/>
      </c:catAx>
      <c:valAx>
        <c:axId val="20518950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5179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dirty="0"/>
              <a:t>Структура налоговых и неналоговых доходов бюджета района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3804114357663964E-2"/>
          <c:y val="0.13794884533031684"/>
          <c:w val="0.95002870051475774"/>
          <c:h val="0.703380495601498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'[Второе чтение доходы.xlsx]Лист1'!$A$57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доходы.xlsx]Лист1'!$B$56:$F$56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доходы.xlsx]Лист1'!$B$57:$F$57</c:f>
              <c:numCache>
                <c:formatCode>#,##0.00</c:formatCode>
                <c:ptCount val="5"/>
                <c:pt idx="0">
                  <c:v>196543.4</c:v>
                </c:pt>
                <c:pt idx="1">
                  <c:v>223974.2</c:v>
                </c:pt>
                <c:pt idx="2">
                  <c:v>247649.1</c:v>
                </c:pt>
                <c:pt idx="3">
                  <c:v>214854.9</c:v>
                </c:pt>
                <c:pt idx="4">
                  <c:v>228024.2</c:v>
                </c:pt>
              </c:numCache>
            </c:numRef>
          </c:val>
        </c:ser>
        <c:ser>
          <c:idx val="1"/>
          <c:order val="1"/>
          <c:tx>
            <c:strRef>
              <c:f>'[Второе чтение доходы.xlsx]Лист1'!$A$58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доходы.xlsx]Лист1'!$B$56:$F$56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доходы.xlsx]Лист1'!$B$58:$F$58</c:f>
              <c:numCache>
                <c:formatCode>#,##0.00</c:formatCode>
                <c:ptCount val="5"/>
                <c:pt idx="0">
                  <c:v>11184.2</c:v>
                </c:pt>
                <c:pt idx="1">
                  <c:v>9318.1</c:v>
                </c:pt>
                <c:pt idx="2">
                  <c:v>7996</c:v>
                </c:pt>
                <c:pt idx="3">
                  <c:v>7649</c:v>
                </c:pt>
                <c:pt idx="4">
                  <c:v>7649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2619520"/>
        <c:axId val="182645888"/>
      </c:barChart>
      <c:catAx>
        <c:axId val="18261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2645888"/>
        <c:crosses val="autoZero"/>
        <c:auto val="1"/>
        <c:lblAlgn val="ctr"/>
        <c:lblOffset val="100"/>
        <c:noMultiLvlLbl val="0"/>
      </c:catAx>
      <c:valAx>
        <c:axId val="18264588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826195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291666666666691"/>
          <c:y val="0.88541666666666263"/>
          <c:w val="0.65000000000000346"/>
          <c:h val="8.3333333333333398E-2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налоговых  доходов бюджета района в 2022 году</a:t>
            </a:r>
          </a:p>
        </c:rich>
      </c:tx>
      <c:layout>
        <c:manualLayout>
          <c:xMode val="edge"/>
          <c:yMode val="edge"/>
          <c:x val="0.1487276377840063"/>
          <c:y val="2.0026183959358044E-3"/>
        </c:manualLayout>
      </c:layout>
      <c:overlay val="0"/>
    </c:title>
    <c:autoTitleDeleted val="0"/>
    <c:plotArea>
      <c:layout/>
      <c:pieChart>
        <c:varyColors val="1"/>
        <c:ser>
          <c:idx val="1"/>
          <c:order val="1"/>
          <c:dLbls>
            <c:dLbl>
              <c:idx val="0"/>
              <c:layout>
                <c:manualLayout>
                  <c:x val="5.1087763789303922E-2"/>
                  <c:y val="7.71047535122360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3826707940016301E-3"/>
                  <c:y val="6.555316454737351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4491447058160556E-2"/>
                  <c:y val="-7.674967932855945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25959274263290566"/>
                  <c:y val="5.11559321691529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'[Второе чтение доходы.xlsx]Лист1'!$A$19:$A$25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ЕНВД</c:v>
                </c:pt>
                <c:pt idx="4">
                  <c:v>НДПИ</c:v>
                </c:pt>
                <c:pt idx="5">
                  <c:v>Госпошлина</c:v>
                </c:pt>
                <c:pt idx="6">
                  <c:v>Прочие налоговые доходы</c:v>
                </c:pt>
              </c:strCache>
            </c:strRef>
          </c:cat>
          <c:val>
            <c:numRef>
              <c:f>'[Второе чтение доходы.xlsx]Лист1'!$D$19:$D$25</c:f>
              <c:numCache>
                <c:formatCode>#,##0.00</c:formatCode>
                <c:ptCount val="7"/>
                <c:pt idx="0">
                  <c:v>164481.4</c:v>
                </c:pt>
                <c:pt idx="1">
                  <c:v>13109.5</c:v>
                </c:pt>
                <c:pt idx="2">
                  <c:v>3603.2</c:v>
                </c:pt>
                <c:pt idx="3">
                  <c:v>200</c:v>
                </c:pt>
                <c:pt idx="4">
                  <c:v>58018</c:v>
                </c:pt>
                <c:pt idx="5">
                  <c:v>4710</c:v>
                </c:pt>
                <c:pt idx="6">
                  <c:v>3527.0000000000118</c:v>
                </c:pt>
              </c:numCache>
            </c:numRef>
          </c:val>
        </c:ser>
        <c:ser>
          <c:idx val="0"/>
          <c:order val="0"/>
          <c:dPt>
            <c:idx val="0"/>
            <c:bubble3D val="0"/>
            <c:explosion val="20"/>
          </c:dPt>
          <c:dLbls>
            <c:dLbl>
              <c:idx val="0"/>
              <c:layout>
                <c:manualLayout>
                  <c:x val="-0.12971694218565274"/>
                  <c:y val="-0.1192375504631435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4242955238664604"/>
                  <c:y val="0.2727912149994703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471670522675036"/>
                  <c:y val="1.34903428551251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22118359580052488"/>
                  <c:y val="9.000804759124554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'[Второе чтение доходы.xlsx]Лист1'!$A$19:$A$26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ЕНВД</c:v>
                </c:pt>
                <c:pt idx="4">
                  <c:v>НДПИ</c:v>
                </c:pt>
                <c:pt idx="5">
                  <c:v>Госпошлина</c:v>
                </c:pt>
                <c:pt idx="6">
                  <c:v>Прочие налоговые доходы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'[Второе чтение доходы.xlsx]Лист1'!$D$19:$D$26</c:f>
              <c:numCache>
                <c:formatCode>#,##0.00</c:formatCode>
                <c:ptCount val="8"/>
                <c:pt idx="0">
                  <c:v>164481.4</c:v>
                </c:pt>
                <c:pt idx="1">
                  <c:v>13109.5</c:v>
                </c:pt>
                <c:pt idx="2">
                  <c:v>3603.2</c:v>
                </c:pt>
                <c:pt idx="3">
                  <c:v>200</c:v>
                </c:pt>
                <c:pt idx="4">
                  <c:v>58018</c:v>
                </c:pt>
                <c:pt idx="5">
                  <c:v>4710</c:v>
                </c:pt>
                <c:pt idx="6">
                  <c:v>3527.0000000000118</c:v>
                </c:pt>
                <c:pt idx="7">
                  <c:v>7996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'[Второе чтение доходы.xlsx]Лист1'!$A$158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доходы.xlsx]Лист1'!$B$157:$F$157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доходы.xlsx]Лист1'!$B$158:$F$158</c:f>
              <c:numCache>
                <c:formatCode>#,##0.00</c:formatCode>
                <c:ptCount val="5"/>
                <c:pt idx="0">
                  <c:v>144726.70000000001</c:v>
                </c:pt>
                <c:pt idx="1">
                  <c:v>163883.5</c:v>
                </c:pt>
                <c:pt idx="2">
                  <c:v>164481.4</c:v>
                </c:pt>
                <c:pt idx="3">
                  <c:v>158204.70000000001</c:v>
                </c:pt>
                <c:pt idx="4">
                  <c:v>170633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996352"/>
        <c:axId val="183370880"/>
      </c:barChart>
      <c:catAx>
        <c:axId val="18299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3370880"/>
        <c:crosses val="autoZero"/>
        <c:auto val="1"/>
        <c:lblAlgn val="ctr"/>
        <c:lblOffset val="100"/>
        <c:noMultiLvlLbl val="0"/>
      </c:catAx>
      <c:valAx>
        <c:axId val="183370880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82996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'[Второе чтение доходы.xlsx]Лист1'!$A$135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cat>
            <c:strRef>
              <c:f>'[Второе чтение доходы.xlsx]Лист1'!$B$134:$F$134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доходы.xlsx]Лист1'!$B$135:$F$135</c:f>
            </c:numRef>
          </c:val>
          <c:shape val="box"/>
        </c:ser>
        <c:ser>
          <c:idx val="1"/>
          <c:order val="1"/>
          <c:tx>
            <c:strRef>
              <c:f>'[Второе чтение доходы.xlsx]Лист1'!$A$136</c:f>
              <c:strCache>
                <c:ptCount val="1"/>
                <c:pt idx="0">
                  <c:v>Норматив, установленный БК РФ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доходы.xlsx]Лист1'!$B$134:$F$134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доходы.xlsx]Лист1'!$B$136:$F$136</c:f>
              <c:numCache>
                <c:formatCode>#,##0.00</c:formatCode>
                <c:ptCount val="5"/>
                <c:pt idx="0">
                  <c:v>46421.4</c:v>
                </c:pt>
                <c:pt idx="1">
                  <c:v>49644.5</c:v>
                </c:pt>
                <c:pt idx="2">
                  <c:v>51570.299999999988</c:v>
                </c:pt>
                <c:pt idx="3">
                  <c:v>54762.500000000015</c:v>
                </c:pt>
                <c:pt idx="4">
                  <c:v>58155.8</c:v>
                </c:pt>
              </c:numCache>
            </c:numRef>
          </c:val>
        </c:ser>
        <c:ser>
          <c:idx val="2"/>
          <c:order val="2"/>
          <c:tx>
            <c:strRef>
              <c:f>'[Второе чтение доходы.xlsx]Лист1'!$A$137</c:f>
              <c:strCache>
                <c:ptCount val="1"/>
                <c:pt idx="0">
                  <c:v>Дополнительный норматив, установленный ЗЗК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доходы.xlsx]Лист1'!$B$134:$F$134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доходы.xlsx]Лист1'!$B$137:$F$137</c:f>
              <c:numCache>
                <c:formatCode>#,##0.00</c:formatCode>
                <c:ptCount val="5"/>
                <c:pt idx="0">
                  <c:v>98305.300000000017</c:v>
                </c:pt>
                <c:pt idx="1">
                  <c:v>114239</c:v>
                </c:pt>
                <c:pt idx="2">
                  <c:v>112911.1</c:v>
                </c:pt>
                <c:pt idx="3">
                  <c:v>103442.2</c:v>
                </c:pt>
                <c:pt idx="4">
                  <c:v>112477.2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3933952"/>
        <c:axId val="183968512"/>
        <c:axId val="0"/>
      </c:bar3DChart>
      <c:catAx>
        <c:axId val="183933952"/>
        <c:scaling>
          <c:orientation val="minMax"/>
        </c:scaling>
        <c:delete val="0"/>
        <c:axPos val="b"/>
        <c:majorTickMark val="out"/>
        <c:minorTickMark val="none"/>
        <c:tickLblPos val="nextTo"/>
        <c:crossAx val="183968512"/>
        <c:crosses val="autoZero"/>
        <c:auto val="1"/>
        <c:lblAlgn val="ctr"/>
        <c:lblOffset val="100"/>
        <c:noMultiLvlLbl val="0"/>
      </c:catAx>
      <c:valAx>
        <c:axId val="18396851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839339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Норматив отчислений НДФЛ, установленный БК РФ в бюджет района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доходы.xlsx]Лист1'!$F$112:$F$114</c:f>
              <c:strCache>
                <c:ptCount val="3"/>
                <c:pt idx="0">
                  <c:v>2011-2013 годы</c:v>
                </c:pt>
                <c:pt idx="1">
                  <c:v>2014-2024 годы взимаемый на территориях городских поселений</c:v>
                </c:pt>
                <c:pt idx="2">
                  <c:v>2014-2024 годы взимаемый на территориях сельских поселений</c:v>
                </c:pt>
              </c:strCache>
            </c:strRef>
          </c:cat>
          <c:val>
            <c:numRef>
              <c:f>'[Второе чтение доходы.xlsx]Лист1'!$G$112:$G$114</c:f>
              <c:numCache>
                <c:formatCode>0.00%</c:formatCode>
                <c:ptCount val="3"/>
                <c:pt idx="0">
                  <c:v>0.1</c:v>
                </c:pt>
                <c:pt idx="1">
                  <c:v>0.05</c:v>
                </c:pt>
                <c:pt idx="2" formatCode="0%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4001664"/>
        <c:axId val="184003200"/>
        <c:axId val="0"/>
      </c:bar3DChart>
      <c:catAx>
        <c:axId val="1840016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84003200"/>
        <c:crosses val="autoZero"/>
        <c:auto val="1"/>
        <c:lblAlgn val="ctr"/>
        <c:lblOffset val="100"/>
        <c:noMultiLvlLbl val="0"/>
      </c:catAx>
      <c:valAx>
        <c:axId val="18400320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one"/>
        <c:crossAx val="184001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Дополнительный</a:t>
            </a:r>
            <a:r>
              <a:rPr lang="ru-RU" baseline="0"/>
              <a:t> норматив отчислений НДФЛ, установленный Законом Забайкальского края</a:t>
            </a:r>
            <a:endParaRPr lang="ru-RU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доходы.xlsx]Лист1'!$F$118:$F$124</c:f>
              <c:strCache>
                <c:ptCount val="7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  <c:pt idx="5">
                  <c:v>2023 год</c:v>
                </c:pt>
                <c:pt idx="6">
                  <c:v>2024 год</c:v>
                </c:pt>
              </c:strCache>
            </c:strRef>
          </c:cat>
          <c:val>
            <c:numRef>
              <c:f>'[Второе чтение доходы.xlsx]Лист1'!$G$118:$G$124</c:f>
              <c:numCache>
                <c:formatCode>0.00%</c:formatCode>
                <c:ptCount val="7"/>
                <c:pt idx="0">
                  <c:v>0.18</c:v>
                </c:pt>
                <c:pt idx="1">
                  <c:v>0.152</c:v>
                </c:pt>
                <c:pt idx="2">
                  <c:v>0.14499999999999999</c:v>
                </c:pt>
                <c:pt idx="3">
                  <c:v>0.16200000000000001</c:v>
                </c:pt>
                <c:pt idx="4">
                  <c:v>0.152</c:v>
                </c:pt>
                <c:pt idx="5">
                  <c:v>0.13100000000000001</c:v>
                </c:pt>
                <c:pt idx="6">
                  <c:v>0.13400000000000001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184019968"/>
        <c:axId val="184025856"/>
        <c:axId val="0"/>
      </c:bar3DChart>
      <c:catAx>
        <c:axId val="184019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84025856"/>
        <c:crosses val="autoZero"/>
        <c:auto val="1"/>
        <c:lblAlgn val="ctr"/>
        <c:lblOffset val="100"/>
        <c:noMultiLvlLbl val="0"/>
      </c:catAx>
      <c:valAx>
        <c:axId val="18402585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one"/>
        <c:crossAx val="184019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'[Второе чтение доходы.xlsx]Лист1'!$A$337</c:f>
              <c:strCache>
                <c:ptCount val="1"/>
                <c:pt idx="0">
                  <c:v>Акцизы по подакцизным товарам (продукции), производимым на территории РФ (тыс. руб.)</c:v>
                </c:pt>
              </c:strCache>
            </c:strRef>
          </c:tx>
          <c:spPr>
            <a:ln w="76200"/>
          </c:spPr>
          <c:marker>
            <c:spPr>
              <a:ln w="76200"/>
            </c:spPr>
          </c:marker>
          <c:dLbls>
            <c:dLbl>
              <c:idx val="2"/>
              <c:layout>
                <c:manualLayout>
                  <c:x val="-1.0203182199223042E-2"/>
                  <c:y val="4.7560266019172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75974570318632E-3"/>
                  <c:y val="5.3505299271569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'[Второе чтение доходы.xlsx]Лист1'!$B$336:$F$336</c:f>
              <c:strCache>
                <c:ptCount val="5"/>
                <c:pt idx="0">
                  <c:v>Исполнено 2020 год</c:v>
                </c:pt>
                <c:pt idx="1">
                  <c:v>Ожидаемое 2021 год </c:v>
                </c:pt>
                <c:pt idx="2">
                  <c:v>Проект 2022 год </c:v>
                </c:pt>
                <c:pt idx="3">
                  <c:v>Проект 2023 год </c:v>
                </c:pt>
                <c:pt idx="4">
                  <c:v>Проект 2024 год </c:v>
                </c:pt>
              </c:strCache>
            </c:strRef>
          </c:cat>
          <c:val>
            <c:numRef>
              <c:f>'[Второе чтение доходы.xlsx]Лист1'!$B$337:$F$337</c:f>
              <c:numCache>
                <c:formatCode>#,##0.00</c:formatCode>
                <c:ptCount val="5"/>
                <c:pt idx="0">
                  <c:v>11403.9</c:v>
                </c:pt>
                <c:pt idx="1">
                  <c:v>12311.6</c:v>
                </c:pt>
                <c:pt idx="2">
                  <c:v>13109.5</c:v>
                </c:pt>
                <c:pt idx="3">
                  <c:v>13302</c:v>
                </c:pt>
                <c:pt idx="4">
                  <c:v>13395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419840"/>
        <c:axId val="184421376"/>
      </c:lineChart>
      <c:catAx>
        <c:axId val="184419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84421376"/>
        <c:crosses val="autoZero"/>
        <c:auto val="1"/>
        <c:lblAlgn val="ctr"/>
        <c:lblOffset val="100"/>
        <c:noMultiLvlLbl val="0"/>
      </c:catAx>
      <c:valAx>
        <c:axId val="18442137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84419840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774EA-9A6B-4687-8277-6E98846E0AB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3FD486-8CF0-4CFE-A476-E07DEA5F3FCB}">
      <dgm:prSet phldrT="[Текст]" custT="1"/>
      <dgm:spPr/>
      <dgm:t>
        <a:bodyPr/>
        <a:lstStyle/>
        <a:p>
          <a:r>
            <a:rPr lang="ru-RU" sz="1600" dirty="0" smtClean="0">
              <a:latin typeface="+mn-lt"/>
            </a:rPr>
            <a:t>исходя из сценарных условий социально-экономического развития  Российской Федерации на период 2022-2024 годов;</a:t>
          </a:r>
          <a:endParaRPr lang="ru-RU" sz="1600" dirty="0">
            <a:latin typeface="+mn-lt"/>
          </a:endParaRPr>
        </a:p>
      </dgm:t>
    </dgm:pt>
    <dgm:pt modelId="{168BDC6E-4531-4D3A-99CB-3F89CDC93C9A}" type="parTrans" cxnId="{CEEE74CC-DC14-4E00-8F0E-9EC0EB316271}">
      <dgm:prSet/>
      <dgm:spPr/>
      <dgm:t>
        <a:bodyPr/>
        <a:lstStyle/>
        <a:p>
          <a:endParaRPr lang="ru-RU" sz="1800"/>
        </a:p>
      </dgm:t>
    </dgm:pt>
    <dgm:pt modelId="{5640DBB3-11E0-456A-99C3-F914FDBE3E21}" type="sibTrans" cxnId="{CEEE74CC-DC14-4E00-8F0E-9EC0EB316271}">
      <dgm:prSet/>
      <dgm:spPr/>
      <dgm:t>
        <a:bodyPr/>
        <a:lstStyle/>
        <a:p>
          <a:endParaRPr lang="ru-RU" sz="1800"/>
        </a:p>
      </dgm:t>
    </dgm:pt>
    <dgm:pt modelId="{71A8C1CB-1DA0-4A7C-B343-A97A7F9D9BFE}">
      <dgm:prSet phldrT="[Текст]" custT="1"/>
      <dgm:spPr/>
      <dgm:t>
        <a:bodyPr/>
        <a:lstStyle/>
        <a:p>
          <a:r>
            <a:rPr lang="ru-RU" sz="1600" dirty="0" smtClean="0"/>
            <a:t>на основе Прогноза социально-экономического развития муниципального района «</a:t>
          </a:r>
          <a:r>
            <a:rPr lang="ru-RU" sz="1600" dirty="0" err="1" smtClean="0"/>
            <a:t>Карымский</a:t>
          </a:r>
          <a:r>
            <a:rPr lang="ru-RU" sz="1600" dirty="0" smtClean="0"/>
            <a:t> район» на 2022-2024 годы, представленного отделом экономики и инвестиционной политики Администрации муниципального района «</a:t>
          </a:r>
          <a:r>
            <a:rPr lang="ru-RU" sz="1600" dirty="0" err="1" smtClean="0"/>
            <a:t>Карымский</a:t>
          </a:r>
          <a:r>
            <a:rPr lang="ru-RU" sz="1600" dirty="0" smtClean="0"/>
            <a:t> район»;</a:t>
          </a:r>
          <a:endParaRPr lang="ru-RU" sz="1600" dirty="0"/>
        </a:p>
      </dgm:t>
    </dgm:pt>
    <dgm:pt modelId="{2D3A4F68-3805-45E6-AAC5-1C45A37822F9}" type="parTrans" cxnId="{20BA026A-4528-4E98-8F23-5F620C1111A1}">
      <dgm:prSet/>
      <dgm:spPr/>
      <dgm:t>
        <a:bodyPr/>
        <a:lstStyle/>
        <a:p>
          <a:endParaRPr lang="ru-RU" sz="1800"/>
        </a:p>
      </dgm:t>
    </dgm:pt>
    <dgm:pt modelId="{7423359D-D301-4BE5-A6ED-3F298A54CF8E}" type="sibTrans" cxnId="{20BA026A-4528-4E98-8F23-5F620C1111A1}">
      <dgm:prSet/>
      <dgm:spPr/>
      <dgm:t>
        <a:bodyPr/>
        <a:lstStyle/>
        <a:p>
          <a:endParaRPr lang="ru-RU" sz="1800"/>
        </a:p>
      </dgm:t>
    </dgm:pt>
    <dgm:pt modelId="{A9ABF626-4456-415B-99CD-DF0C5122B71C}">
      <dgm:prSet phldrT="[Текст]" custT="1"/>
      <dgm:spPr/>
      <dgm:t>
        <a:bodyPr/>
        <a:lstStyle/>
        <a:p>
          <a:r>
            <a:rPr lang="ru-RU" sz="1600" dirty="0" smtClean="0"/>
            <a:t>по данным Управления Федеральной налоговой службы по Забайкальскому краю, Комитета по управлению имуществом, земельным вопросам и градостроительной деятельности администрации муниципального района "</a:t>
          </a:r>
          <a:r>
            <a:rPr lang="ru-RU" sz="1600" dirty="0" err="1" smtClean="0"/>
            <a:t>Карымский</a:t>
          </a:r>
          <a:r>
            <a:rPr lang="ru-RU" sz="1600" dirty="0" smtClean="0"/>
            <a:t> район" и других ведомств, являющихся главными администраторами доходов бюджета района.</a:t>
          </a:r>
          <a:endParaRPr lang="ru-RU" sz="1600" dirty="0"/>
        </a:p>
      </dgm:t>
    </dgm:pt>
    <dgm:pt modelId="{4410BE3D-430D-48DB-B137-4C92138ADCBD}" type="parTrans" cxnId="{85C67950-0B19-41CA-9B20-DD683455FF23}">
      <dgm:prSet/>
      <dgm:spPr/>
      <dgm:t>
        <a:bodyPr/>
        <a:lstStyle/>
        <a:p>
          <a:endParaRPr lang="ru-RU" sz="1800"/>
        </a:p>
      </dgm:t>
    </dgm:pt>
    <dgm:pt modelId="{77CB0DE4-7B72-416F-8985-F8937109812A}" type="sibTrans" cxnId="{85C67950-0B19-41CA-9B20-DD683455FF23}">
      <dgm:prSet/>
      <dgm:spPr/>
      <dgm:t>
        <a:bodyPr/>
        <a:lstStyle/>
        <a:p>
          <a:endParaRPr lang="ru-RU" sz="1800"/>
        </a:p>
      </dgm:t>
    </dgm:pt>
    <dgm:pt modelId="{803A1978-C0CA-4213-88D7-0BA6E512B530}" type="pres">
      <dgm:prSet presAssocID="{EF8774EA-9A6B-4687-8277-6E98846E0A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A4C084-73D2-491D-A324-5D4E9CFE60FE}" type="pres">
      <dgm:prSet presAssocID="{F73FD486-8CF0-4CFE-A476-E07DEA5F3FCB}" presName="parentLin" presStyleCnt="0"/>
      <dgm:spPr/>
    </dgm:pt>
    <dgm:pt modelId="{43A36941-08F5-463B-B828-B286FDAC68DE}" type="pres">
      <dgm:prSet presAssocID="{F73FD486-8CF0-4CFE-A476-E07DEA5F3FC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3CEAF9A-93C6-4FD1-B4DA-14025E4198BE}" type="pres">
      <dgm:prSet presAssocID="{F73FD486-8CF0-4CFE-A476-E07DEA5F3FCB}" presName="parentText" presStyleLbl="node1" presStyleIdx="0" presStyleCnt="3" custScaleX="142857" custLinFactNeighborX="840" custLinFactNeighborY="-27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51AAA-1266-4FD8-8A31-5E31A7431F84}" type="pres">
      <dgm:prSet presAssocID="{F73FD486-8CF0-4CFE-A476-E07DEA5F3FCB}" presName="negativeSpace" presStyleCnt="0"/>
      <dgm:spPr/>
    </dgm:pt>
    <dgm:pt modelId="{75AB7D0A-991E-462E-8EF2-BC413A4F0882}" type="pres">
      <dgm:prSet presAssocID="{F73FD486-8CF0-4CFE-A476-E07DEA5F3FCB}" presName="childText" presStyleLbl="conFgAcc1" presStyleIdx="0" presStyleCnt="3">
        <dgm:presLayoutVars>
          <dgm:bulletEnabled val="1"/>
        </dgm:presLayoutVars>
      </dgm:prSet>
      <dgm:spPr/>
    </dgm:pt>
    <dgm:pt modelId="{09E91526-9AA5-4B56-BAEB-BDB58BB883B0}" type="pres">
      <dgm:prSet presAssocID="{5640DBB3-11E0-456A-99C3-F914FDBE3E21}" presName="spaceBetweenRectangles" presStyleCnt="0"/>
      <dgm:spPr/>
    </dgm:pt>
    <dgm:pt modelId="{3591BA0E-5128-4A62-B480-3927DE0A21F1}" type="pres">
      <dgm:prSet presAssocID="{71A8C1CB-1DA0-4A7C-B343-A97A7F9D9BFE}" presName="parentLin" presStyleCnt="0"/>
      <dgm:spPr/>
    </dgm:pt>
    <dgm:pt modelId="{F5E3D121-C958-4E27-A00E-54E490656866}" type="pres">
      <dgm:prSet presAssocID="{71A8C1CB-1DA0-4A7C-B343-A97A7F9D9BF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2041962-77A9-4A96-8493-DFC3E9DF5972}" type="pres">
      <dgm:prSet presAssocID="{71A8C1CB-1DA0-4A7C-B343-A97A7F9D9BFE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7E961-5F9E-49C2-BE74-D4213DA50CBE}" type="pres">
      <dgm:prSet presAssocID="{71A8C1CB-1DA0-4A7C-B343-A97A7F9D9BFE}" presName="negativeSpace" presStyleCnt="0"/>
      <dgm:spPr/>
    </dgm:pt>
    <dgm:pt modelId="{4B694331-7A10-47D6-BF61-376B67FC819D}" type="pres">
      <dgm:prSet presAssocID="{71A8C1CB-1DA0-4A7C-B343-A97A7F9D9BFE}" presName="childText" presStyleLbl="conFgAcc1" presStyleIdx="1" presStyleCnt="3">
        <dgm:presLayoutVars>
          <dgm:bulletEnabled val="1"/>
        </dgm:presLayoutVars>
      </dgm:prSet>
      <dgm:spPr/>
    </dgm:pt>
    <dgm:pt modelId="{8CA3AED8-6CC4-4CC9-95D8-7627EBD9670C}" type="pres">
      <dgm:prSet presAssocID="{7423359D-D301-4BE5-A6ED-3F298A54CF8E}" presName="spaceBetweenRectangles" presStyleCnt="0"/>
      <dgm:spPr/>
    </dgm:pt>
    <dgm:pt modelId="{4ED0F755-C73C-4545-8D39-7291520D403A}" type="pres">
      <dgm:prSet presAssocID="{A9ABF626-4456-415B-99CD-DF0C5122B71C}" presName="parentLin" presStyleCnt="0"/>
      <dgm:spPr/>
    </dgm:pt>
    <dgm:pt modelId="{29F2D0B9-0BE9-492A-8022-C8516F359DDF}" type="pres">
      <dgm:prSet presAssocID="{A9ABF626-4456-415B-99CD-DF0C5122B71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DDD58F4-C21E-4F31-8DAC-18F1ADC7BBB8}" type="pres">
      <dgm:prSet presAssocID="{A9ABF626-4456-415B-99CD-DF0C5122B71C}" presName="parentText" presStyleLbl="node1" presStyleIdx="2" presStyleCnt="3" custScaleX="142857" custScaleY="142162" custLinFactNeighborX="840" custLinFactNeighborY="-54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61254-DEFD-4293-A963-92CA3ABCA04A}" type="pres">
      <dgm:prSet presAssocID="{A9ABF626-4456-415B-99CD-DF0C5122B71C}" presName="negativeSpace" presStyleCnt="0"/>
      <dgm:spPr/>
    </dgm:pt>
    <dgm:pt modelId="{69BF7E00-1B3C-4A23-ACAE-F6D16855691C}" type="pres">
      <dgm:prSet presAssocID="{A9ABF626-4456-415B-99CD-DF0C5122B71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819267F-EE72-4FBD-82EB-F3F7CBA71FD9}" type="presOf" srcId="{F73FD486-8CF0-4CFE-A476-E07DEA5F3FCB}" destId="{E3CEAF9A-93C6-4FD1-B4DA-14025E4198BE}" srcOrd="1" destOrd="0" presId="urn:microsoft.com/office/officeart/2005/8/layout/list1"/>
    <dgm:cxn modelId="{CEEE74CC-DC14-4E00-8F0E-9EC0EB316271}" srcId="{EF8774EA-9A6B-4687-8277-6E98846E0AB0}" destId="{F73FD486-8CF0-4CFE-A476-E07DEA5F3FCB}" srcOrd="0" destOrd="0" parTransId="{168BDC6E-4531-4D3A-99CB-3F89CDC93C9A}" sibTransId="{5640DBB3-11E0-456A-99C3-F914FDBE3E21}"/>
    <dgm:cxn modelId="{5F7931D5-C3E8-42A7-A225-6DFC73D51F77}" type="presOf" srcId="{A9ABF626-4456-415B-99CD-DF0C5122B71C}" destId="{CDDD58F4-C21E-4F31-8DAC-18F1ADC7BBB8}" srcOrd="1" destOrd="0" presId="urn:microsoft.com/office/officeart/2005/8/layout/list1"/>
    <dgm:cxn modelId="{4DA47BB1-2016-490F-9A8C-25DCBD46AADE}" type="presOf" srcId="{71A8C1CB-1DA0-4A7C-B343-A97A7F9D9BFE}" destId="{F5E3D121-C958-4E27-A00E-54E490656866}" srcOrd="0" destOrd="0" presId="urn:microsoft.com/office/officeart/2005/8/layout/list1"/>
    <dgm:cxn modelId="{4BA600D1-EADA-4580-AEE9-386DDA62EB74}" type="presOf" srcId="{A9ABF626-4456-415B-99CD-DF0C5122B71C}" destId="{29F2D0B9-0BE9-492A-8022-C8516F359DDF}" srcOrd="0" destOrd="0" presId="urn:microsoft.com/office/officeart/2005/8/layout/list1"/>
    <dgm:cxn modelId="{50E630B7-3871-4AD0-A876-E605971FA7AE}" type="presOf" srcId="{F73FD486-8CF0-4CFE-A476-E07DEA5F3FCB}" destId="{43A36941-08F5-463B-B828-B286FDAC68DE}" srcOrd="0" destOrd="0" presId="urn:microsoft.com/office/officeart/2005/8/layout/list1"/>
    <dgm:cxn modelId="{428E610A-78AA-4FA7-9142-BE977F85BA60}" type="presOf" srcId="{EF8774EA-9A6B-4687-8277-6E98846E0AB0}" destId="{803A1978-C0CA-4213-88D7-0BA6E512B530}" srcOrd="0" destOrd="0" presId="urn:microsoft.com/office/officeart/2005/8/layout/list1"/>
    <dgm:cxn modelId="{20BA026A-4528-4E98-8F23-5F620C1111A1}" srcId="{EF8774EA-9A6B-4687-8277-6E98846E0AB0}" destId="{71A8C1CB-1DA0-4A7C-B343-A97A7F9D9BFE}" srcOrd="1" destOrd="0" parTransId="{2D3A4F68-3805-45E6-AAC5-1C45A37822F9}" sibTransId="{7423359D-D301-4BE5-A6ED-3F298A54CF8E}"/>
    <dgm:cxn modelId="{4E06C3CF-75FB-430A-86F0-3D508F620478}" type="presOf" srcId="{71A8C1CB-1DA0-4A7C-B343-A97A7F9D9BFE}" destId="{12041962-77A9-4A96-8493-DFC3E9DF5972}" srcOrd="1" destOrd="0" presId="urn:microsoft.com/office/officeart/2005/8/layout/list1"/>
    <dgm:cxn modelId="{85C67950-0B19-41CA-9B20-DD683455FF23}" srcId="{EF8774EA-9A6B-4687-8277-6E98846E0AB0}" destId="{A9ABF626-4456-415B-99CD-DF0C5122B71C}" srcOrd="2" destOrd="0" parTransId="{4410BE3D-430D-48DB-B137-4C92138ADCBD}" sibTransId="{77CB0DE4-7B72-416F-8985-F8937109812A}"/>
    <dgm:cxn modelId="{712DC288-5569-462B-AD81-C40C39630F9B}" type="presParOf" srcId="{803A1978-C0CA-4213-88D7-0BA6E512B530}" destId="{F1A4C084-73D2-491D-A324-5D4E9CFE60FE}" srcOrd="0" destOrd="0" presId="urn:microsoft.com/office/officeart/2005/8/layout/list1"/>
    <dgm:cxn modelId="{CF5B8B0A-9568-45DE-9478-406F2D6F4223}" type="presParOf" srcId="{F1A4C084-73D2-491D-A324-5D4E9CFE60FE}" destId="{43A36941-08F5-463B-B828-B286FDAC68DE}" srcOrd="0" destOrd="0" presId="urn:microsoft.com/office/officeart/2005/8/layout/list1"/>
    <dgm:cxn modelId="{DA0C9059-A32F-4FB6-9638-5248CD522F3E}" type="presParOf" srcId="{F1A4C084-73D2-491D-A324-5D4E9CFE60FE}" destId="{E3CEAF9A-93C6-4FD1-B4DA-14025E4198BE}" srcOrd="1" destOrd="0" presId="urn:microsoft.com/office/officeart/2005/8/layout/list1"/>
    <dgm:cxn modelId="{5034207A-31DD-4DA1-99B5-5CA06D34D24E}" type="presParOf" srcId="{803A1978-C0CA-4213-88D7-0BA6E512B530}" destId="{AEB51AAA-1266-4FD8-8A31-5E31A7431F84}" srcOrd="1" destOrd="0" presId="urn:microsoft.com/office/officeart/2005/8/layout/list1"/>
    <dgm:cxn modelId="{290B536A-9504-44C5-B2C8-B430B943077F}" type="presParOf" srcId="{803A1978-C0CA-4213-88D7-0BA6E512B530}" destId="{75AB7D0A-991E-462E-8EF2-BC413A4F0882}" srcOrd="2" destOrd="0" presId="urn:microsoft.com/office/officeart/2005/8/layout/list1"/>
    <dgm:cxn modelId="{18E29C00-9B5D-4468-999D-44076FE3FAB4}" type="presParOf" srcId="{803A1978-C0CA-4213-88D7-0BA6E512B530}" destId="{09E91526-9AA5-4B56-BAEB-BDB58BB883B0}" srcOrd="3" destOrd="0" presId="urn:microsoft.com/office/officeart/2005/8/layout/list1"/>
    <dgm:cxn modelId="{750289AE-82F5-422E-A376-4C11DE7A80D4}" type="presParOf" srcId="{803A1978-C0CA-4213-88D7-0BA6E512B530}" destId="{3591BA0E-5128-4A62-B480-3927DE0A21F1}" srcOrd="4" destOrd="0" presId="urn:microsoft.com/office/officeart/2005/8/layout/list1"/>
    <dgm:cxn modelId="{3BD96795-3B4C-41D7-988D-5240CD6E67C5}" type="presParOf" srcId="{3591BA0E-5128-4A62-B480-3927DE0A21F1}" destId="{F5E3D121-C958-4E27-A00E-54E490656866}" srcOrd="0" destOrd="0" presId="urn:microsoft.com/office/officeart/2005/8/layout/list1"/>
    <dgm:cxn modelId="{8B02F3E0-3F09-43B4-88DC-858792B106FB}" type="presParOf" srcId="{3591BA0E-5128-4A62-B480-3927DE0A21F1}" destId="{12041962-77A9-4A96-8493-DFC3E9DF5972}" srcOrd="1" destOrd="0" presId="urn:microsoft.com/office/officeart/2005/8/layout/list1"/>
    <dgm:cxn modelId="{1A6964F9-6277-442D-8951-FEF200F97A69}" type="presParOf" srcId="{803A1978-C0CA-4213-88D7-0BA6E512B530}" destId="{3CB7E961-5F9E-49C2-BE74-D4213DA50CBE}" srcOrd="5" destOrd="0" presId="urn:microsoft.com/office/officeart/2005/8/layout/list1"/>
    <dgm:cxn modelId="{CB147B15-4EC8-4DDD-A075-E1C66873813E}" type="presParOf" srcId="{803A1978-C0CA-4213-88D7-0BA6E512B530}" destId="{4B694331-7A10-47D6-BF61-376B67FC819D}" srcOrd="6" destOrd="0" presId="urn:microsoft.com/office/officeart/2005/8/layout/list1"/>
    <dgm:cxn modelId="{A72101CA-A038-4E46-A324-A261CEC01707}" type="presParOf" srcId="{803A1978-C0CA-4213-88D7-0BA6E512B530}" destId="{8CA3AED8-6CC4-4CC9-95D8-7627EBD9670C}" srcOrd="7" destOrd="0" presId="urn:microsoft.com/office/officeart/2005/8/layout/list1"/>
    <dgm:cxn modelId="{623505DC-5059-4A66-8F9C-8BF29A0686E5}" type="presParOf" srcId="{803A1978-C0CA-4213-88D7-0BA6E512B530}" destId="{4ED0F755-C73C-4545-8D39-7291520D403A}" srcOrd="8" destOrd="0" presId="urn:microsoft.com/office/officeart/2005/8/layout/list1"/>
    <dgm:cxn modelId="{02EB695F-C4B6-4374-AA57-60CAB7EDF550}" type="presParOf" srcId="{4ED0F755-C73C-4545-8D39-7291520D403A}" destId="{29F2D0B9-0BE9-492A-8022-C8516F359DDF}" srcOrd="0" destOrd="0" presId="urn:microsoft.com/office/officeart/2005/8/layout/list1"/>
    <dgm:cxn modelId="{64E4E741-F26E-4E6C-8F39-F6985705A09E}" type="presParOf" srcId="{4ED0F755-C73C-4545-8D39-7291520D403A}" destId="{CDDD58F4-C21E-4F31-8DAC-18F1ADC7BBB8}" srcOrd="1" destOrd="0" presId="urn:microsoft.com/office/officeart/2005/8/layout/list1"/>
    <dgm:cxn modelId="{04D91915-5378-47DA-B3A7-1DA0D3D582CF}" type="presParOf" srcId="{803A1978-C0CA-4213-88D7-0BA6E512B530}" destId="{79E61254-DEFD-4293-A963-92CA3ABCA04A}" srcOrd="9" destOrd="0" presId="urn:microsoft.com/office/officeart/2005/8/layout/list1"/>
    <dgm:cxn modelId="{AE43CB14-E20B-42DF-AF7E-BE1CC1794D47}" type="presParOf" srcId="{803A1978-C0CA-4213-88D7-0BA6E512B530}" destId="{69BF7E00-1B3C-4A23-ACAE-F6D16855691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AAE70D-994B-4ED4-9561-A2BAFB5502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8FF056-9321-4D0E-9115-AA933C702D43}">
      <dgm:prSet phldrT="[Текст]"/>
      <dgm:spPr/>
      <dgm:t>
        <a:bodyPr/>
        <a:lstStyle/>
        <a:p>
          <a:r>
            <a:rPr lang="ru-RU" dirty="0" smtClean="0"/>
            <a:t>районного бюджета</a:t>
          </a:r>
          <a:endParaRPr lang="ru-RU" dirty="0"/>
        </a:p>
      </dgm:t>
    </dgm:pt>
    <dgm:pt modelId="{4C1A6B97-792A-4D89-9AFE-B5F0D9700848}" type="parTrans" cxnId="{E30F9A97-09AE-4699-9664-156C2F452AD9}">
      <dgm:prSet/>
      <dgm:spPr/>
      <dgm:t>
        <a:bodyPr/>
        <a:lstStyle/>
        <a:p>
          <a:endParaRPr lang="ru-RU"/>
        </a:p>
      </dgm:t>
    </dgm:pt>
    <dgm:pt modelId="{54772BC1-5DE2-45AA-AF55-3B8EA466A373}" type="sibTrans" cxnId="{E30F9A97-09AE-4699-9664-156C2F452AD9}">
      <dgm:prSet/>
      <dgm:spPr/>
      <dgm:t>
        <a:bodyPr/>
        <a:lstStyle/>
        <a:p>
          <a:endParaRPr lang="ru-RU"/>
        </a:p>
      </dgm:t>
    </dgm:pt>
    <dgm:pt modelId="{DC9D94D2-F25E-4672-AA75-617ABD308DC4}">
      <dgm:prSet phldrT="[Текст]"/>
      <dgm:spPr/>
      <dgm:t>
        <a:bodyPr/>
        <a:lstStyle/>
        <a:p>
          <a:r>
            <a:rPr lang="ru-RU" dirty="0" smtClean="0"/>
            <a:t>на содержание муниципального учреждения культуры «</a:t>
          </a:r>
          <a:r>
            <a:rPr lang="ru-RU" dirty="0" err="1" smtClean="0"/>
            <a:t>Межпоселенческий</a:t>
          </a:r>
          <a:r>
            <a:rPr lang="ru-RU" dirty="0" smtClean="0"/>
            <a:t> библиотечно-культурный центр» 14002,7 тыс. руб.</a:t>
          </a:r>
          <a:endParaRPr lang="ru-RU" dirty="0"/>
        </a:p>
      </dgm:t>
    </dgm:pt>
    <dgm:pt modelId="{4BDD2CDB-A8AD-4772-9DEF-976868B5F0D3}" type="parTrans" cxnId="{106A0488-A95A-451A-97F7-831F7AD9841B}">
      <dgm:prSet/>
      <dgm:spPr/>
      <dgm:t>
        <a:bodyPr/>
        <a:lstStyle/>
        <a:p>
          <a:endParaRPr lang="ru-RU"/>
        </a:p>
      </dgm:t>
    </dgm:pt>
    <dgm:pt modelId="{8FC3C431-2406-42CB-B0CD-4BE144131432}" type="sibTrans" cxnId="{106A0488-A95A-451A-97F7-831F7AD9841B}">
      <dgm:prSet/>
      <dgm:spPr/>
      <dgm:t>
        <a:bodyPr/>
        <a:lstStyle/>
        <a:p>
          <a:endParaRPr lang="ru-RU"/>
        </a:p>
      </dgm:t>
    </dgm:pt>
    <dgm:pt modelId="{6F7C2F6B-CA6C-4C0E-999E-9E9486864526}">
      <dgm:prSet phldrT="[Текст]"/>
      <dgm:spPr/>
      <dgm:t>
        <a:bodyPr/>
        <a:lstStyle/>
        <a:p>
          <a:r>
            <a:rPr lang="ru-RU" dirty="0" smtClean="0"/>
            <a:t>на организацию и проведение культурных мероприятий района  530,0 тыс. руб.</a:t>
          </a:r>
          <a:endParaRPr lang="ru-RU" dirty="0"/>
        </a:p>
      </dgm:t>
    </dgm:pt>
    <dgm:pt modelId="{64A87A42-B802-4FDF-A210-47D93103550E}" type="parTrans" cxnId="{BB248EC4-0C5B-4F94-AE2E-C002F0E8ABC2}">
      <dgm:prSet/>
      <dgm:spPr/>
      <dgm:t>
        <a:bodyPr/>
        <a:lstStyle/>
        <a:p>
          <a:endParaRPr lang="ru-RU"/>
        </a:p>
      </dgm:t>
    </dgm:pt>
    <dgm:pt modelId="{77608F5D-D80C-4B2F-9C47-86DBAC4815A0}" type="sibTrans" cxnId="{BB248EC4-0C5B-4F94-AE2E-C002F0E8ABC2}">
      <dgm:prSet/>
      <dgm:spPr/>
      <dgm:t>
        <a:bodyPr/>
        <a:lstStyle/>
        <a:p>
          <a:endParaRPr lang="ru-RU"/>
        </a:p>
      </dgm:t>
    </dgm:pt>
    <dgm:pt modelId="{1CA19C39-74E5-44AF-AAA6-C1E012016C8D}">
      <dgm:prSet phldrT="[Текст]"/>
      <dgm:spPr/>
      <dgm:t>
        <a:bodyPr/>
        <a:lstStyle/>
        <a:p>
          <a:r>
            <a:rPr lang="ru-RU" dirty="0" smtClean="0"/>
            <a:t>бюджетов поселений района</a:t>
          </a:r>
          <a:endParaRPr lang="ru-RU" dirty="0"/>
        </a:p>
      </dgm:t>
    </dgm:pt>
    <dgm:pt modelId="{628FBA87-2533-48C1-A586-C503A5819FF1}" type="parTrans" cxnId="{9FBAB531-8EAA-4D38-94AD-9660FB59FF7E}">
      <dgm:prSet/>
      <dgm:spPr/>
      <dgm:t>
        <a:bodyPr/>
        <a:lstStyle/>
        <a:p>
          <a:endParaRPr lang="ru-RU"/>
        </a:p>
      </dgm:t>
    </dgm:pt>
    <dgm:pt modelId="{7B53917B-A90A-4D0E-82A8-C7A27A537360}" type="sibTrans" cxnId="{9FBAB531-8EAA-4D38-94AD-9660FB59FF7E}">
      <dgm:prSet/>
      <dgm:spPr/>
      <dgm:t>
        <a:bodyPr/>
        <a:lstStyle/>
        <a:p>
          <a:endParaRPr lang="ru-RU"/>
        </a:p>
      </dgm:t>
    </dgm:pt>
    <dgm:pt modelId="{5DDC3478-469E-4998-A518-EFE123CC1A0B}">
      <dgm:prSet phldrT="[Текст]"/>
      <dgm:spPr/>
      <dgm:t>
        <a:bodyPr/>
        <a:lstStyle/>
        <a:p>
          <a:r>
            <a:rPr lang="ru-RU" dirty="0" smtClean="0"/>
            <a:t>на содержание муниципального учреждения культуры «</a:t>
          </a:r>
          <a:r>
            <a:rPr lang="ru-RU" dirty="0" err="1" smtClean="0"/>
            <a:t>Межпоселенческий</a:t>
          </a:r>
          <a:r>
            <a:rPr lang="ru-RU" dirty="0" smtClean="0"/>
            <a:t> библиотечно-культурный центр» 11146,8 тыс. руб.</a:t>
          </a:r>
          <a:endParaRPr lang="ru-RU" dirty="0"/>
        </a:p>
      </dgm:t>
    </dgm:pt>
    <dgm:pt modelId="{A7EE08E2-DF45-4445-A541-770718C7A5E0}" type="parTrans" cxnId="{E50BAB88-A0A1-4014-B0F0-77E962429A8B}">
      <dgm:prSet/>
      <dgm:spPr/>
      <dgm:t>
        <a:bodyPr/>
        <a:lstStyle/>
        <a:p>
          <a:endParaRPr lang="ru-RU"/>
        </a:p>
      </dgm:t>
    </dgm:pt>
    <dgm:pt modelId="{7F69E1C1-A8D0-484B-B42C-2DB7AFC8DB15}" type="sibTrans" cxnId="{E50BAB88-A0A1-4014-B0F0-77E962429A8B}">
      <dgm:prSet/>
      <dgm:spPr/>
      <dgm:t>
        <a:bodyPr/>
        <a:lstStyle/>
        <a:p>
          <a:endParaRPr lang="ru-RU"/>
        </a:p>
      </dgm:t>
    </dgm:pt>
    <dgm:pt modelId="{2349CEBF-1BA5-488B-910C-F9F6E6507D25}" type="pres">
      <dgm:prSet presAssocID="{6FAAE70D-994B-4ED4-9561-A2BAFB5502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8E6E27-1FD1-4A17-AF5D-AEAB2FE371A6}" type="pres">
      <dgm:prSet presAssocID="{338FF056-9321-4D0E-9115-AA933C702D43}" presName="composite" presStyleCnt="0"/>
      <dgm:spPr/>
    </dgm:pt>
    <dgm:pt modelId="{3176455B-4471-4CD7-AE75-076AE7173A76}" type="pres">
      <dgm:prSet presAssocID="{338FF056-9321-4D0E-9115-AA933C702D4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BBD72-1BD6-4822-9FDD-E8F289661A25}" type="pres">
      <dgm:prSet presAssocID="{338FF056-9321-4D0E-9115-AA933C702D4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8BADC-2E82-4EEA-A0A4-280DF479E8B2}" type="pres">
      <dgm:prSet presAssocID="{54772BC1-5DE2-45AA-AF55-3B8EA466A373}" presName="space" presStyleCnt="0"/>
      <dgm:spPr/>
    </dgm:pt>
    <dgm:pt modelId="{C4756DDB-B8BD-4ADE-A7C4-2F9EED4DCB4C}" type="pres">
      <dgm:prSet presAssocID="{1CA19C39-74E5-44AF-AAA6-C1E012016C8D}" presName="composite" presStyleCnt="0"/>
      <dgm:spPr/>
    </dgm:pt>
    <dgm:pt modelId="{7950F0BA-9935-4AAD-98A1-87006A9B1107}" type="pres">
      <dgm:prSet presAssocID="{1CA19C39-74E5-44AF-AAA6-C1E012016C8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853B3-6528-48EE-A9BC-C72A1E6500EE}" type="pres">
      <dgm:prSet presAssocID="{1CA19C39-74E5-44AF-AAA6-C1E012016C8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53AD17-9F49-4881-BE9B-DB191A2B7A76}" type="presOf" srcId="{1CA19C39-74E5-44AF-AAA6-C1E012016C8D}" destId="{7950F0BA-9935-4AAD-98A1-87006A9B1107}" srcOrd="0" destOrd="0" presId="urn:microsoft.com/office/officeart/2005/8/layout/hList1"/>
    <dgm:cxn modelId="{E30F9A97-09AE-4699-9664-156C2F452AD9}" srcId="{6FAAE70D-994B-4ED4-9561-A2BAFB550238}" destId="{338FF056-9321-4D0E-9115-AA933C702D43}" srcOrd="0" destOrd="0" parTransId="{4C1A6B97-792A-4D89-9AFE-B5F0D9700848}" sibTransId="{54772BC1-5DE2-45AA-AF55-3B8EA466A373}"/>
    <dgm:cxn modelId="{4757E90D-EEA8-4B24-8E99-DA4384E42A47}" type="presOf" srcId="{6F7C2F6B-CA6C-4C0E-999E-9E9486864526}" destId="{5A6BBD72-1BD6-4822-9FDD-E8F289661A25}" srcOrd="0" destOrd="1" presId="urn:microsoft.com/office/officeart/2005/8/layout/hList1"/>
    <dgm:cxn modelId="{BB248EC4-0C5B-4F94-AE2E-C002F0E8ABC2}" srcId="{338FF056-9321-4D0E-9115-AA933C702D43}" destId="{6F7C2F6B-CA6C-4C0E-999E-9E9486864526}" srcOrd="1" destOrd="0" parTransId="{64A87A42-B802-4FDF-A210-47D93103550E}" sibTransId="{77608F5D-D80C-4B2F-9C47-86DBAC4815A0}"/>
    <dgm:cxn modelId="{62BFD61C-F6CA-4106-B971-641833279116}" type="presOf" srcId="{DC9D94D2-F25E-4672-AA75-617ABD308DC4}" destId="{5A6BBD72-1BD6-4822-9FDD-E8F289661A25}" srcOrd="0" destOrd="0" presId="urn:microsoft.com/office/officeart/2005/8/layout/hList1"/>
    <dgm:cxn modelId="{25D3EE56-4B6D-48A7-99DE-45132CBE184A}" type="presOf" srcId="{5DDC3478-469E-4998-A518-EFE123CC1A0B}" destId="{EF1853B3-6528-48EE-A9BC-C72A1E6500EE}" srcOrd="0" destOrd="0" presId="urn:microsoft.com/office/officeart/2005/8/layout/hList1"/>
    <dgm:cxn modelId="{4C6F11D1-1C1C-4D5A-9087-D4E3B2282F70}" type="presOf" srcId="{6FAAE70D-994B-4ED4-9561-A2BAFB550238}" destId="{2349CEBF-1BA5-488B-910C-F9F6E6507D25}" srcOrd="0" destOrd="0" presId="urn:microsoft.com/office/officeart/2005/8/layout/hList1"/>
    <dgm:cxn modelId="{106A0488-A95A-451A-97F7-831F7AD9841B}" srcId="{338FF056-9321-4D0E-9115-AA933C702D43}" destId="{DC9D94D2-F25E-4672-AA75-617ABD308DC4}" srcOrd="0" destOrd="0" parTransId="{4BDD2CDB-A8AD-4772-9DEF-976868B5F0D3}" sibTransId="{8FC3C431-2406-42CB-B0CD-4BE144131432}"/>
    <dgm:cxn modelId="{9FBAB531-8EAA-4D38-94AD-9660FB59FF7E}" srcId="{6FAAE70D-994B-4ED4-9561-A2BAFB550238}" destId="{1CA19C39-74E5-44AF-AAA6-C1E012016C8D}" srcOrd="1" destOrd="0" parTransId="{628FBA87-2533-48C1-A586-C503A5819FF1}" sibTransId="{7B53917B-A90A-4D0E-82A8-C7A27A537360}"/>
    <dgm:cxn modelId="{E50BAB88-A0A1-4014-B0F0-77E962429A8B}" srcId="{1CA19C39-74E5-44AF-AAA6-C1E012016C8D}" destId="{5DDC3478-469E-4998-A518-EFE123CC1A0B}" srcOrd="0" destOrd="0" parTransId="{A7EE08E2-DF45-4445-A541-770718C7A5E0}" sibTransId="{7F69E1C1-A8D0-484B-B42C-2DB7AFC8DB15}"/>
    <dgm:cxn modelId="{43E0DD67-BC8E-4BBD-8B4E-C0C792B37705}" type="presOf" srcId="{338FF056-9321-4D0E-9115-AA933C702D43}" destId="{3176455B-4471-4CD7-AE75-076AE7173A76}" srcOrd="0" destOrd="0" presId="urn:microsoft.com/office/officeart/2005/8/layout/hList1"/>
    <dgm:cxn modelId="{B10E6839-6AD5-4E4D-9784-A570BD520469}" type="presParOf" srcId="{2349CEBF-1BA5-488B-910C-F9F6E6507D25}" destId="{318E6E27-1FD1-4A17-AF5D-AEAB2FE371A6}" srcOrd="0" destOrd="0" presId="urn:microsoft.com/office/officeart/2005/8/layout/hList1"/>
    <dgm:cxn modelId="{ECDE8A82-929C-486D-924E-93CF2DE1B8A3}" type="presParOf" srcId="{318E6E27-1FD1-4A17-AF5D-AEAB2FE371A6}" destId="{3176455B-4471-4CD7-AE75-076AE7173A76}" srcOrd="0" destOrd="0" presId="urn:microsoft.com/office/officeart/2005/8/layout/hList1"/>
    <dgm:cxn modelId="{7DBDFBB9-D10B-42AF-8B3F-03A5C8688ACE}" type="presParOf" srcId="{318E6E27-1FD1-4A17-AF5D-AEAB2FE371A6}" destId="{5A6BBD72-1BD6-4822-9FDD-E8F289661A25}" srcOrd="1" destOrd="0" presId="urn:microsoft.com/office/officeart/2005/8/layout/hList1"/>
    <dgm:cxn modelId="{D0636716-6C9E-42D0-817C-750663D4C69D}" type="presParOf" srcId="{2349CEBF-1BA5-488B-910C-F9F6E6507D25}" destId="{2858BADC-2E82-4EEA-A0A4-280DF479E8B2}" srcOrd="1" destOrd="0" presId="urn:microsoft.com/office/officeart/2005/8/layout/hList1"/>
    <dgm:cxn modelId="{9BEA82E4-DA43-4A21-A912-8A5247FF0049}" type="presParOf" srcId="{2349CEBF-1BA5-488B-910C-F9F6E6507D25}" destId="{C4756DDB-B8BD-4ADE-A7C4-2F9EED4DCB4C}" srcOrd="2" destOrd="0" presId="urn:microsoft.com/office/officeart/2005/8/layout/hList1"/>
    <dgm:cxn modelId="{1186F476-A677-4368-9BB4-E1E785C059C3}" type="presParOf" srcId="{C4756DDB-B8BD-4ADE-A7C4-2F9EED4DCB4C}" destId="{7950F0BA-9935-4AAD-98A1-87006A9B1107}" srcOrd="0" destOrd="0" presId="urn:microsoft.com/office/officeart/2005/8/layout/hList1"/>
    <dgm:cxn modelId="{F9442402-541A-4936-B254-65C83CF74D58}" type="presParOf" srcId="{C4756DDB-B8BD-4ADE-A7C4-2F9EED4DCB4C}" destId="{EF1853B3-6528-48EE-A9BC-C72A1E6500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AB7D0A-991E-462E-8EF2-BC413A4F0882}">
      <dsp:nvSpPr>
        <dsp:cNvPr id="0" name=""/>
        <dsp:cNvSpPr/>
      </dsp:nvSpPr>
      <dsp:spPr>
        <a:xfrm>
          <a:off x="0" y="628994"/>
          <a:ext cx="8568952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EAF9A-93C6-4FD1-B4DA-14025E4198BE}">
      <dsp:nvSpPr>
        <dsp:cNvPr id="0" name=""/>
        <dsp:cNvSpPr/>
      </dsp:nvSpPr>
      <dsp:spPr>
        <a:xfrm>
          <a:off x="410045" y="21890"/>
          <a:ext cx="8158906" cy="1151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</a:rPr>
            <a:t>исходя из сценарных условий социально-экономического развития  Российской Федерации на период 2022-2024 годов;</a:t>
          </a:r>
          <a:endParaRPr lang="ru-RU" sz="1600" kern="1200" dirty="0">
            <a:latin typeface="+mn-lt"/>
          </a:endParaRPr>
        </a:p>
      </dsp:txBody>
      <dsp:txXfrm>
        <a:off x="466246" y="78091"/>
        <a:ext cx="8046504" cy="1038878"/>
      </dsp:txXfrm>
    </dsp:sp>
    <dsp:sp modelId="{4B694331-7A10-47D6-BF61-376B67FC819D}">
      <dsp:nvSpPr>
        <dsp:cNvPr id="0" name=""/>
        <dsp:cNvSpPr/>
      </dsp:nvSpPr>
      <dsp:spPr>
        <a:xfrm>
          <a:off x="0" y="2398034"/>
          <a:ext cx="8568952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041962-77A9-4A96-8493-DFC3E9DF5972}">
      <dsp:nvSpPr>
        <dsp:cNvPr id="0" name=""/>
        <dsp:cNvSpPr/>
      </dsp:nvSpPr>
      <dsp:spPr>
        <a:xfrm>
          <a:off x="407945" y="1822394"/>
          <a:ext cx="8158906" cy="1151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 основе Прогноза социально-экономического развития муниципального района «</a:t>
          </a:r>
          <a:r>
            <a:rPr lang="ru-RU" sz="1600" kern="1200" dirty="0" err="1" smtClean="0"/>
            <a:t>Карымский</a:t>
          </a:r>
          <a:r>
            <a:rPr lang="ru-RU" sz="1600" kern="1200" dirty="0" smtClean="0"/>
            <a:t> район» на 2022-2024 годы, представленного отделом экономики и инвестиционной политики Администрации муниципального района «</a:t>
          </a:r>
          <a:r>
            <a:rPr lang="ru-RU" sz="1600" kern="1200" dirty="0" err="1" smtClean="0"/>
            <a:t>Карымский</a:t>
          </a:r>
          <a:r>
            <a:rPr lang="ru-RU" sz="1600" kern="1200" dirty="0" smtClean="0"/>
            <a:t> район»;</a:t>
          </a:r>
          <a:endParaRPr lang="ru-RU" sz="1600" kern="1200" dirty="0"/>
        </a:p>
      </dsp:txBody>
      <dsp:txXfrm>
        <a:off x="464146" y="1878595"/>
        <a:ext cx="8046504" cy="1038878"/>
      </dsp:txXfrm>
    </dsp:sp>
    <dsp:sp modelId="{69BF7E00-1B3C-4A23-ACAE-F6D16855691C}">
      <dsp:nvSpPr>
        <dsp:cNvPr id="0" name=""/>
        <dsp:cNvSpPr/>
      </dsp:nvSpPr>
      <dsp:spPr>
        <a:xfrm>
          <a:off x="0" y="4652477"/>
          <a:ext cx="8568952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DD58F4-C21E-4F31-8DAC-18F1ADC7BBB8}">
      <dsp:nvSpPr>
        <dsp:cNvPr id="0" name=""/>
        <dsp:cNvSpPr/>
      </dsp:nvSpPr>
      <dsp:spPr>
        <a:xfrm>
          <a:off x="410045" y="3528390"/>
          <a:ext cx="8158906" cy="16366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 данным Управления Федеральной налоговой службы по Забайкальскому краю, Комитета по управлению имуществом, земельным вопросам и градостроительной деятельности администрации муниципального района "</a:t>
          </a:r>
          <a:r>
            <a:rPr lang="ru-RU" sz="1600" kern="1200" dirty="0" err="1" smtClean="0"/>
            <a:t>Карымский</a:t>
          </a:r>
          <a:r>
            <a:rPr lang="ru-RU" sz="1600" kern="1200" dirty="0" smtClean="0"/>
            <a:t> район" и других ведомств, являющихся главными администраторами доходов бюджета района.</a:t>
          </a:r>
          <a:endParaRPr lang="ru-RU" sz="1600" kern="1200" dirty="0"/>
        </a:p>
      </dsp:txBody>
      <dsp:txXfrm>
        <a:off x="489941" y="3608286"/>
        <a:ext cx="7999114" cy="147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6455B-4471-4CD7-AE75-076AE7173A76}">
      <dsp:nvSpPr>
        <dsp:cNvPr id="0" name=""/>
        <dsp:cNvSpPr/>
      </dsp:nvSpPr>
      <dsp:spPr>
        <a:xfrm>
          <a:off x="39" y="146466"/>
          <a:ext cx="3734957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районного бюджета</a:t>
          </a:r>
          <a:endParaRPr lang="ru-RU" sz="2000" kern="1200" dirty="0"/>
        </a:p>
      </dsp:txBody>
      <dsp:txXfrm>
        <a:off x="39" y="146466"/>
        <a:ext cx="3734957" cy="576000"/>
      </dsp:txXfrm>
    </dsp:sp>
    <dsp:sp modelId="{5A6BBD72-1BD6-4822-9FDD-E8F289661A25}">
      <dsp:nvSpPr>
        <dsp:cNvPr id="0" name=""/>
        <dsp:cNvSpPr/>
      </dsp:nvSpPr>
      <dsp:spPr>
        <a:xfrm>
          <a:off x="39" y="722466"/>
          <a:ext cx="3734957" cy="3019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 содержание муниципального учреждения культуры «</a:t>
          </a:r>
          <a:r>
            <a:rPr lang="ru-RU" sz="2000" kern="1200" dirty="0" err="1" smtClean="0"/>
            <a:t>Межпоселенческий</a:t>
          </a:r>
          <a:r>
            <a:rPr lang="ru-RU" sz="2000" kern="1200" dirty="0" smtClean="0"/>
            <a:t> библиотечно-культурный центр» 14002,7 тыс. руб.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 организацию и проведение культурных мероприятий района  530,0 тыс. руб.</a:t>
          </a:r>
          <a:endParaRPr lang="ru-RU" sz="2000" kern="1200" dirty="0"/>
        </a:p>
      </dsp:txBody>
      <dsp:txXfrm>
        <a:off x="39" y="722466"/>
        <a:ext cx="3734957" cy="3019500"/>
      </dsp:txXfrm>
    </dsp:sp>
    <dsp:sp modelId="{7950F0BA-9935-4AAD-98A1-87006A9B1107}">
      <dsp:nvSpPr>
        <dsp:cNvPr id="0" name=""/>
        <dsp:cNvSpPr/>
      </dsp:nvSpPr>
      <dsp:spPr>
        <a:xfrm>
          <a:off x="4257891" y="146466"/>
          <a:ext cx="3734957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бюджетов поселений района</a:t>
          </a:r>
          <a:endParaRPr lang="ru-RU" sz="2000" kern="1200" dirty="0"/>
        </a:p>
      </dsp:txBody>
      <dsp:txXfrm>
        <a:off x="4257891" y="146466"/>
        <a:ext cx="3734957" cy="576000"/>
      </dsp:txXfrm>
    </dsp:sp>
    <dsp:sp modelId="{EF1853B3-6528-48EE-A9BC-C72A1E6500EE}">
      <dsp:nvSpPr>
        <dsp:cNvPr id="0" name=""/>
        <dsp:cNvSpPr/>
      </dsp:nvSpPr>
      <dsp:spPr>
        <a:xfrm>
          <a:off x="4257891" y="722466"/>
          <a:ext cx="3734957" cy="3019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 содержание муниципального учреждения культуры «</a:t>
          </a:r>
          <a:r>
            <a:rPr lang="ru-RU" sz="2000" kern="1200" dirty="0" err="1" smtClean="0"/>
            <a:t>Межпоселенческий</a:t>
          </a:r>
          <a:r>
            <a:rPr lang="ru-RU" sz="2000" kern="1200" dirty="0" smtClean="0"/>
            <a:t> библиотечно-культурный центр» 11146,8 тыс. руб.</a:t>
          </a:r>
          <a:endParaRPr lang="ru-RU" sz="2000" kern="1200" dirty="0"/>
        </a:p>
      </dsp:txBody>
      <dsp:txXfrm>
        <a:off x="4257891" y="722466"/>
        <a:ext cx="3734957" cy="3019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F9D921-3180-4F4C-99CA-5C1D12DA2A37}" type="datetimeFigureOut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765E7F-D353-48D7-BB21-300A46EFA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05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765E7F-D353-48D7-BB21-300A46EFA7F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32429C-F139-494F-BB04-F52B534D4F4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Средства массовой информации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765E7F-D353-48D7-BB21-300A46EFA7F8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AC0BF-7335-4680-B18E-778E9CD42010}" type="datetime1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Комитет по финансам МР "Карымский район"</a:t>
            </a:r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9EBEC9-DCE0-4E42-B70F-32F57A6CF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A0284-1ADC-4B64-B1FA-42B4CD9A8FAD}" type="datetime1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Комитет по финансам МР "Карымский район"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98733-DBF8-476F-919F-2F06C11B2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E147E-ADE4-4D82-BA67-EC591872E04E}" type="datetime1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Комитет по финансам МР "Карымский район"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A7D6D-8401-4DE7-9489-745DB5605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9144B-0136-419E-8B9E-F78105498817}" type="datetime1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Комитет по финансам МР "Карымский район"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BBE1B-E81B-4403-ADC6-343872F49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C838A-0D3E-4D44-8EC4-317BED6EC142}" type="datetime1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Комитет по финансам МР "Карымский район"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7C41F-44F4-4B35-8580-C3FF908E1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EBE5-FD86-4D02-AC78-81BC894F73BB}" type="datetime1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Комитет по финансам МР "Карымский район"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D5ED7-D646-43AB-806E-C7C56397C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29AF5-3A83-4613-8871-2FA0D0CFC335}" type="datetime1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Комитет по финансам МР "Карымский район"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DAC47-C19B-4981-BF0F-327F2EBAF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FAD23-2711-4A14-B2B6-C3F789776C2A}" type="datetime1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Комитет по финансам МР "Карымский район"</a:t>
            </a: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1D753-8CA1-4F4C-9F5D-D2E3D9DCA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E3B0-0E2F-45FB-AC86-BF6D71762D53}" type="datetime1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Комитет по финансам МР "Карымский район"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FD653-323E-4C55-BFF0-56AAB4F39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838F2-40F2-4022-BCD4-1AD0AD54ADC6}" type="datetime1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Комитет по финансам МР "Карымский район"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97343-DFB0-4B04-B377-0E7B3D594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BEE17-6DF5-474C-9E9A-EFF9570C4294}" type="datetime1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Комитет по финансам МР "Карымский район"</a:t>
            </a: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EE7A6-2522-4B72-91CB-3D71CF179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8D535-A1CE-4FFB-87C6-6475D120A5A6}" type="datetime1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Комитет по финансам МР "Карымский район"</a:t>
            </a: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8FB8E-4CAF-4B1F-AD2A-AC521B9DB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4A2F01A-E6A4-490A-BD09-8C1E96EBDA86}" type="datetime1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Комитет по финансам МР "Карымский район"</a:t>
            </a: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627161E-E616-4AF3-9FA0-AB9DE9AFC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37" r:id="rId2"/>
    <p:sldLayoutId id="2147484146" r:id="rId3"/>
    <p:sldLayoutId id="2147484138" r:id="rId4"/>
    <p:sldLayoutId id="2147484139" r:id="rId5"/>
    <p:sldLayoutId id="2147484140" r:id="rId6"/>
    <p:sldLayoutId id="2147484141" r:id="rId7"/>
    <p:sldLayoutId id="2147484147" r:id="rId8"/>
    <p:sldLayoutId id="2147484148" r:id="rId9"/>
    <p:sldLayoutId id="2147484142" r:id="rId10"/>
    <p:sldLayoutId id="2147484143" r:id="rId11"/>
    <p:sldLayoutId id="2147484144" r:id="rId12"/>
  </p:sldLayoutIdLst>
  <p:transition>
    <p:wipe dir="d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F19D8C914C7F16C16AA98AB9AA49753FDEB03E92D278D107932FA3BF11E5EE9AEA6EC25786615mE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 бюджете муниципального района «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Карымский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район» на 2022 год и плановый период 2023 и 2024 годов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Комитет по финансам муниципального района</a:t>
            </a:r>
            <a:b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</a:t>
            </a:r>
            <a:r>
              <a:rPr lang="ru-RU" sz="1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Карымский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район»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956781"/>
              </p:ext>
            </p:extLst>
          </p:nvPr>
        </p:nvGraphicFramePr>
        <p:xfrm>
          <a:off x="251520" y="260648"/>
          <a:ext cx="8712968" cy="6408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2831"/>
              </p:ext>
            </p:extLst>
          </p:nvPr>
        </p:nvGraphicFramePr>
        <p:xfrm>
          <a:off x="251520" y="188640"/>
          <a:ext cx="871296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179512" y="116632"/>
            <a:ext cx="8649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</a:rPr>
              <a:t>Динамика поступления единого налога на вмененный доход, тыс. руб.</a:t>
            </a:r>
            <a:endParaRPr lang="ru-RU" sz="2000" b="1" dirty="0">
              <a:latin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489534"/>
              </p:ext>
            </p:extLst>
          </p:nvPr>
        </p:nvGraphicFramePr>
        <p:xfrm>
          <a:off x="251520" y="620688"/>
          <a:ext cx="889248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410639"/>
              </p:ext>
            </p:extLst>
          </p:nvPr>
        </p:nvGraphicFramePr>
        <p:xfrm>
          <a:off x="179512" y="620688"/>
          <a:ext cx="878497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1259632" y="188640"/>
            <a:ext cx="6515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</a:rPr>
              <a:t>Единый сельскохозяйственный налог, тыс. руб.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751835"/>
              </p:ext>
            </p:extLst>
          </p:nvPr>
        </p:nvGraphicFramePr>
        <p:xfrm>
          <a:off x="251520" y="836712"/>
          <a:ext cx="878497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612062"/>
              </p:ext>
            </p:extLst>
          </p:nvPr>
        </p:nvGraphicFramePr>
        <p:xfrm>
          <a:off x="251520" y="650603"/>
          <a:ext cx="8640960" cy="5946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263970"/>
              </p:ext>
            </p:extLst>
          </p:nvPr>
        </p:nvGraphicFramePr>
        <p:xfrm>
          <a:off x="251520" y="260648"/>
          <a:ext cx="871296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636669"/>
              </p:ext>
            </p:extLst>
          </p:nvPr>
        </p:nvGraphicFramePr>
        <p:xfrm>
          <a:off x="251520" y="260648"/>
          <a:ext cx="871296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1184931"/>
              </p:ext>
            </p:extLst>
          </p:nvPr>
        </p:nvGraphicFramePr>
        <p:xfrm>
          <a:off x="179512" y="188640"/>
          <a:ext cx="871296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486627"/>
              </p:ext>
            </p:extLst>
          </p:nvPr>
        </p:nvGraphicFramePr>
        <p:xfrm>
          <a:off x="179512" y="260648"/>
          <a:ext cx="871296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552636"/>
              </p:ext>
            </p:extLst>
          </p:nvPr>
        </p:nvGraphicFramePr>
        <p:xfrm>
          <a:off x="251520" y="260648"/>
          <a:ext cx="8640959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381701"/>
              </p:ext>
            </p:extLst>
          </p:nvPr>
        </p:nvGraphicFramePr>
        <p:xfrm>
          <a:off x="251520" y="260648"/>
          <a:ext cx="86409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785813" y="285750"/>
            <a:ext cx="73580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</a:rPr>
              <a:t>Характеристики бюджета, </a:t>
            </a:r>
          </a:p>
          <a:p>
            <a:pPr algn="ctr"/>
            <a:r>
              <a:rPr lang="ru-RU" sz="2800" b="1" dirty="0">
                <a:latin typeface="Times New Roman" pitchFamily="18" charset="0"/>
              </a:rPr>
              <a:t>утверждаемые во втором чтении: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268760"/>
            <a:ext cx="8640960" cy="5256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Wingdings" pitchFamily="2" charset="2"/>
              <a:buChar char="Ø"/>
              <a:defRPr/>
            </a:pPr>
            <a:endParaRPr lang="ru-RU" sz="17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ru-RU" sz="17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700" dirty="0" smtClean="0">
                <a:solidFill>
                  <a:schemeClr val="bg1"/>
                </a:solidFill>
              </a:rPr>
              <a:t>распределение бюджетных ассигнований по функциональной и ведомственной структуре расходов бюджета, по целевым статьям(муниципальным программам и непрограммным направлениям деятельности), группам и подгруппам видов расходов  в пределах общего объема расходов бюджета, утвержденных в первом чтении (№  3,4, </a:t>
            </a:r>
            <a:r>
              <a:rPr lang="ru-RU" sz="1700" dirty="0">
                <a:solidFill>
                  <a:schemeClr val="bg1"/>
                </a:solidFill>
              </a:rPr>
              <a:t>5</a:t>
            </a:r>
            <a:r>
              <a:rPr lang="ru-RU" sz="1700" dirty="0" smtClean="0">
                <a:solidFill>
                  <a:schemeClr val="bg1"/>
                </a:solidFill>
              </a:rPr>
              <a:t>, 6, 7, 8);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700" dirty="0" smtClean="0">
                <a:solidFill>
                  <a:schemeClr val="bg1"/>
                </a:solidFill>
              </a:rPr>
              <a:t>Распределение бюджетных ассигнований на исполнение публичных нормативных обязательств (№№9,10);</a:t>
            </a:r>
            <a:endParaRPr lang="ru-RU" sz="17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700" dirty="0">
                <a:solidFill>
                  <a:schemeClr val="bg1"/>
                </a:solidFill>
              </a:rPr>
              <a:t> </a:t>
            </a:r>
            <a:r>
              <a:rPr lang="ru-RU" sz="1700" dirty="0" smtClean="0">
                <a:solidFill>
                  <a:schemeClr val="bg1"/>
                </a:solidFill>
              </a:rPr>
              <a:t>приложения к решению о бюджете  на очередной финансовый год и плановый период, устанавливающие распределение между поселениями </a:t>
            </a:r>
            <a:r>
              <a:rPr lang="ru-RU" sz="1700" dirty="0" err="1" smtClean="0">
                <a:solidFill>
                  <a:schemeClr val="bg1"/>
                </a:solidFill>
              </a:rPr>
              <a:t>Карымского</a:t>
            </a:r>
            <a:r>
              <a:rPr lang="ru-RU" sz="1700" dirty="0" smtClean="0">
                <a:solidFill>
                  <a:schemeClr val="bg1"/>
                </a:solidFill>
              </a:rPr>
              <a:t> района межбюджетных трансфертов на очередной финансовый год и плановый период (</a:t>
            </a:r>
            <a:r>
              <a:rPr lang="ru-RU" sz="1700" dirty="0">
                <a:solidFill>
                  <a:schemeClr val="bg1"/>
                </a:solidFill>
              </a:rPr>
              <a:t>№ </a:t>
            </a:r>
            <a:r>
              <a:rPr lang="ru-RU" sz="1700" dirty="0" smtClean="0">
                <a:solidFill>
                  <a:schemeClr val="bg1"/>
                </a:solidFill>
              </a:rPr>
              <a:t>11-20);</a:t>
            </a:r>
            <a:endParaRPr lang="ru-RU" sz="17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700" dirty="0">
                <a:solidFill>
                  <a:schemeClr val="bg1"/>
                </a:solidFill>
              </a:rPr>
              <a:t> текстовые статьи проекта решения о </a:t>
            </a:r>
            <a:r>
              <a:rPr lang="ru-RU" sz="1700" dirty="0" smtClean="0">
                <a:solidFill>
                  <a:schemeClr val="bg1"/>
                </a:solidFill>
              </a:rPr>
              <a:t>бюджете;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700" dirty="0" smtClean="0">
                <a:solidFill>
                  <a:schemeClr val="bg1"/>
                </a:solidFill>
              </a:rPr>
              <a:t>источники финансирования дефицита бюджета на очередной финансовый год и плановый период в соответствии со </a:t>
            </a:r>
            <a:r>
              <a:rPr lang="ru-RU" sz="1700" dirty="0" smtClean="0">
                <a:solidFill>
                  <a:schemeClr val="bg1"/>
                </a:solidFill>
                <a:hlinkClick r:id="rId3"/>
              </a:rPr>
              <a:t>статьей 94</a:t>
            </a:r>
            <a:r>
              <a:rPr lang="ru-RU" sz="1700" dirty="0" smtClean="0">
                <a:solidFill>
                  <a:schemeClr val="bg1"/>
                </a:solidFill>
              </a:rPr>
              <a:t> Бюджетного  Кодекса Российской Федерации (№1,2).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ru-RU" sz="17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ru-RU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242088"/>
              </p:ext>
            </p:extLst>
          </p:nvPr>
        </p:nvGraphicFramePr>
        <p:xfrm>
          <a:off x="179512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8111960"/>
              </p:ext>
            </p:extLst>
          </p:nvPr>
        </p:nvGraphicFramePr>
        <p:xfrm>
          <a:off x="251520" y="188640"/>
          <a:ext cx="864096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021745"/>
              </p:ext>
            </p:extLst>
          </p:nvPr>
        </p:nvGraphicFramePr>
        <p:xfrm>
          <a:off x="251520" y="332656"/>
          <a:ext cx="871296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285394"/>
              </p:ext>
            </p:extLst>
          </p:nvPr>
        </p:nvGraphicFramePr>
        <p:xfrm>
          <a:off x="179512" y="260648"/>
          <a:ext cx="878497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1520" y="-382352"/>
            <a:ext cx="8892480" cy="764704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параметры расходной части бюджета муниципального района «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Карымский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район» 2022-2024 годы (тыс. руб.)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575592"/>
              </p:ext>
            </p:extLst>
          </p:nvPr>
        </p:nvGraphicFramePr>
        <p:xfrm>
          <a:off x="107505" y="764704"/>
          <a:ext cx="8856983" cy="5832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538"/>
                <a:gridCol w="1237203"/>
                <a:gridCol w="1156263"/>
                <a:gridCol w="1125430"/>
                <a:gridCol w="1140847"/>
                <a:gridCol w="1144702"/>
              </a:tblGrid>
              <a:tr h="22299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Показатели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2020 год (отчет)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2021 год (оценка)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Проект</a:t>
                      </a:r>
                      <a:endParaRPr lang="ru-RU" sz="1200" b="0" i="0" u="none" strike="noStrike">
                        <a:solidFill>
                          <a:srgbClr val="4E161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2022 год</a:t>
                      </a:r>
                      <a:endParaRPr lang="ru-RU" sz="1200" b="0" i="0" u="none" strike="noStrike" dirty="0">
                        <a:solidFill>
                          <a:srgbClr val="4E161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2023 год</a:t>
                      </a:r>
                      <a:endParaRPr lang="ru-RU" sz="1200" b="0" i="0" u="none" strike="noStrike">
                        <a:solidFill>
                          <a:srgbClr val="4E161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2024 год </a:t>
                      </a:r>
                      <a:endParaRPr lang="ru-RU" sz="1200" b="0" i="0" u="none" strike="noStrike">
                        <a:solidFill>
                          <a:srgbClr val="4E161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60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Общегосударственные вопросы</a:t>
                      </a:r>
                      <a:endParaRPr lang="ru-RU" sz="1200" b="0" i="0" u="none" strike="noStrike">
                        <a:solidFill>
                          <a:srgbClr val="4E161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51 965,50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57 177,50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59 798,00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39 340,50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38 915,40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2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i="0" u="none" strike="noStrike">
                        <a:solidFill>
                          <a:srgbClr val="4E161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3 704,20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3 874,90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3 815,00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2 878,40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2 841,60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Национальная экономика</a:t>
                      </a:r>
                      <a:endParaRPr lang="ru-RU" sz="1200" b="0" i="0" u="none" strike="noStrike">
                        <a:solidFill>
                          <a:srgbClr val="4E161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15 909,70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12 875,50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14 133,50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14 093,60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14 201,90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1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</a:rPr>
                        <a:t>Жилищно-коммунальное хозяйство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7365" marR="7365" marT="736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</a:rPr>
                        <a:t>2 </a:t>
                      </a:r>
                      <a:r>
                        <a:rPr lang="ru-RU" sz="1200" u="none" strike="noStrike" dirty="0">
                          <a:effectLst/>
                        </a:rPr>
                        <a:t>908,10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4 576,50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Образование</a:t>
                      </a:r>
                      <a:endParaRPr lang="ru-RU" sz="1200" b="0" i="0" u="none" strike="noStrike">
                        <a:solidFill>
                          <a:srgbClr val="4E161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702 207,00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915 242,10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720 003,30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555 105,00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560 624,60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Культура,  кинематография</a:t>
                      </a:r>
                      <a:endParaRPr lang="ru-RU" sz="1200" b="0" i="0" u="none" strike="noStrike">
                        <a:solidFill>
                          <a:srgbClr val="4E161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28 106,40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68 551,70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25 679,50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11 484,00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11 337,00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Социальная политика</a:t>
                      </a:r>
                      <a:endParaRPr lang="ru-RU" sz="1200" b="0" i="0" u="none" strike="noStrike">
                        <a:solidFill>
                          <a:srgbClr val="4E161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23 481,00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23 309,50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19 477,60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15 963,80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14 507,20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1200" b="0" i="0" u="none" strike="noStrike" dirty="0">
                        <a:solidFill>
                          <a:srgbClr val="4E161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80,20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80,00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66,00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66,00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60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Средства массовой информации</a:t>
                      </a:r>
                      <a:endParaRPr lang="ru-RU" sz="1200" b="0" i="0" u="none" strike="noStrike">
                        <a:solidFill>
                          <a:srgbClr val="4E161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1 600,00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1 800,00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1 500,00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1 500,00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1 500,00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2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200" b="0" i="0" u="none" strike="noStrike">
                        <a:solidFill>
                          <a:srgbClr val="4E161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8,70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24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200" b="0" i="0" u="none" strike="noStrike">
                        <a:solidFill>
                          <a:srgbClr val="4E161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u="none" strike="noStrike">
                          <a:effectLst/>
                        </a:rPr>
                        <a:t>264 813,80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119 560,20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46 636,20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40 853,50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37 259,60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Всего расходов</a:t>
                      </a:r>
                      <a:endParaRPr lang="ru-RU" sz="1200" b="0" i="0" u="none" strike="noStrike">
                        <a:solidFill>
                          <a:srgbClr val="4E161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u="none" strike="noStrike">
                          <a:effectLst/>
                        </a:rPr>
                        <a:t>1 094 704,40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1 207 057,20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891 123,10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681 284,80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681 253,30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5" marR="7365" marT="73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121163"/>
              </p:ext>
            </p:extLst>
          </p:nvPr>
        </p:nvGraphicFramePr>
        <p:xfrm>
          <a:off x="107504" y="404664"/>
          <a:ext cx="878497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360040"/>
          </a:xfrm>
        </p:spPr>
        <p:txBody>
          <a:bodyPr/>
          <a:lstStyle/>
          <a:p>
            <a:pPr algn="ctr"/>
            <a:r>
              <a:rPr lang="ru-RU" sz="2400" b="1" dirty="0" smtClean="0"/>
              <a:t>Общегосударственные вопросы</a:t>
            </a:r>
            <a:endParaRPr lang="ru-RU" sz="24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042921"/>
              </p:ext>
            </p:extLst>
          </p:nvPr>
        </p:nvGraphicFramePr>
        <p:xfrm>
          <a:off x="251522" y="548681"/>
          <a:ext cx="8712967" cy="59766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9981"/>
                <a:gridCol w="1152861"/>
                <a:gridCol w="940025"/>
                <a:gridCol w="940025"/>
                <a:gridCol w="940025"/>
                <a:gridCol w="940025"/>
                <a:gridCol w="940025"/>
              </a:tblGrid>
              <a:tr h="275768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2022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2023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2024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Сумма, тыс.рублей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Сумма, тыс.рублей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Сумма, </a:t>
                      </a:r>
                      <a:r>
                        <a:rPr lang="ru-RU" sz="1200" u="none" strike="noStrike" dirty="0" err="1">
                          <a:effectLst/>
                        </a:rPr>
                        <a:t>тыс.рублей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процент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процент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процент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2617,8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8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578,4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Функционирование Правительства РФ, высших органов исполнительной власти субъектов Российской Федерации, местных администраций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14457,5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24,2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11277,7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28,7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11176,3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3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Судебная система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118,5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0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10266,2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17,2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7606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19,3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7514,1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18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Обеспечение провдения выборов и референдумов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3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Резервные фонды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Другие общегосударственные вопросы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27259,6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45,6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15948,9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40,5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15747,4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3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Итого по разделу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59798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39340,5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38915,4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798634"/>
              </p:ext>
            </p:extLst>
          </p:nvPr>
        </p:nvGraphicFramePr>
        <p:xfrm>
          <a:off x="251520" y="188640"/>
          <a:ext cx="8496944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864096"/>
          </a:xfrm>
        </p:spPr>
        <p:txBody>
          <a:bodyPr/>
          <a:lstStyle/>
          <a:p>
            <a:pPr algn="ctr"/>
            <a:r>
              <a:rPr lang="ru-RU" sz="2800" b="1" dirty="0" smtClean="0"/>
              <a:t>НАЦИОНАЛЬНАЯ БЕЗОПАСНОСТЬ И ПРАВООХРАНИТЕЛЬНАЯ ДЕЯТЕЛЬНОСТЬ</a:t>
            </a:r>
            <a:endParaRPr lang="ru-RU" sz="28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294471"/>
              </p:ext>
            </p:extLst>
          </p:nvPr>
        </p:nvGraphicFramePr>
        <p:xfrm>
          <a:off x="395535" y="1124744"/>
          <a:ext cx="8424936" cy="4021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5437"/>
                <a:gridCol w="1114749"/>
                <a:gridCol w="908950"/>
                <a:gridCol w="908950"/>
                <a:gridCol w="908950"/>
                <a:gridCol w="908950"/>
                <a:gridCol w="908950"/>
              </a:tblGrid>
              <a:tr h="50405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Показатели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2022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ru-RU" sz="12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ru-RU" sz="12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</a:rPr>
                        <a:t>2023 </a:t>
                      </a:r>
                      <a:r>
                        <a:rPr lang="ru-RU" sz="1200" u="none" strike="noStrike" dirty="0">
                          <a:effectLst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2024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Сумма, тыс.рублей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Сумма, тыс.рублей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Сумма, тыс.рублей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7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процент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процент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процент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4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Предупреждение и ликвидация последствий чрезвычайных ситуаций и стихийных бедствий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2878,4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2841,6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7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Итого по разделу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2878,4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2841,6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/>
          <a:lstStyle/>
          <a:p>
            <a:pPr algn="ctr"/>
            <a:r>
              <a:rPr lang="ru-RU" sz="2800" b="1" dirty="0" smtClean="0"/>
              <a:t>НАЦИОНАЛЬНАЯ ЭКОНОМИКА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1732"/>
              </p:ext>
            </p:extLst>
          </p:nvPr>
        </p:nvGraphicFramePr>
        <p:xfrm>
          <a:off x="395535" y="1052734"/>
          <a:ext cx="8424936" cy="5342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5437"/>
                <a:gridCol w="1114749"/>
                <a:gridCol w="908950"/>
                <a:gridCol w="908950"/>
                <a:gridCol w="908950"/>
                <a:gridCol w="908950"/>
                <a:gridCol w="908950"/>
              </a:tblGrid>
              <a:tr h="84948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Показатели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2023 </a:t>
                      </a:r>
                      <a:r>
                        <a:rPr lang="ru-RU" sz="1400" u="none" strike="noStrike" dirty="0">
                          <a:effectLst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2024 год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2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Сумма,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тыс.руб</a:t>
                      </a:r>
                      <a:r>
                        <a:rPr lang="ru-RU" sz="1400" u="none" strike="noStrike" dirty="0" smtClean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Сумма,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тыс.руб</a:t>
                      </a:r>
                      <a:r>
                        <a:rPr lang="ru-RU" sz="1400" u="none" strike="noStrike" dirty="0" smtClean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Сумма,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тыс.руб</a:t>
                      </a:r>
                      <a:r>
                        <a:rPr lang="ru-RU" sz="1400" u="none" strike="noStrike" dirty="0" smtClean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процент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процент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процент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Сельское хозяйство и рыболовство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791,6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806,9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4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Дорожное хозяйство (дорожные фонды)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13109,5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92,8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13 302,0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94,4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13 395,0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94,3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Итого по разделу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14133,5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14 093,6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14 201,9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79512" y="492423"/>
            <a:ext cx="87849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ctr" eaLnBrk="0" hangingPunct="0"/>
            <a:r>
              <a:rPr lang="ru-RU" sz="2000" b="1" dirty="0">
                <a:cs typeface="Times New Roman" pitchFamily="18" charset="0"/>
              </a:rPr>
              <a:t>Основные параметры бюджета района на </a:t>
            </a:r>
            <a:r>
              <a:rPr lang="ru-RU" sz="2000" b="1" dirty="0" smtClean="0">
                <a:cs typeface="Times New Roman" pitchFamily="18" charset="0"/>
              </a:rPr>
              <a:t>2022 </a:t>
            </a:r>
            <a:r>
              <a:rPr lang="ru-RU" sz="2000" b="1" dirty="0">
                <a:cs typeface="Times New Roman" pitchFamily="18" charset="0"/>
              </a:rPr>
              <a:t>год и </a:t>
            </a:r>
          </a:p>
          <a:p>
            <a:pPr indent="457200" algn="ctr" eaLnBrk="0" hangingPunct="0"/>
            <a:r>
              <a:rPr lang="ru-RU" sz="2000" b="1" dirty="0">
                <a:cs typeface="Times New Roman" pitchFamily="18" charset="0"/>
              </a:rPr>
              <a:t>плановый период </a:t>
            </a:r>
            <a:r>
              <a:rPr lang="ru-RU" sz="2000" b="1" dirty="0" smtClean="0">
                <a:cs typeface="Times New Roman" pitchFamily="18" charset="0"/>
              </a:rPr>
              <a:t>2023 </a:t>
            </a:r>
            <a:r>
              <a:rPr lang="ru-RU" sz="2000" b="1" dirty="0">
                <a:cs typeface="Times New Roman" pitchFamily="18" charset="0"/>
              </a:rPr>
              <a:t>и </a:t>
            </a:r>
            <a:r>
              <a:rPr lang="ru-RU" sz="2000" b="1" dirty="0" smtClean="0">
                <a:cs typeface="Times New Roman" pitchFamily="18" charset="0"/>
              </a:rPr>
              <a:t>2024 </a:t>
            </a:r>
            <a:r>
              <a:rPr lang="ru-RU" sz="2000" b="1" dirty="0">
                <a:cs typeface="Times New Roman" pitchFamily="18" charset="0"/>
              </a:rPr>
              <a:t>годов</a:t>
            </a:r>
          </a:p>
          <a:p>
            <a:pPr indent="457200" algn="r" eaLnBrk="0" hangingPunct="0"/>
            <a:r>
              <a:rPr lang="ru-RU" sz="1400" dirty="0">
                <a:cs typeface="Times New Roman" pitchFamily="18" charset="0"/>
              </a:rPr>
              <a:t>тыс. рублей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706646"/>
              </p:ext>
            </p:extLst>
          </p:nvPr>
        </p:nvGraphicFramePr>
        <p:xfrm>
          <a:off x="179512" y="1415756"/>
          <a:ext cx="8784976" cy="5109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7435"/>
                <a:gridCol w="1274352"/>
                <a:gridCol w="1171818"/>
                <a:gridCol w="1098580"/>
                <a:gridCol w="1263367"/>
                <a:gridCol w="1219424"/>
              </a:tblGrid>
              <a:tr h="10863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Наименование показателей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Исполнено 2020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Ожидаемое 2021 год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Проект 2022 год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Проект 2023 год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Проект 2024 год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Доходы, всего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1 100 198,00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1 202 374,40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891 123,10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688 698,30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696 123,60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196 543,40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223 974,20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247 649,10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214 854,90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228 024,20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11 184,20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9 318,10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7 996,00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7 649,00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7 649,00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892 470,40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969 082,10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635 478,00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466 194,40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460 450,40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в том числе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дотация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130 633,00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138 025,90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116 530,00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74 036,00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61 733,00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субвенция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429 137,50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417 893,20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420 702,90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323 344,70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329 471,20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субсидия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104 821,10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338 910,10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54 514,60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37 611,50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37 047,00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иные межбюджетные трансферты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227 787,70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74 045,10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43 730,50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31 202,20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32 199,20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/>
          <a:lstStyle/>
          <a:p>
            <a:pPr algn="ctr"/>
            <a:r>
              <a:rPr lang="ru-RU" sz="3200" b="1" dirty="0" smtClean="0"/>
              <a:t>Образование</a:t>
            </a:r>
            <a:endParaRPr lang="ru-RU" sz="32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58446"/>
              </p:ext>
            </p:extLst>
          </p:nvPr>
        </p:nvGraphicFramePr>
        <p:xfrm>
          <a:off x="251522" y="764701"/>
          <a:ext cx="8640958" cy="5803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6345"/>
                <a:gridCol w="1143333"/>
                <a:gridCol w="932256"/>
                <a:gridCol w="932256"/>
                <a:gridCol w="932256"/>
                <a:gridCol w="932256"/>
                <a:gridCol w="932256"/>
              </a:tblGrid>
              <a:tr h="60696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Показатели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2023 </a:t>
                      </a:r>
                      <a:r>
                        <a:rPr lang="ru-RU" sz="1400" u="none" strike="noStrike" dirty="0">
                          <a:effectLst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Сумма, тыс.рублей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Сумма, тыс.рублей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Сумма, тыс.рублей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процент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процент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процент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Дошкольное образование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181464,4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25,2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136473,2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24,6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137462,6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Общее образование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476766,4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66,2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375484,5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67,6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380346,6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67,8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Дополнительное образование детей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42498,0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28600,6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28342,5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Молодежная политика и оздоровление детей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2658,9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2058,9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2058,9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1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Другие вопросы в области образования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16615,6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12487,8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12414,0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Итого по разделу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720003,3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555105,0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560624,6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9967489"/>
              </p:ext>
            </p:extLst>
          </p:nvPr>
        </p:nvGraphicFramePr>
        <p:xfrm>
          <a:off x="323528" y="332656"/>
          <a:ext cx="864096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/>
          <a:lstStyle/>
          <a:p>
            <a:pPr algn="ctr"/>
            <a:r>
              <a:rPr lang="ru-RU" sz="2800" b="1" dirty="0" smtClean="0"/>
              <a:t>Культура, кинематография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908720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В составе подраздела «Культура»  предусмотрены бюджетные ассигнования </a:t>
            </a:r>
            <a:r>
              <a:rPr lang="ru-RU" dirty="0" smtClean="0"/>
              <a:t>за счет средств: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54348796"/>
              </p:ext>
            </p:extLst>
          </p:nvPr>
        </p:nvGraphicFramePr>
        <p:xfrm>
          <a:off x="395536" y="1628800"/>
          <a:ext cx="799288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/>
          <a:lstStyle/>
          <a:p>
            <a:pPr algn="ctr"/>
            <a:r>
              <a:rPr lang="ru-RU" sz="2400" b="1" dirty="0" smtClean="0"/>
              <a:t>Социальная политика</a:t>
            </a:r>
            <a:endParaRPr lang="ru-RU" sz="24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890534"/>
              </p:ext>
            </p:extLst>
          </p:nvPr>
        </p:nvGraphicFramePr>
        <p:xfrm>
          <a:off x="179512" y="764704"/>
          <a:ext cx="8712967" cy="5761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9981"/>
                <a:gridCol w="1152861"/>
                <a:gridCol w="940025"/>
                <a:gridCol w="940025"/>
                <a:gridCol w="940025"/>
                <a:gridCol w="940025"/>
                <a:gridCol w="940025"/>
              </a:tblGrid>
              <a:tr h="8621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Показатели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2023 </a:t>
                      </a:r>
                      <a:r>
                        <a:rPr lang="ru-RU" sz="1400" u="none" strike="noStrike" dirty="0">
                          <a:effectLst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Сумма,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тыс.руб</a:t>
                      </a:r>
                      <a:r>
                        <a:rPr lang="ru-RU" sz="1400" u="none" strike="noStrike" dirty="0" smtClean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Сумма,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тыс.руб</a:t>
                      </a:r>
                      <a:r>
                        <a:rPr lang="ru-RU" sz="1400" u="none" strike="noStrike" dirty="0" smtClean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Сумма,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тыс.руб</a:t>
                      </a:r>
                      <a:r>
                        <a:rPr lang="ru-RU" sz="1400" u="none" strike="noStrike" dirty="0" smtClean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процент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процент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процент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Пенсионное обеспечение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1767,2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1767,2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11,1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1767,2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Социальное обеспечение населения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88,9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92,3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95,8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Охрана семьи и детства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17621,5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90,5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14104,3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88,4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12644,2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Итого по разделу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19477,6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15963,8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14507,2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7015174"/>
              </p:ext>
            </p:extLst>
          </p:nvPr>
        </p:nvGraphicFramePr>
        <p:xfrm>
          <a:off x="323528" y="332656"/>
          <a:ext cx="856895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Arial" pitchFamily="34" charset="0"/>
              </a:rPr>
              <a:t>Физическая культура и спорт</a:t>
            </a:r>
            <a:endParaRPr lang="ru-RU" sz="2800" b="1" dirty="0">
              <a:latin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31640" y="1484784"/>
            <a:ext cx="6768752" cy="3456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В составе подраздела  «Массовый спорт» предусмотрены бюджетные ассигнования </a:t>
            </a:r>
            <a:r>
              <a:rPr lang="ru-RU" dirty="0" smtClean="0"/>
              <a:t>на реализацию мероприятий области физической культуры и спорта в сумме </a:t>
            </a:r>
            <a:r>
              <a:rPr lang="ru-RU" dirty="0" smtClean="0"/>
              <a:t>80,0 </a:t>
            </a:r>
            <a:r>
              <a:rPr lang="ru-RU" dirty="0" smtClean="0"/>
              <a:t>тыс.рублей в </a:t>
            </a:r>
            <a:r>
              <a:rPr lang="ru-RU" dirty="0" smtClean="0"/>
              <a:t>2022 </a:t>
            </a:r>
            <a:r>
              <a:rPr lang="ru-RU" dirty="0" smtClean="0"/>
              <a:t>году и плановом периоде </a:t>
            </a:r>
            <a:r>
              <a:rPr lang="ru-RU" dirty="0" smtClean="0"/>
              <a:t>2023 </a:t>
            </a:r>
            <a:r>
              <a:rPr lang="ru-RU" dirty="0" smtClean="0"/>
              <a:t>и </a:t>
            </a:r>
            <a:r>
              <a:rPr lang="ru-RU" dirty="0" smtClean="0"/>
              <a:t>2024 </a:t>
            </a:r>
            <a:r>
              <a:rPr lang="ru-RU" dirty="0" smtClean="0"/>
              <a:t>годов </a:t>
            </a:r>
            <a:r>
              <a:rPr lang="ru-RU" dirty="0" smtClean="0"/>
              <a:t>ежегодно по 66,0 </a:t>
            </a:r>
            <a:r>
              <a:rPr lang="ru-RU" dirty="0" err="1" smtClean="0"/>
              <a:t>тыс.рублей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31640" y="1484784"/>
            <a:ext cx="6768752" cy="3456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В составе подраздела  «Периодическая печать и издательства » предусмотрены бюджетные ассигнования </a:t>
            </a:r>
            <a:r>
              <a:rPr lang="ru-RU" dirty="0" smtClean="0"/>
              <a:t>на предоставление субсидии муниципальному автономному учреждению Редакция газеты  «Красное знамя», осуществляющему информирование населения о деятельности и решениях органов власти муниципального района «</a:t>
            </a:r>
            <a:r>
              <a:rPr lang="ru-RU" dirty="0" err="1" smtClean="0"/>
              <a:t>Карымский</a:t>
            </a:r>
            <a:r>
              <a:rPr lang="ru-RU" dirty="0" smtClean="0"/>
              <a:t> район» в сумме 1500,0 тыс.рублей в </a:t>
            </a:r>
            <a:r>
              <a:rPr lang="ru-RU" dirty="0" smtClean="0"/>
              <a:t>2022 </a:t>
            </a:r>
            <a:r>
              <a:rPr lang="ru-RU" dirty="0" smtClean="0"/>
              <a:t>году и плановом периоде </a:t>
            </a:r>
            <a:r>
              <a:rPr lang="ru-RU" dirty="0" smtClean="0"/>
              <a:t>2023 </a:t>
            </a:r>
            <a:r>
              <a:rPr lang="ru-RU" dirty="0" smtClean="0"/>
              <a:t>и </a:t>
            </a:r>
            <a:r>
              <a:rPr lang="ru-RU" dirty="0" smtClean="0"/>
              <a:t>2024 </a:t>
            </a:r>
            <a:r>
              <a:rPr lang="ru-RU" dirty="0" smtClean="0"/>
              <a:t>годов ежегодно.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Средства массовой информации</a:t>
            </a:r>
            <a:endParaRPr lang="ru-RU" sz="2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Межбюджетные трансферты общего характера бюджетам муниципальных образований</a:t>
            </a:r>
            <a:endParaRPr lang="ru-RU" sz="2800" b="1" dirty="0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656696"/>
              </p:ext>
            </p:extLst>
          </p:nvPr>
        </p:nvGraphicFramePr>
        <p:xfrm>
          <a:off x="251522" y="1412776"/>
          <a:ext cx="8640958" cy="5112568"/>
        </p:xfrm>
        <a:graphic>
          <a:graphicData uri="http://schemas.openxmlformats.org/drawingml/2006/table">
            <a:tbl>
              <a:tblPr/>
              <a:tblGrid>
                <a:gridCol w="2836345"/>
                <a:gridCol w="1143333"/>
                <a:gridCol w="932256"/>
                <a:gridCol w="932256"/>
                <a:gridCol w="932256"/>
                <a:gridCol w="932256"/>
                <a:gridCol w="932256"/>
              </a:tblGrid>
              <a:tr h="6775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59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Сумма, тыс.рублей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Сумма, тыс.рублей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6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на выравнивание бюджетной обеспеченности субъектов РФ и муниципальных образований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32903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3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11988,2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7950,5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7973,6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7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разделу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46636,2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40853,5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37259,6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7" y="332656"/>
            <a:ext cx="8848302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3"/>
          <p:cNvSpPr txBox="1">
            <a:spLocks noChangeArrowheads="1"/>
          </p:cNvSpPr>
          <p:nvPr/>
        </p:nvSpPr>
        <p:spPr bwMode="auto">
          <a:xfrm>
            <a:off x="142875" y="142874"/>
            <a:ext cx="8893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</a:rPr>
              <a:t>Перечень муниципальных </a:t>
            </a:r>
            <a:r>
              <a:rPr lang="ru-RU" b="1" dirty="0" smtClean="0">
                <a:latin typeface="Times New Roman" pitchFamily="18" charset="0"/>
              </a:rPr>
              <a:t>программ</a:t>
            </a:r>
            <a:r>
              <a:rPr lang="ru-RU" b="1" dirty="0">
                <a:latin typeface="Times New Roman" pitchFamily="18" charset="0"/>
              </a:rPr>
              <a:t>, принятых к реализации  </a:t>
            </a:r>
            <a:r>
              <a:rPr lang="ru-RU" b="1" dirty="0" smtClean="0">
                <a:latin typeface="Times New Roman" pitchFamily="18" charset="0"/>
              </a:rPr>
              <a:t>в 2022-2024 годах</a:t>
            </a:r>
            <a:endParaRPr lang="ru-RU" b="1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258129"/>
              </p:ext>
            </p:extLst>
          </p:nvPr>
        </p:nvGraphicFramePr>
        <p:xfrm>
          <a:off x="251519" y="511665"/>
          <a:ext cx="8568953" cy="61043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2818"/>
                <a:gridCol w="4245026"/>
                <a:gridCol w="1359008"/>
                <a:gridCol w="1270101"/>
                <a:gridCol w="1232000"/>
              </a:tblGrid>
              <a:tr h="15894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№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Наименование муниципальных программ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Бюджетные ассигнования, тыс. руб.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2022г.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2023г.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2024г.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753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Муниципальная программа «Управление и распоряжение муниципальной собственностью муниципального района «</a:t>
                      </a:r>
                      <a:r>
                        <a:rPr lang="ru-RU" sz="1050" u="none" strike="noStrike" dirty="0" err="1">
                          <a:effectLst/>
                        </a:rPr>
                        <a:t>Карымский</a:t>
                      </a:r>
                      <a:r>
                        <a:rPr lang="ru-RU" sz="1050" u="none" strike="noStrike" dirty="0">
                          <a:effectLst/>
                        </a:rPr>
                        <a:t> район» на период 2020-2025 годы»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20 947,50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17 968,80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18 003,50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598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Муниципальная программа «Обеспечение доступным и комфортным жильем граждан муниципального района «</a:t>
                      </a:r>
                      <a:r>
                        <a:rPr lang="ru-RU" sz="1050" u="none" strike="noStrike" dirty="0" err="1">
                          <a:effectLst/>
                        </a:rPr>
                        <a:t>Карымский</a:t>
                      </a:r>
                      <a:r>
                        <a:rPr lang="ru-RU" sz="1050" u="none" strike="noStrike" dirty="0">
                          <a:effectLst/>
                        </a:rPr>
                        <a:t>  район» на 2020-2025 годы»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3 364,40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3 369,10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1 738,30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645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Муниципальная программа "Обеспечение деятельности администрации муниципального района «Карымский район» на 2020-2025 годы"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13 253,70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10 347,10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10 227,10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29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Муниципальная программа "Развитие системы образования муниципального района "Карымский район""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717 188,70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552 998,10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558 489,40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753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Муниципальная программа "Развитие культуры, молодежной политики, физической культуры и спорта  в муниципальном районе "Карымский район" на 2020-2025 годы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25 759,50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11 550,00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11 403,00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81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 Муниципальная программа «Управление    муниципальными    финансами,    создание    условий    для  управления муниципальными финансами, повышение    устойчивости    бюджетов    городских и сельских поселений </a:t>
                      </a:r>
                      <a:r>
                        <a:rPr lang="ru-RU" sz="1050" u="none" strike="noStrike" dirty="0" err="1">
                          <a:effectLst/>
                        </a:rPr>
                        <a:t>Карымского</a:t>
                      </a:r>
                      <a:r>
                        <a:rPr lang="ru-RU" sz="1050" u="none" strike="noStrike" dirty="0">
                          <a:effectLst/>
                        </a:rPr>
                        <a:t> района на 2020-2025 годы"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7" marR="3617" marT="3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59 768,20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53 001,60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49 160,20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765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Муниципальная программа «Совершенствование системы защиты населения от чрезвычайных ситуаций природного и техногенного характера, обеспечение безопасности людей на водных объектах  на территории муниципального района «Карымский район» на 2020-2025 годы»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3 815,00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2 878,40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2 841,60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76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Муниципальная программа "Социальная поддержка граждан  на  2020-2025 годы"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17 071,70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12 842,10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13 041,10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598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50" u="none" strike="noStrike">
                          <a:effectLst/>
                        </a:rPr>
                        <a:t>Муниципальная программа "Профилактика правонарушений на территории муниципального района "Карымский район" на 2020 -2023 годы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50,00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</a:rPr>
                        <a:t>50,00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</a:rPr>
                        <a:t>0,00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7" marR="3617" marT="36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/>
          <a:lstStyle/>
          <a:p>
            <a:r>
              <a:rPr lang="ru-RU" sz="2400" b="1" dirty="0" smtClean="0"/>
              <a:t>Показатели по доходам бюджета установлены:</a:t>
            </a:r>
            <a:endParaRPr lang="ru-RU" sz="24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49895146"/>
              </p:ext>
            </p:extLst>
          </p:nvPr>
        </p:nvGraphicFramePr>
        <p:xfrm>
          <a:off x="323528" y="908720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712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Сведения о бюджетных ассигнованиях по </a:t>
            </a:r>
            <a:r>
              <a:rPr lang="ru-RU" sz="1600" dirty="0" err="1" smtClean="0"/>
              <a:t>непрограммным</a:t>
            </a:r>
            <a:r>
              <a:rPr lang="ru-RU" sz="1600" dirty="0" smtClean="0"/>
              <a:t> направлениям деятельности</a:t>
            </a:r>
            <a:endParaRPr lang="ru-RU" sz="16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6103"/>
              </p:ext>
            </p:extLst>
          </p:nvPr>
        </p:nvGraphicFramePr>
        <p:xfrm>
          <a:off x="107504" y="455186"/>
          <a:ext cx="8856984" cy="61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1500188" y="2571750"/>
            <a:ext cx="70342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132331"/>
              </p:ext>
            </p:extLst>
          </p:nvPr>
        </p:nvGraphicFramePr>
        <p:xfrm>
          <a:off x="179512" y="332656"/>
          <a:ext cx="8640959" cy="626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788108"/>
              </p:ext>
            </p:extLst>
          </p:nvPr>
        </p:nvGraphicFramePr>
        <p:xfrm>
          <a:off x="251520" y="260648"/>
          <a:ext cx="8640960" cy="6408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96650"/>
              </p:ext>
            </p:extLst>
          </p:nvPr>
        </p:nvGraphicFramePr>
        <p:xfrm>
          <a:off x="251520" y="260648"/>
          <a:ext cx="86409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679027"/>
              </p:ext>
            </p:extLst>
          </p:nvPr>
        </p:nvGraphicFramePr>
        <p:xfrm>
          <a:off x="251520" y="260648"/>
          <a:ext cx="8712967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400" b="1" dirty="0" smtClean="0"/>
              <a:t>Налог на доходы физических лиц,</a:t>
            </a:r>
            <a:br>
              <a:rPr lang="ru-RU" sz="2400" b="1" dirty="0" smtClean="0"/>
            </a:br>
            <a:r>
              <a:rPr lang="ru-RU" sz="2400" b="1" dirty="0" smtClean="0"/>
              <a:t>тыс. руб.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783704"/>
              </p:ext>
            </p:extLst>
          </p:nvPr>
        </p:nvGraphicFramePr>
        <p:xfrm>
          <a:off x="179512" y="1052736"/>
          <a:ext cx="8784975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1600" y="188640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Налог на доходы физических лиц</a:t>
            </a:r>
            <a:endParaRPr lang="ru-RU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9542866"/>
              </p:ext>
            </p:extLst>
          </p:nvPr>
        </p:nvGraphicFramePr>
        <p:xfrm>
          <a:off x="179512" y="558459"/>
          <a:ext cx="885698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239800"/>
              </p:ext>
            </p:extLst>
          </p:nvPr>
        </p:nvGraphicFramePr>
        <p:xfrm>
          <a:off x="0" y="3356992"/>
          <a:ext cx="5162550" cy="321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880813"/>
              </p:ext>
            </p:extLst>
          </p:nvPr>
        </p:nvGraphicFramePr>
        <p:xfrm>
          <a:off x="4463988" y="3284984"/>
          <a:ext cx="4572000" cy="3324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Справедливость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праведливость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9311</TotalTime>
  <Words>1681</Words>
  <Application>Microsoft Office PowerPoint</Application>
  <PresentationFormat>Экран (4:3)</PresentationFormat>
  <Paragraphs>572</Paragraphs>
  <Slides>41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Справедливость</vt:lpstr>
      <vt:lpstr>Комитет по финансам муниципального района «Карымский район»</vt:lpstr>
      <vt:lpstr>Презентация PowerPoint</vt:lpstr>
      <vt:lpstr>Презентация PowerPoint</vt:lpstr>
      <vt:lpstr>Показатели по доходам бюджета установлены:</vt:lpstr>
      <vt:lpstr>Презентация PowerPoint</vt:lpstr>
      <vt:lpstr>Презентация PowerPoint</vt:lpstr>
      <vt:lpstr>Презентация PowerPoint</vt:lpstr>
      <vt:lpstr>  Налог на доходы физических лиц, тыс. руб.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Общегосударственные вопросы</vt:lpstr>
      <vt:lpstr>Презентация PowerPoint</vt:lpstr>
      <vt:lpstr>НАЦИОНАЛЬНАЯ БЕЗОПАСНОСТЬ И ПРАВООХРАНИТЕЛЬНАЯ ДЕЯТЕЛЬНОСТЬ</vt:lpstr>
      <vt:lpstr>НАЦИОНАЛЬНАЯ ЭКОНОМИКА</vt:lpstr>
      <vt:lpstr>Образование</vt:lpstr>
      <vt:lpstr>Презентация PowerPoint</vt:lpstr>
      <vt:lpstr>Культура, кинематография </vt:lpstr>
      <vt:lpstr>Социальная политика</vt:lpstr>
      <vt:lpstr>Презентация PowerPoint</vt:lpstr>
      <vt:lpstr>Физическая культура и спорт</vt:lpstr>
      <vt:lpstr>Презентация PowerPoint</vt:lpstr>
      <vt:lpstr>Межбюджетные трансферты общего характера бюджетам муниципальных образований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221</cp:revision>
  <dcterms:created xsi:type="dcterms:W3CDTF">2012-12-11T04:13:25Z</dcterms:created>
  <dcterms:modified xsi:type="dcterms:W3CDTF">2021-12-14T07:08:06Z</dcterms:modified>
</cp:coreProperties>
</file>