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7E2659C-46D3-49EC-B875-58CD81D76FEF}" type="datetimeFigureOut">
              <a:rPr lang="ru-RU" smtClean="0"/>
              <a:t>11.09.2024</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9702302-90F8-441B-B96F-8C9DD0C44F78}"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918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7E2659C-46D3-49EC-B875-58CD81D76FEF}" type="datetimeFigureOut">
              <a:rPr lang="ru-RU" smtClean="0"/>
              <a:t>11.09.2024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231208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7E2659C-46D3-49EC-B875-58CD81D76FEF}" type="datetimeFigureOut">
              <a:rPr lang="ru-RU" smtClean="0"/>
              <a:t>11.09.2024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41628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7E2659C-46D3-49EC-B875-58CD81D76FEF}" type="datetimeFigureOut">
              <a:rPr lang="ru-RU" smtClean="0"/>
              <a:t>11.09.2024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2489051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E2659C-46D3-49EC-B875-58CD81D76FEF}" type="datetimeFigureOut">
              <a:rPr lang="ru-RU" smtClean="0"/>
              <a:t>11.09.2024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702302-90F8-441B-B96F-8C9DD0C44F78}"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007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7E2659C-46D3-49EC-B875-58CD81D76FEF}" type="datetimeFigureOut">
              <a:rPr lang="ru-RU" smtClean="0"/>
              <a:t>11.09.2024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87687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7E2659C-46D3-49EC-B875-58CD81D76FEF}" type="datetimeFigureOut">
              <a:rPr lang="ru-RU" smtClean="0"/>
              <a:t>11.09.2024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401234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7E2659C-46D3-49EC-B875-58CD81D76FEF}" type="datetimeFigureOut">
              <a:rPr lang="ru-RU" smtClean="0"/>
              <a:t>11.09.2024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3183940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2659C-46D3-49EC-B875-58CD81D76FEF}" type="datetimeFigureOut">
              <a:rPr lang="ru-RU" smtClean="0"/>
              <a:t>11.09.2024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227850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7E2659C-46D3-49EC-B875-58CD81D76FEF}" type="datetimeFigureOut">
              <a:rPr lang="ru-RU" smtClean="0"/>
              <a:t>11.09.2024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256283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7E2659C-46D3-49EC-B875-58CD81D76FEF}" type="datetimeFigureOut">
              <a:rPr lang="ru-RU" smtClean="0"/>
              <a:t>11.09.2024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702302-90F8-441B-B96F-8C9DD0C44F78}" type="slidenum">
              <a:rPr lang="ru-RU" smtClean="0"/>
              <a:t>‹#›</a:t>
            </a:fld>
            <a:endParaRPr lang="ru-RU"/>
          </a:p>
        </p:txBody>
      </p:sp>
    </p:spTree>
    <p:extLst>
      <p:ext uri="{BB962C8B-B14F-4D97-AF65-F5344CB8AC3E}">
        <p14:creationId xmlns:p14="http://schemas.microsoft.com/office/powerpoint/2010/main" val="127209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7E2659C-46D3-49EC-B875-58CD81D76FEF}" type="datetimeFigureOut">
              <a:rPr lang="ru-RU" smtClean="0"/>
              <a:t>11.09.2024</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9702302-90F8-441B-B96F-8C9DD0C44F78}" type="slidenum">
              <a:rPr lang="ru-RU" smtClean="0"/>
              <a:t>‹#›</a:t>
            </a:fld>
            <a:endParaRPr lang="ru-RU"/>
          </a:p>
        </p:txBody>
      </p:sp>
    </p:spTree>
    <p:extLst>
      <p:ext uri="{BB962C8B-B14F-4D97-AF65-F5344CB8AC3E}">
        <p14:creationId xmlns:p14="http://schemas.microsoft.com/office/powerpoint/2010/main" val="419469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Неформальная занятость – риски для работодателя и работника</a:t>
            </a:r>
          </a:p>
        </p:txBody>
      </p:sp>
      <p:sp>
        <p:nvSpPr>
          <p:cNvPr id="3" name="Подзаголовок 2"/>
          <p:cNvSpPr>
            <a:spLocks noGrp="1"/>
          </p:cNvSpPr>
          <p:nvPr>
            <p:ph type="subTitle" idx="1"/>
          </p:nvPr>
        </p:nvSpPr>
        <p:spPr>
          <a:xfrm>
            <a:off x="777544" y="3808456"/>
            <a:ext cx="10432647" cy="2346159"/>
          </a:xfrm>
        </p:spPr>
        <p:txBody>
          <a:bodyPr/>
          <a:lstStyle/>
          <a:p>
            <a:endParaRPr lang="ru-RU" dirty="0" smtClean="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4082" y="3808456"/>
            <a:ext cx="6753885" cy="1801036"/>
          </a:xfrm>
          <a:prstGeom prst="rect">
            <a:avLst/>
          </a:prstGeom>
        </p:spPr>
      </p:pic>
    </p:spTree>
    <p:extLst>
      <p:ext uri="{BB962C8B-B14F-4D97-AF65-F5344CB8AC3E}">
        <p14:creationId xmlns:p14="http://schemas.microsoft.com/office/powerpoint/2010/main" val="1529941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69377" y="615462"/>
            <a:ext cx="9846494" cy="5480538"/>
          </a:xfrm>
        </p:spPr>
        <p:txBody>
          <a:bodyPr>
            <a:normAutofit/>
          </a:bodyPr>
          <a:lstStyle/>
          <a:p>
            <a:pPr marL="45720" indent="0" algn="ctr">
              <a:buNone/>
            </a:pPr>
            <a:r>
              <a:rPr lang="ru-RU" dirty="0">
                <a:solidFill>
                  <a:srgbClr val="0070C0"/>
                </a:solidFill>
              </a:rPr>
              <a:t>Теневая занятость (или неформальная занятость) — это вид занятости в неформальной экономике, когда факт установления трудовых отношений между работником и работодателем скрывается от официальных властей. Обычно эти отношения скрываются по инициативе работодателя или работника для того, чтобы не платить налоги или обойти тот или иной </a:t>
            </a:r>
            <a:r>
              <a:rPr lang="ru-RU" dirty="0" smtClean="0">
                <a:solidFill>
                  <a:srgbClr val="0070C0"/>
                </a:solidFill>
              </a:rPr>
              <a:t>закон. Неофициальная </a:t>
            </a:r>
            <a:r>
              <a:rPr lang="ru-RU" dirty="0">
                <a:solidFill>
                  <a:srgbClr val="0070C0"/>
                </a:solidFill>
              </a:rPr>
              <a:t>выплата заработной платы влечет за собой не только нарушение действующего законодательства, но и ущемление социальных прав работников</a:t>
            </a:r>
            <a:r>
              <a:rPr lang="ru-RU" dirty="0" smtClean="0">
                <a:solidFill>
                  <a:srgbClr val="0070C0"/>
                </a:solidFill>
              </a:rPr>
              <a:t>. Работник</a:t>
            </a:r>
            <a:r>
              <a:rPr lang="ru-RU" dirty="0">
                <a:solidFill>
                  <a:srgbClr val="0070C0"/>
                </a:solidFill>
              </a:rPr>
              <a:t>, получающий «серую» зарплату, то есть зарплату, с которой не уплачиваются налоги, должен осознавать все негативные последствия, к которым это может привести. Выплата «серой» зарплаты производится исключительно по воле работодателя на страх и риск работника. Ни ее размер, ни порядок выплаты, ни срок выплаты не закреплены, как правило, никакими документами. Поэтому работодатель может прекратить выплаты в любой момент и работнику будет очень проблематично что-то получить в такой ситуации</a:t>
            </a:r>
            <a:r>
              <a:rPr lang="ru-RU" dirty="0" smtClean="0">
                <a:solidFill>
                  <a:srgbClr val="0070C0"/>
                </a:solidFill>
              </a:rPr>
              <a:t>. На </a:t>
            </a:r>
            <a:r>
              <a:rPr lang="ru-RU" dirty="0">
                <a:solidFill>
                  <a:srgbClr val="0070C0"/>
                </a:solidFill>
              </a:rPr>
              <a:t>указанные суммы не распространяются нормы законодательства, регулирующие трудовую деятельность работника и его социальное обеспечение.</a:t>
            </a:r>
          </a:p>
          <a:p>
            <a:endParaRPr lang="ru-RU" dirty="0">
              <a:solidFill>
                <a:srgbClr val="0070C0"/>
              </a:solidFill>
            </a:endParaRPr>
          </a:p>
        </p:txBody>
      </p:sp>
    </p:spTree>
    <p:extLst>
      <p:ext uri="{BB962C8B-B14F-4D97-AF65-F5344CB8AC3E}">
        <p14:creationId xmlns:p14="http://schemas.microsoft.com/office/powerpoint/2010/main" val="287632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580292"/>
            <a:ext cx="9875520" cy="45719"/>
          </a:xfrm>
        </p:spPr>
        <p:txBody>
          <a:bodyPr>
            <a:normAutofit fontScale="90000"/>
          </a:bodyPr>
          <a:lstStyle/>
          <a:p>
            <a:endParaRPr lang="ru-RU" dirty="0"/>
          </a:p>
        </p:txBody>
      </p:sp>
      <p:sp>
        <p:nvSpPr>
          <p:cNvPr id="3" name="Объект 2"/>
          <p:cNvSpPr>
            <a:spLocks noGrp="1"/>
          </p:cNvSpPr>
          <p:nvPr>
            <p:ph idx="1"/>
          </p:nvPr>
        </p:nvSpPr>
        <p:spPr>
          <a:xfrm>
            <a:off x="1143000" y="729762"/>
            <a:ext cx="9872871" cy="5366238"/>
          </a:xfrm>
        </p:spPr>
        <p:txBody>
          <a:bodyPr>
            <a:normAutofit fontScale="92500"/>
          </a:bodyPr>
          <a:lstStyle/>
          <a:p>
            <a:pPr marL="45720" indent="0" algn="ctr">
              <a:buNone/>
            </a:pPr>
            <a:r>
              <a:rPr lang="ru-RU" dirty="0">
                <a:solidFill>
                  <a:srgbClr val="0070C0"/>
                </a:solidFill>
              </a:rPr>
              <a:t>Работник теряет при получении «серой» зарплаты</a:t>
            </a:r>
            <a:r>
              <a:rPr lang="ru-RU" dirty="0" smtClean="0">
                <a:solidFill>
                  <a:srgbClr val="0070C0"/>
                </a:solidFill>
              </a:rPr>
              <a:t>:  </a:t>
            </a:r>
            <a:r>
              <a:rPr lang="ru-RU" dirty="0">
                <a:solidFill>
                  <a:srgbClr val="0070C0"/>
                </a:solidFill>
              </a:rPr>
              <a:t>гарантии на получение в полном объеме заработной платы в соответствии с количеством и качеством выполненной работы</a:t>
            </a:r>
            <a:r>
              <a:rPr lang="ru-RU" dirty="0" smtClean="0">
                <a:solidFill>
                  <a:srgbClr val="0070C0"/>
                </a:solidFill>
              </a:rPr>
              <a:t>; </a:t>
            </a:r>
            <a:r>
              <a:rPr lang="ru-RU" dirty="0">
                <a:solidFill>
                  <a:srgbClr val="0070C0"/>
                </a:solidFill>
              </a:rPr>
              <a:t>право на возмещение в полном объеме вреда, причиненного работнику в связи с исполнением им трудовых обязанностей, и компенсацию морального вреда в порядке, установленном трудовым законодательством</a:t>
            </a:r>
            <a:r>
              <a:rPr lang="ru-RU" dirty="0" smtClean="0">
                <a:solidFill>
                  <a:srgbClr val="0070C0"/>
                </a:solidFill>
              </a:rPr>
              <a:t>; выплаты </a:t>
            </a:r>
            <a:r>
              <a:rPr lang="ru-RU" dirty="0">
                <a:solidFill>
                  <a:srgbClr val="0070C0"/>
                </a:solidFill>
              </a:rPr>
              <a:t>в полном объеме по обязательному социальному страхованию в случаях, предусмотренных федеральными законами</a:t>
            </a:r>
            <a:r>
              <a:rPr lang="ru-RU" dirty="0" smtClean="0">
                <a:solidFill>
                  <a:srgbClr val="0070C0"/>
                </a:solidFill>
              </a:rPr>
              <a:t>; уменьшается </a:t>
            </a:r>
            <a:r>
              <a:rPr lang="ru-RU" dirty="0">
                <a:solidFill>
                  <a:srgbClr val="0070C0"/>
                </a:solidFill>
              </a:rPr>
              <a:t>размер положенных гарантий и компенсаций, а также соответствующих выплат, предусмотренных Трудовым кодексом Российской Федерации, которые производятся исходя из среднего месячного заработка, в том числе: при направлении в служебные командировки, при переезде на работу в другую местность, при совмещении работы с обучением, оплата листка нетрудоспособности (по временной нетрудоспособности, по беременности и родам, по уходу за ребенком), при вынужденном прекращении работы не по вине работника, при предоставлении ежегодного оплачиваемого отпуска, в связи с незаконным увольнением, в некоторых случаях прекращения трудового договора (выходное пособие при увольнении), при расторжении трудового договора в связи с ликвидацией организации, при сокращении численности или штата работников организации, при переводе на нижеоплачиваемую работу, в связи с профессиональным заболеванием и др.</a:t>
            </a:r>
          </a:p>
          <a:p>
            <a:pPr algn="ctr"/>
            <a:endParaRPr lang="ru-RU" dirty="0">
              <a:solidFill>
                <a:srgbClr val="0070C0"/>
              </a:solidFill>
            </a:endParaRPr>
          </a:p>
        </p:txBody>
      </p:sp>
    </p:spTree>
    <p:extLst>
      <p:ext uri="{BB962C8B-B14F-4D97-AF65-F5344CB8AC3E}">
        <p14:creationId xmlns:p14="http://schemas.microsoft.com/office/powerpoint/2010/main" val="2042577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0"/>
            <a:ext cx="9875520" cy="45719"/>
          </a:xfrm>
        </p:spPr>
        <p:txBody>
          <a:bodyPr>
            <a:normAutofit fontScale="90000"/>
          </a:bodyPr>
          <a:lstStyle/>
          <a:p>
            <a:endParaRPr lang="ru-RU" dirty="0"/>
          </a:p>
        </p:txBody>
      </p:sp>
      <p:sp>
        <p:nvSpPr>
          <p:cNvPr id="3" name="Объект 2"/>
          <p:cNvSpPr>
            <a:spLocks noGrp="1"/>
          </p:cNvSpPr>
          <p:nvPr>
            <p:ph idx="1"/>
          </p:nvPr>
        </p:nvSpPr>
        <p:spPr>
          <a:xfrm>
            <a:off x="1143000" y="655319"/>
            <a:ext cx="9872871" cy="5440681"/>
          </a:xfrm>
        </p:spPr>
        <p:txBody>
          <a:bodyPr>
            <a:normAutofit fontScale="92500" lnSpcReduction="20000"/>
          </a:bodyPr>
          <a:lstStyle/>
          <a:p>
            <a:pPr algn="ctr"/>
            <a:r>
              <a:rPr lang="ru-RU" dirty="0">
                <a:solidFill>
                  <a:srgbClr val="0070C0"/>
                </a:solidFill>
              </a:rPr>
              <a:t>Будущая пенсия: Отчисления страховых взносов производятся на основании «белой» части зарплаты. Именно из этих отчислений складывается будущая пенсия работника (ст. 10 Федерального закона от 15.12.2001 № 167-ФЗ «Об обязательном пенсионном страховании в Российской Федерации»). Если работодатель не производил уплату взносов за своего работника в систему обязательного пенсионного страхования в полном объеме, этот заработок в формировании пенсионного капитала не участвует</a:t>
            </a:r>
            <a:r>
              <a:rPr lang="ru-RU" dirty="0" smtClean="0">
                <a:solidFill>
                  <a:srgbClr val="0070C0"/>
                </a:solidFill>
              </a:rPr>
              <a:t>. Кредит </a:t>
            </a:r>
            <a:r>
              <a:rPr lang="ru-RU" dirty="0">
                <a:solidFill>
                  <a:srgbClr val="0070C0"/>
                </a:solidFill>
              </a:rPr>
              <a:t>и ипотека: Работник, получающий официально небольшую заработную плату, рискует не получить кредит на крупную сумму в банке или не оформить ипотеку, даже если «серая» часть его зарплаты гораздо больше «белой</a:t>
            </a:r>
            <a:r>
              <a:rPr lang="ru-RU" dirty="0" smtClean="0">
                <a:solidFill>
                  <a:srgbClr val="0070C0"/>
                </a:solidFill>
              </a:rPr>
              <a:t>». Налоги </a:t>
            </a:r>
            <a:r>
              <a:rPr lang="ru-RU" dirty="0">
                <a:solidFill>
                  <a:srgbClr val="0070C0"/>
                </a:solidFill>
              </a:rPr>
              <a:t>с зарплат работников уплачивает работодатель (ст. 226 Налогового кодекса РФ). В то же время, если дело дойдет до суда, работнику необходимо быть готовым к доказыванию своей непричастности к уклонению от уплаты налогов</a:t>
            </a:r>
            <a:r>
              <a:rPr lang="ru-RU" dirty="0" smtClean="0">
                <a:solidFill>
                  <a:srgbClr val="0070C0"/>
                </a:solidFill>
              </a:rPr>
              <a:t>. Ответственность </a:t>
            </a:r>
            <a:r>
              <a:rPr lang="ru-RU" dirty="0">
                <a:solidFill>
                  <a:srgbClr val="0070C0"/>
                </a:solidFill>
              </a:rPr>
              <a:t>физического лица за указанное деяние установлена ст. 122 Налогового кодекса РФ и ст. 198 Уголовного кодекса РФ. Согласно ст. 122 Налогового кодекса РФ штраф за неуплату налогов может составлять от 20 до 40 % от неуплаченной суммы</a:t>
            </a:r>
            <a:r>
              <a:rPr lang="ru-RU" dirty="0" smtClean="0">
                <a:solidFill>
                  <a:srgbClr val="0070C0"/>
                </a:solidFill>
              </a:rPr>
              <a:t>. Согласно </a:t>
            </a:r>
            <a:r>
              <a:rPr lang="ru-RU" dirty="0">
                <a:solidFill>
                  <a:srgbClr val="0070C0"/>
                </a:solidFill>
              </a:rPr>
              <a:t>ст. 198 Уголовного кодекса РФ уклонение от уплаты налогов путем непредставления налоговой декларации или иных документов, представление которых в соответствии с законодательством Российской Федерации о налогах и сборах является обязательным, 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одного года, либо арестом на срок до шести месяцев, либо лишением свободы на срок до одного года.</a:t>
            </a:r>
          </a:p>
          <a:p>
            <a:endParaRPr lang="ru-RU" dirty="0"/>
          </a:p>
        </p:txBody>
      </p:sp>
    </p:spTree>
    <p:extLst>
      <p:ext uri="{BB962C8B-B14F-4D97-AF65-F5344CB8AC3E}">
        <p14:creationId xmlns:p14="http://schemas.microsoft.com/office/powerpoint/2010/main" val="2790930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143000" y="563881"/>
            <a:ext cx="9875520" cy="45719"/>
          </a:xfrm>
        </p:spPr>
        <p:txBody>
          <a:bodyPr>
            <a:normAutofit fontScale="90000"/>
          </a:bodyPr>
          <a:lstStyle/>
          <a:p>
            <a:endParaRPr lang="ru-RU" dirty="0"/>
          </a:p>
        </p:txBody>
      </p:sp>
      <p:sp>
        <p:nvSpPr>
          <p:cNvPr id="3" name="Объект 2"/>
          <p:cNvSpPr>
            <a:spLocks noGrp="1"/>
          </p:cNvSpPr>
          <p:nvPr>
            <p:ph idx="1"/>
          </p:nvPr>
        </p:nvSpPr>
        <p:spPr>
          <a:xfrm>
            <a:off x="1143000" y="729762"/>
            <a:ext cx="9872871" cy="5366238"/>
          </a:xfrm>
        </p:spPr>
        <p:txBody>
          <a:bodyPr>
            <a:normAutofit/>
          </a:bodyPr>
          <a:lstStyle/>
          <a:p>
            <a:pPr marL="45720" indent="0" algn="ctr">
              <a:buNone/>
            </a:pPr>
            <a:r>
              <a:rPr lang="ru-RU" dirty="0" smtClean="0">
                <a:solidFill>
                  <a:srgbClr val="0070C0"/>
                </a:solidFill>
              </a:rPr>
              <a:t>Действия </a:t>
            </a:r>
            <a:r>
              <a:rPr lang="ru-RU" dirty="0">
                <a:solidFill>
                  <a:srgbClr val="0070C0"/>
                </a:solidFill>
              </a:rPr>
              <a:t>работника при выдаче «серой» заработной платы:</a:t>
            </a:r>
          </a:p>
          <a:p>
            <a:pPr marL="45720" indent="0">
              <a:buNone/>
            </a:pPr>
            <a:r>
              <a:rPr lang="ru-RU" dirty="0" smtClean="0">
                <a:solidFill>
                  <a:srgbClr val="0070C0"/>
                </a:solidFill>
              </a:rPr>
              <a:t>	1.Обязать </a:t>
            </a:r>
            <a:r>
              <a:rPr lang="ru-RU" dirty="0">
                <a:solidFill>
                  <a:srgbClr val="0070C0"/>
                </a:solidFill>
              </a:rPr>
              <a:t>работодателя в письменном виде перечислять зарплату на зарплатную банковскую карту в полном размере, включая премиальные и иные выплаты (указывая в заявлении размер ежемесячной выплаты), с уведомлением о возможном декларировании дохода в налоговой инспекции на суммы, отличающиеся по расчётным ведомостям.</a:t>
            </a:r>
          </a:p>
          <a:p>
            <a:pPr marL="45720" indent="0">
              <a:buNone/>
            </a:pPr>
            <a:r>
              <a:rPr lang="ru-RU" dirty="0" smtClean="0">
                <a:solidFill>
                  <a:srgbClr val="0070C0"/>
                </a:solidFill>
              </a:rPr>
              <a:t>	2.Задекларировать </a:t>
            </a:r>
            <a:r>
              <a:rPr lang="ru-RU" dirty="0">
                <a:solidFill>
                  <a:srgbClr val="0070C0"/>
                </a:solidFill>
              </a:rPr>
              <a:t>в налоговой инспекции по месту жительства разницу в доходе, не забыв указать точный источник дохода, и уплатить 13 % налог на доходы физических лиц.</a:t>
            </a:r>
          </a:p>
          <a:p>
            <a:pPr marL="45720" indent="0">
              <a:buNone/>
            </a:pPr>
            <a:r>
              <a:rPr lang="ru-RU" dirty="0" smtClean="0">
                <a:solidFill>
                  <a:srgbClr val="0070C0"/>
                </a:solidFill>
              </a:rPr>
              <a:t>	3.Обратиться </a:t>
            </a:r>
            <a:r>
              <a:rPr lang="ru-RU" dirty="0">
                <a:solidFill>
                  <a:srgbClr val="0070C0"/>
                </a:solidFill>
              </a:rPr>
              <a:t>в правоохранительные органы.</a:t>
            </a:r>
          </a:p>
          <a:p>
            <a:pPr marL="45720" indent="0">
              <a:buNone/>
            </a:pPr>
            <a:r>
              <a:rPr lang="ru-RU" dirty="0" smtClean="0">
                <a:solidFill>
                  <a:srgbClr val="0070C0"/>
                </a:solidFill>
              </a:rPr>
              <a:t>	Если </a:t>
            </a:r>
            <a:r>
              <a:rPr lang="ru-RU" dirty="0">
                <a:solidFill>
                  <a:srgbClr val="0070C0"/>
                </a:solidFill>
              </a:rPr>
              <a:t>Вам или Вашим близким, выплачивают зарплату «в конверте», работодатель уклоняется от заключения трудового договора, Вы можете обратиться в ФНС России по телефону </a:t>
            </a:r>
            <a:r>
              <a:rPr lang="ru-RU" dirty="0">
                <a:solidFill>
                  <a:schemeClr val="accent2"/>
                </a:solidFill>
              </a:rPr>
              <a:t>8-800-222-2222.</a:t>
            </a:r>
          </a:p>
          <a:p>
            <a:endParaRPr lang="ru-RU" dirty="0">
              <a:solidFill>
                <a:srgbClr val="0070C0"/>
              </a:solidFill>
            </a:endParaRPr>
          </a:p>
        </p:txBody>
      </p:sp>
    </p:spTree>
    <p:extLst>
      <p:ext uri="{BB962C8B-B14F-4D97-AF65-F5344CB8AC3E}">
        <p14:creationId xmlns:p14="http://schemas.microsoft.com/office/powerpoint/2010/main" val="3828351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TM03457444[[fn=Базис]]</Template>
  <TotalTime>12</TotalTime>
  <Words>676</Words>
  <Application>Microsoft Office PowerPoint</Application>
  <PresentationFormat>Широкоэкранный</PresentationFormat>
  <Paragraphs>9</Paragraphs>
  <Slides>5</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5</vt:i4>
      </vt:variant>
    </vt:vector>
  </HeadingPairs>
  <TitlesOfParts>
    <vt:vector size="7" baseType="lpstr">
      <vt:lpstr>Corbel</vt:lpstr>
      <vt:lpstr>Базис</vt:lpstr>
      <vt:lpstr>Неформальная занятость – риски для работодателя и работника</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Неформальная занятость – риски для работодателя и работника</dc:title>
  <dc:creator>охрана труда</dc:creator>
  <cp:lastModifiedBy>охрана труда</cp:lastModifiedBy>
  <cp:revision>2</cp:revision>
  <dcterms:created xsi:type="dcterms:W3CDTF">2024-09-11T01:55:06Z</dcterms:created>
  <dcterms:modified xsi:type="dcterms:W3CDTF">2024-09-11T02:07:56Z</dcterms:modified>
</cp:coreProperties>
</file>