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71" r:id="rId4"/>
    <p:sldId id="261" r:id="rId5"/>
    <p:sldId id="319" r:id="rId6"/>
    <p:sldId id="318" r:id="rId7"/>
    <p:sldId id="263" r:id="rId8"/>
    <p:sldId id="276" r:id="rId9"/>
    <p:sldId id="267" r:id="rId10"/>
    <p:sldId id="265" r:id="rId11"/>
  </p:sldIdLst>
  <p:sldSz cx="12192000" cy="6858000"/>
  <p:notesSz cx="6797675" cy="992981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94">
          <p15:clr>
            <a:srgbClr val="A4A3A4"/>
          </p15:clr>
        </p15:guide>
        <p15:guide id="4" pos="4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2880"/>
        <p:guide orient="horz" pos="3294"/>
        <p:guide pos="43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9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879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231C9259-5A8C-4CAD-B1FA-FE26FDA4910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5"/>
            <a:ext cx="5438140" cy="3909863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026"/>
            <a:ext cx="2945659" cy="49878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31026"/>
            <a:ext cx="2945659" cy="49878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176E173F-D925-4480-BDC4-E51C048B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6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0421f4961e_0_1924:notes"/>
          <p:cNvSpPr txBox="1">
            <a:spLocks noGrp="1"/>
          </p:cNvSpPr>
          <p:nvPr>
            <p:ph type="body" idx="1"/>
          </p:nvPr>
        </p:nvSpPr>
        <p:spPr>
          <a:xfrm>
            <a:off x="214130" y="10109708"/>
            <a:ext cx="1712986" cy="827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468" tIns="37214" rIns="74468" bIns="37214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68" name="Google Shape;268;g20421f4961e_0_1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229225" y="2627313"/>
            <a:ext cx="12599988" cy="708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16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187950" y="2601913"/>
            <a:ext cx="12490450" cy="7026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26:notes"/>
          <p:cNvSpPr txBox="1">
            <a:spLocks noGrp="1"/>
          </p:cNvSpPr>
          <p:nvPr>
            <p:ph type="body" idx="1"/>
          </p:nvPr>
        </p:nvSpPr>
        <p:spPr>
          <a:xfrm>
            <a:off x="211364" y="10019568"/>
            <a:ext cx="1690427" cy="819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26" tIns="34864" rIns="69726" bIns="34864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483" name="Google Shape;483;p26:notes"/>
          <p:cNvSpPr txBox="1">
            <a:spLocks noGrp="1"/>
          </p:cNvSpPr>
          <p:nvPr>
            <p:ph type="sldNum" idx="12"/>
          </p:nvPr>
        </p:nvSpPr>
        <p:spPr>
          <a:xfrm>
            <a:off x="1197082" y="19775292"/>
            <a:ext cx="915587" cy="104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26" tIns="34864" rIns="69726" bIns="34864" anchor="b" anchorCtr="0">
            <a:noAutofit/>
          </a:bodyPr>
          <a:lstStyle/>
          <a:p>
            <a:pPr rtl="0">
              <a:buSzPts val="1400"/>
            </a:pPr>
            <a:fld id="{00000000-1234-1234-1234-123412341234}" type="slidenum">
              <a:rPr lang="ru-RU"/>
              <a:pPr rtl="0">
                <a:buSzPts val="14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17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57200" y="1420283"/>
            <a:ext cx="5181600" cy="980016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419600" y="183091"/>
            <a:ext cx="1371600" cy="3901017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04800" y="183091"/>
            <a:ext cx="4013200" cy="3901017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 bwMode="auto"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 bwMode="auto"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 bwMode="auto"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 bwMode="auto">
          <a:xfrm>
            <a:off x="304800" y="183091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 bwMode="auto"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 bwMode="auto"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 bwMode="auto"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 with Caption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 bwMode="auto"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 bwMode="auto"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50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50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50"/>
            </a:lvl4pPr>
            <a:lvl5pPr marL="1524075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50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50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50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50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5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 bwMode="auto"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50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50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5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 bwMode="auto"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 bwMode="auto"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 bwMode="auto"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Picture with Caption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 bwMode="auto"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 bwMode="auto"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 bwMode="auto"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50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50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5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 bwMode="auto"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 bwMode="auto"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 bwMode="auto"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Vertical Text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 bwMode="auto">
          <a:xfrm>
            <a:off x="304800" y="183091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5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 bwMode="auto"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 bwMode="auto"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 bwMode="auto"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tical Title and Text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 bwMode="auto"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5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 bwMode="auto"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 bwMode="auto"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 bwMode="auto"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5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5pPr>
            <a:lvl6pPr marL="1524075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4800" y="1066800"/>
            <a:ext cx="2692400" cy="3017309"/>
          </a:xfrm>
        </p:spPr>
        <p:txBody>
          <a:bodyPr/>
          <a:lstStyle>
            <a:lvl1pPr>
              <a:defRPr sz="1850"/>
            </a:lvl1pPr>
            <a:lvl2pPr>
              <a:defRPr sz="16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098800" y="1066800"/>
            <a:ext cx="2692400" cy="3017309"/>
          </a:xfrm>
        </p:spPr>
        <p:txBody>
          <a:bodyPr/>
          <a:lstStyle>
            <a:lvl1pPr>
              <a:defRPr sz="1850"/>
            </a:lvl1pPr>
            <a:lvl2pPr>
              <a:defRPr sz="16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50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50" b="1"/>
            </a:lvl4pPr>
            <a:lvl5pPr marL="1219261" indent="0">
              <a:buNone/>
              <a:defRPr sz="1050" b="1"/>
            </a:lvl5pPr>
            <a:lvl6pPr marL="1524075" indent="0">
              <a:buNone/>
              <a:defRPr sz="1050" b="1"/>
            </a:lvl6pPr>
            <a:lvl7pPr marL="1828891" indent="0">
              <a:buNone/>
              <a:defRPr sz="1050" b="1"/>
            </a:lvl7pPr>
            <a:lvl8pPr marL="2133707" indent="0">
              <a:buNone/>
              <a:defRPr sz="1050" b="1"/>
            </a:lvl8pPr>
            <a:lvl9pPr marL="2438522" indent="0">
              <a:buNone/>
              <a:defRPr sz="105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50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50" b="1"/>
            </a:lvl4pPr>
            <a:lvl5pPr marL="1219261" indent="0">
              <a:buNone/>
              <a:defRPr sz="1050" b="1"/>
            </a:lvl5pPr>
            <a:lvl6pPr marL="1524075" indent="0">
              <a:buNone/>
              <a:defRPr sz="1050" b="1"/>
            </a:lvl6pPr>
            <a:lvl7pPr marL="1828891" indent="0">
              <a:buNone/>
              <a:defRPr sz="1050" b="1"/>
            </a:lvl7pPr>
            <a:lvl8pPr marL="2133707" indent="0">
              <a:buNone/>
              <a:defRPr sz="1050" b="1"/>
            </a:lvl8pPr>
            <a:lvl9pPr marL="2438522" indent="0">
              <a:buNone/>
              <a:defRPr sz="105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5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383367" y="182034"/>
            <a:ext cx="3407833" cy="3902075"/>
          </a:xfrm>
        </p:spPr>
        <p:txBody>
          <a:bodyPr/>
          <a:lstStyle>
            <a:lvl1pPr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50"/>
            </a:lvl1pPr>
            <a:lvl2pPr marL="304815" indent="0">
              <a:buNone/>
              <a:defRPr sz="800"/>
            </a:lvl2pPr>
            <a:lvl3pPr marL="609630" indent="0">
              <a:buNone/>
              <a:defRPr sz="650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5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5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50"/>
            </a:lvl1pPr>
            <a:lvl2pPr marL="304815" indent="0">
              <a:buNone/>
              <a:defRPr sz="1850"/>
            </a:lvl2pPr>
            <a:lvl3pPr marL="609630" indent="0">
              <a:buNone/>
              <a:defRPr sz="1600"/>
            </a:lvl3pPr>
            <a:lvl4pPr marL="914446" indent="0">
              <a:buNone/>
              <a:defRPr sz="1350"/>
            </a:lvl4pPr>
            <a:lvl5pPr marL="1219261" indent="0">
              <a:buNone/>
              <a:defRPr sz="1350"/>
            </a:lvl5pPr>
            <a:lvl6pPr marL="1524075" indent="0">
              <a:buNone/>
              <a:defRPr sz="1350"/>
            </a:lvl6pPr>
            <a:lvl7pPr marL="1828891" indent="0">
              <a:buNone/>
              <a:defRPr sz="1350"/>
            </a:lvl7pPr>
            <a:lvl8pPr marL="2133707" indent="0">
              <a:buNone/>
              <a:defRPr sz="1350"/>
            </a:lvl8pPr>
            <a:lvl9pPr marL="2438522" indent="0">
              <a:buNone/>
              <a:defRPr sz="135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50"/>
            </a:lvl1pPr>
            <a:lvl2pPr marL="304815" indent="0">
              <a:buNone/>
              <a:defRPr sz="800"/>
            </a:lvl2pPr>
            <a:lvl3pPr marL="609630" indent="0">
              <a:buNone/>
              <a:defRPr sz="650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5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1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>
        <a:spcBef>
          <a:spcPts val="0"/>
        </a:spcBef>
        <a:buNone/>
        <a:defRPr sz="29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>
        <a:spcBef>
          <a:spcPts val="0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>
        <a:spcBef>
          <a:spcPts val="0"/>
        </a:spcBef>
        <a:buFont typeface="Arial"/>
        <a:buChar char="–"/>
        <a:defRPr sz="1850">
          <a:solidFill>
            <a:schemeClr val="tx1"/>
          </a:solidFill>
          <a:latin typeface="+mn-lt"/>
          <a:ea typeface="+mn-ea"/>
          <a:cs typeface="+mn-cs"/>
        </a:defRPr>
      </a:lvl2pPr>
      <a:lvl3pPr marL="762037" indent="-152408" algn="l" defTabSz="609630">
        <a:spcBef>
          <a:spcPts val="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>
        <a:spcBef>
          <a:spcPts val="0"/>
        </a:spcBef>
        <a:buFont typeface="Arial"/>
        <a:buChar char="–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>
        <a:spcBef>
          <a:spcPts val="0"/>
        </a:spcBef>
        <a:buFont typeface="Arial"/>
        <a:buChar char="»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>
        <a:spcBef>
          <a:spcPts val="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>
        <a:spcBef>
          <a:spcPts val="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>
        <a:spcBef>
          <a:spcPts val="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>
        <a:spcBef>
          <a:spcPts val="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524075" algn="l" defTabSz="609630"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>
        <a:defRPr sz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5561F-45FB-4CFE-B520-194D99545110}" type="datetimeFigureOut">
              <a:rPr lang="ru-RU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8614D8-A582-469E-8F0F-C8D8494E83B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 bwMode="auto">
          <a:xfrm>
            <a:off x="304800" y="183091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79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 bwMode="auto"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 bwMode="auto"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 bwMode="auto"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ECC005-0B6F-48BC-81E8-0382CE1C5C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75" t="24941" r="14468" b="27974"/>
          <a:stretch/>
        </p:blipFill>
        <p:spPr bwMode="auto">
          <a:xfrm>
            <a:off x="279399" y="212962"/>
            <a:ext cx="3258821" cy="887555"/>
          </a:xfrm>
          <a:prstGeom prst="rect">
            <a:avLst/>
          </a:prstGeom>
        </p:spPr>
      </p:pic>
      <p:sp>
        <p:nvSpPr>
          <p:cNvPr id="7" name="Шестиугольник 6"/>
          <p:cNvSpPr/>
          <p:nvPr/>
        </p:nvSpPr>
        <p:spPr>
          <a:xfrm rot="16200000">
            <a:off x="7043016" y="-291768"/>
            <a:ext cx="1916298" cy="165198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 rot="16200000">
            <a:off x="5356531" y="-291768"/>
            <a:ext cx="1916298" cy="1651981"/>
          </a:xfrm>
          <a:prstGeom prst="hexagon">
            <a:avLst/>
          </a:prstGeom>
          <a:solidFill>
            <a:srgbClr val="C1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 rot="16200000">
            <a:off x="3670046" y="-291770"/>
            <a:ext cx="1916298" cy="165198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9E6C6F-8FB8-4F87-B79F-D0F5568C0641}"/>
              </a:ext>
            </a:extLst>
          </p:cNvPr>
          <p:cNvSpPr txBox="1"/>
          <p:nvPr/>
        </p:nvSpPr>
        <p:spPr>
          <a:xfrm>
            <a:off x="121357" y="3711856"/>
            <a:ext cx="8705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ФОНД РАЗВИТИЯ ПРОМЫШЛЕННОСТИ ЗАБАЙКАЛЬСКОГО КРАЯ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9E6C6F-8FB8-4F87-B79F-D0F5568C0641}"/>
              </a:ext>
            </a:extLst>
          </p:cNvPr>
          <p:cNvSpPr txBox="1"/>
          <p:nvPr/>
        </p:nvSpPr>
        <p:spPr>
          <a:xfrm>
            <a:off x="87535" y="5292682"/>
            <a:ext cx="960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Возможности финансирования и поддержки проектов</a:t>
            </a:r>
          </a:p>
        </p:txBody>
      </p:sp>
      <p:sp>
        <p:nvSpPr>
          <p:cNvPr id="36" name="Шестиугольник 35"/>
          <p:cNvSpPr/>
          <p:nvPr/>
        </p:nvSpPr>
        <p:spPr>
          <a:xfrm rot="16200000">
            <a:off x="8729501" y="-291771"/>
            <a:ext cx="1916298" cy="1651981"/>
          </a:xfrm>
          <a:prstGeom prst="hexagon">
            <a:avLst/>
          </a:prstGeom>
          <a:solidFill>
            <a:srgbClr val="C1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Шестиугольник 36"/>
          <p:cNvSpPr/>
          <p:nvPr/>
        </p:nvSpPr>
        <p:spPr>
          <a:xfrm rot="16200000">
            <a:off x="10407861" y="-291772"/>
            <a:ext cx="1916298" cy="165198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 rot="16200000">
            <a:off x="7878133" y="1224053"/>
            <a:ext cx="1916298" cy="1651981"/>
          </a:xfrm>
          <a:prstGeom prst="hexagon">
            <a:avLst/>
          </a:prstGeom>
          <a:solidFill>
            <a:srgbClr val="C136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16200000">
            <a:off x="6200274" y="1224053"/>
            <a:ext cx="1916298" cy="1651981"/>
          </a:xfrm>
          <a:prstGeom prst="hexagon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16200000">
            <a:off x="9564618" y="1224050"/>
            <a:ext cx="1916298" cy="1651981"/>
          </a:xfrm>
          <a:prstGeom prst="hexagon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Шестиугольник 40"/>
          <p:cNvSpPr/>
          <p:nvPr/>
        </p:nvSpPr>
        <p:spPr>
          <a:xfrm rot="16200000">
            <a:off x="11242978" y="1224049"/>
            <a:ext cx="1916298" cy="1651981"/>
          </a:xfrm>
          <a:prstGeom prst="hexagon">
            <a:avLst/>
          </a:prstGeom>
          <a:solidFill>
            <a:srgbClr val="C1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/>
          <p:cNvSpPr/>
          <p:nvPr/>
        </p:nvSpPr>
        <p:spPr>
          <a:xfrm rot="16200000">
            <a:off x="10407862" y="2744156"/>
            <a:ext cx="1916298" cy="1651981"/>
          </a:xfrm>
          <a:prstGeom prst="hexagon">
            <a:avLst/>
          </a:prstGeom>
          <a:solidFill>
            <a:srgbClr val="C136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/>
          <p:cNvSpPr/>
          <p:nvPr/>
        </p:nvSpPr>
        <p:spPr>
          <a:xfrm rot="16200000">
            <a:off x="8721377" y="2744156"/>
            <a:ext cx="1916298" cy="165198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/>
          <p:cNvSpPr/>
          <p:nvPr/>
        </p:nvSpPr>
        <p:spPr>
          <a:xfrm rot="16200000">
            <a:off x="11249649" y="4276590"/>
            <a:ext cx="1916298" cy="1651981"/>
          </a:xfrm>
          <a:prstGeom prst="hexagon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естиугольник 47"/>
          <p:cNvSpPr/>
          <p:nvPr/>
        </p:nvSpPr>
        <p:spPr>
          <a:xfrm rot="16200000">
            <a:off x="9571790" y="4276590"/>
            <a:ext cx="1916298" cy="1651981"/>
          </a:xfrm>
          <a:prstGeom prst="hexagon">
            <a:avLst/>
          </a:prstGeom>
          <a:solidFill>
            <a:srgbClr val="C1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естиугольник 48"/>
          <p:cNvSpPr/>
          <p:nvPr/>
        </p:nvSpPr>
        <p:spPr>
          <a:xfrm rot="16200000">
            <a:off x="10407861" y="5807733"/>
            <a:ext cx="1916298" cy="165198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21" y="171908"/>
            <a:ext cx="897147" cy="8971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04" y="259478"/>
            <a:ext cx="794522" cy="7945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26" y="1628946"/>
            <a:ext cx="842193" cy="8421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93" y="1583097"/>
            <a:ext cx="933892" cy="9338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86" y="3082906"/>
            <a:ext cx="974480" cy="974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22" y="188712"/>
            <a:ext cx="903178" cy="903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31" y="6005541"/>
            <a:ext cx="816352" cy="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 bwMode="auto">
          <a:xfrm>
            <a:off x="4825241" y="836029"/>
            <a:ext cx="3057908" cy="2030996"/>
          </a:xfrm>
          <a:prstGeom prst="rect">
            <a:avLst/>
          </a:prstGeom>
          <a:noFill/>
          <a:ln w="9525">
            <a:solidFill>
              <a:srgbClr val="C136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354228" y="5441257"/>
            <a:ext cx="3193032" cy="978843"/>
          </a:xfrm>
          <a:prstGeom prst="rect">
            <a:avLst/>
          </a:prstGeom>
          <a:noFill/>
          <a:ln w="9525">
            <a:solidFill>
              <a:srgbClr val="C136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815715" y="5460845"/>
            <a:ext cx="3067434" cy="959255"/>
          </a:xfrm>
          <a:prstGeom prst="rect">
            <a:avLst/>
          </a:prstGeom>
          <a:noFill/>
          <a:ln w="9525">
            <a:solidFill>
              <a:srgbClr val="C136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8358990" y="2867025"/>
            <a:ext cx="3188270" cy="575885"/>
          </a:xfrm>
          <a:prstGeom prst="rect">
            <a:avLst/>
          </a:prstGeom>
          <a:noFill/>
          <a:ln w="9525">
            <a:solidFill>
              <a:srgbClr val="C136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825241" y="2884160"/>
            <a:ext cx="3057908" cy="549225"/>
          </a:xfrm>
          <a:prstGeom prst="rect">
            <a:avLst/>
          </a:prstGeom>
          <a:noFill/>
          <a:ln w="9525">
            <a:solidFill>
              <a:srgbClr val="C136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58990" y="3641454"/>
            <a:ext cx="2736569" cy="1819391"/>
          </a:xfrm>
          <a:prstGeom prst="rect">
            <a:avLst/>
          </a:prstGeom>
          <a:ln>
            <a:solidFill>
              <a:srgbClr val="C1364C"/>
            </a:solidFill>
            <a:prstDash val="dash"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4200526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6675" y="955488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1364C"/>
                </a:solidFill>
                <a:latin typeface="Arial"/>
                <a:cs typeface="Arial"/>
              </a:rPr>
              <a:t>Фонд развития промышленности Забайкальского края </a:t>
            </a:r>
            <a:r>
              <a:rPr lang="ru-RU" sz="1600" dirty="0">
                <a:latin typeface="Arial"/>
                <a:cs typeface="Arial"/>
              </a:rPr>
              <a:t>создан в апреле 2017 г. при участии Правительства Забайкальского края</a:t>
            </a:r>
          </a:p>
        </p:txBody>
      </p:sp>
      <p:sp>
        <p:nvSpPr>
          <p:cNvPr id="18" name="Google Shape;273;p6"/>
          <p:cNvSpPr txBox="1"/>
          <p:nvPr/>
        </p:nvSpPr>
        <p:spPr bwMode="auto">
          <a:xfrm>
            <a:off x="200026" y="37464"/>
            <a:ext cx="2190750" cy="75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4185"/>
              </a:lnSpc>
              <a:defRPr/>
            </a:pPr>
            <a:r>
              <a:rPr lang="ru-RU" sz="3200" b="1" dirty="0">
                <a:solidFill>
                  <a:srgbClr val="231F20"/>
                </a:solidFill>
                <a:latin typeface="Arial"/>
                <a:ea typeface="Open Sans ExtraBold"/>
                <a:cs typeface="Arial"/>
              </a:rPr>
              <a:t>О ФОНДЕ</a:t>
            </a:r>
            <a:endParaRPr sz="3200" b="1" dirty="0">
              <a:solidFill>
                <a:srgbClr val="231F20"/>
              </a:solidFill>
              <a:latin typeface="Arial"/>
              <a:ea typeface="Open Sans ExtraBold"/>
              <a:cs typeface="Arial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0" y="2298688"/>
            <a:ext cx="42005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 bwMode="auto">
          <a:xfrm>
            <a:off x="66676" y="3670113"/>
            <a:ext cx="4133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Arial"/>
                <a:cs typeface="Arial"/>
              </a:rPr>
              <a:t>За период деятельности мы профинансировали более 300 производственных предприятий на общую сумму 1,5 млрд. руб. При нашей финансовой поддержке в крае запустилось 77 различных производств. Это запуск крупного завода железобетонных изделий, производство литейной продукции, фронтальных погрузчиков, трикотажных изделий, древесных </a:t>
            </a:r>
            <a:r>
              <a:rPr lang="ru-RU" sz="1600" dirty="0" err="1">
                <a:latin typeface="Arial"/>
                <a:cs typeface="Arial"/>
              </a:rPr>
              <a:t>пеллет</a:t>
            </a:r>
            <a:r>
              <a:rPr lang="ru-RU" sz="1600" dirty="0">
                <a:latin typeface="Arial"/>
                <a:cs typeface="Arial"/>
              </a:rPr>
              <a:t>, колбасных и мясных изделий, фабрика готовой еды  и другие.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675" y="2324377"/>
            <a:ext cx="4200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1364C"/>
                </a:solidFill>
                <a:latin typeface="Arial"/>
                <a:cs typeface="Arial"/>
              </a:rPr>
              <a:t>Основная цель: </a:t>
            </a:r>
            <a:r>
              <a:rPr lang="ru-RU" sz="1600" dirty="0">
                <a:latin typeface="Arial"/>
                <a:cs typeface="Arial"/>
              </a:rPr>
              <a:t>создание финансовых, организационных и иных условий, направленных на развитие промышленного потенциала Забайкальского края.</a:t>
            </a: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0" y="3679554"/>
            <a:ext cx="42005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25241" y="845554"/>
            <a:ext cx="3057908" cy="20386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 l="3086" t="13553" r="17869" b="13611"/>
          <a:stretch/>
        </p:blipFill>
        <p:spPr bwMode="auto">
          <a:xfrm>
            <a:off x="9887944" y="845554"/>
            <a:ext cx="1659315" cy="20386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58990" y="845555"/>
            <a:ext cx="1528955" cy="20386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rcRect t="12792" r="13727" b="2343"/>
          <a:stretch/>
        </p:blipFill>
        <p:spPr bwMode="auto">
          <a:xfrm>
            <a:off x="9779160" y="4121713"/>
            <a:ext cx="1768100" cy="1491697"/>
          </a:xfrm>
          <a:prstGeom prst="rect">
            <a:avLst/>
          </a:prstGeom>
          <a:ln>
            <a:solidFill>
              <a:srgbClr val="C1364C"/>
            </a:solidFill>
            <a:prstDash val="dash"/>
          </a:ln>
        </p:spPr>
      </p:pic>
      <p:sp>
        <p:nvSpPr>
          <p:cNvPr id="30" name="TextBox 29"/>
          <p:cNvSpPr txBox="1"/>
          <p:nvPr/>
        </p:nvSpPr>
        <p:spPr bwMode="auto">
          <a:xfrm>
            <a:off x="4815715" y="2919690"/>
            <a:ext cx="30982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Arial"/>
                <a:cs typeface="Arial"/>
              </a:rPr>
              <a:t>ООО СЗ «Мир» запустил новое направление – производство ЖБИ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8389763" y="2929214"/>
            <a:ext cx="3135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Arial"/>
                <a:cs typeface="Arial"/>
              </a:rPr>
              <a:t>ИП Хан Э. запустила производство шерстяных изделий</a:t>
            </a:r>
            <a:endParaRPr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8358990" y="5667506"/>
            <a:ext cx="33093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dirty="0">
                <a:latin typeface="Arial"/>
                <a:cs typeface="Arial"/>
              </a:rPr>
              <a:t> </a:t>
            </a:r>
            <a:r>
              <a:rPr lang="ru-RU" sz="1300" b="1" dirty="0">
                <a:latin typeface="Arial"/>
                <a:cs typeface="Arial"/>
              </a:rPr>
              <a:t>ООО «Восток-Агро» запустил производство фронтальных погрузчиков</a:t>
            </a:r>
            <a:endParaRPr dirty="0"/>
          </a:p>
        </p:txBody>
      </p:sp>
      <p:sp>
        <p:nvSpPr>
          <p:cNvPr id="34" name="TextBox 33"/>
          <p:cNvSpPr txBox="1"/>
          <p:nvPr/>
        </p:nvSpPr>
        <p:spPr bwMode="auto">
          <a:xfrm>
            <a:off x="4777615" y="5681436"/>
            <a:ext cx="31662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Arial"/>
                <a:cs typeface="Arial"/>
              </a:rPr>
              <a:t>ООО «ЗМЗ ТОР» запустил производство литейной продукции по новой технологии</a:t>
            </a:r>
            <a:endParaRPr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8354228" y="836029"/>
            <a:ext cx="3193032" cy="2048131"/>
          </a:xfrm>
          <a:prstGeom prst="rect">
            <a:avLst/>
          </a:prstGeom>
          <a:noFill/>
          <a:ln w="9525">
            <a:solidFill>
              <a:srgbClr val="C136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" name="Picture 4"/>
          <p:cNvPicPr>
            <a:picLocks noChangeAspect="1"/>
          </p:cNvPicPr>
          <p:nvPr/>
        </p:nvPicPr>
        <p:blipFill>
          <a:blip r:embed="rId7"/>
          <a:srcRect l="14975" t="24941" r="14468" b="27974"/>
          <a:stretch/>
        </p:blipFill>
        <p:spPr bwMode="auto">
          <a:xfrm>
            <a:off x="9642782" y="84667"/>
            <a:ext cx="2437781" cy="6639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8277DC3-D85C-412E-A27A-DD5EB5157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0996" y="3641454"/>
            <a:ext cx="2653156" cy="1819391"/>
          </a:xfrm>
          <a:prstGeom prst="rect">
            <a:avLst/>
          </a:prstGeom>
          <a:ln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FD49790-46EB-4F7F-86A2-CE7A051DF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121262"/>
            <a:ext cx="1791687" cy="1492148"/>
          </a:xfrm>
          <a:prstGeom prst="rect">
            <a:avLst/>
          </a:prstGeom>
          <a:ln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g20421f4961e_0_807"/>
          <p:cNvSpPr/>
          <p:nvPr/>
        </p:nvSpPr>
        <p:spPr bwMode="auto">
          <a:xfrm>
            <a:off x="1040638" y="1789942"/>
            <a:ext cx="10239938" cy="381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defRPr/>
            </a:pPr>
            <a:endParaRPr sz="1200"/>
          </a:p>
        </p:txBody>
      </p:sp>
      <p:sp>
        <p:nvSpPr>
          <p:cNvPr id="70" name="Google Shape;70;g20421f4961e_0_807"/>
          <p:cNvSpPr/>
          <p:nvPr/>
        </p:nvSpPr>
        <p:spPr bwMode="auto">
          <a:xfrm>
            <a:off x="1040638" y="1323984"/>
            <a:ext cx="10239938" cy="46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defRPr/>
            </a:pPr>
            <a:endParaRPr sz="1200">
              <a:latin typeface="Arial"/>
              <a:cs typeface="Arial"/>
            </a:endParaRPr>
          </a:p>
        </p:txBody>
      </p:sp>
      <p:sp>
        <p:nvSpPr>
          <p:cNvPr id="75" name="Google Shape;75;g20421f4961e_0_807"/>
          <p:cNvSpPr/>
          <p:nvPr/>
        </p:nvSpPr>
        <p:spPr bwMode="auto">
          <a:xfrm>
            <a:off x="2654016" y="1321742"/>
            <a:ext cx="2714704" cy="4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defRPr/>
            </a:pPr>
            <a:r>
              <a:rPr lang="ru-RU" sz="2600" b="1" dirty="0">
                <a:solidFill>
                  <a:srgbClr val="0C0C0C"/>
                </a:solidFill>
                <a:latin typeface="Arial"/>
                <a:cs typeface="Arial"/>
              </a:rPr>
              <a:t>Финансовые</a:t>
            </a:r>
            <a:endParaRPr sz="2600" dirty="0">
              <a:solidFill>
                <a:srgbClr val="0C0C0C"/>
              </a:solidFill>
              <a:latin typeface="Arial"/>
              <a:cs typeface="Arial"/>
            </a:endParaRPr>
          </a:p>
        </p:txBody>
      </p:sp>
      <p:sp>
        <p:nvSpPr>
          <p:cNvPr id="76" name="Google Shape;76;g20421f4961e_0_807"/>
          <p:cNvSpPr/>
          <p:nvPr/>
        </p:nvSpPr>
        <p:spPr bwMode="auto">
          <a:xfrm>
            <a:off x="7336410" y="1321742"/>
            <a:ext cx="3080070" cy="4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defRPr/>
            </a:pPr>
            <a:r>
              <a:rPr lang="ru-RU" sz="2600" b="1" dirty="0">
                <a:solidFill>
                  <a:srgbClr val="0C0C0C"/>
                </a:solidFill>
                <a:latin typeface="Arial"/>
                <a:cs typeface="Arial"/>
              </a:rPr>
              <a:t>Нефинансовые</a:t>
            </a:r>
            <a:endParaRPr sz="2600" b="1" dirty="0">
              <a:solidFill>
                <a:srgbClr val="0C0C0C"/>
              </a:solidFill>
              <a:latin typeface="Arial"/>
              <a:cs typeface="Arial"/>
            </a:endParaRPr>
          </a:p>
        </p:txBody>
      </p:sp>
      <p:sp>
        <p:nvSpPr>
          <p:cNvPr id="78" name="Google Shape;78;g20421f4961e_0_807"/>
          <p:cNvSpPr/>
          <p:nvPr/>
        </p:nvSpPr>
        <p:spPr bwMode="auto">
          <a:xfrm>
            <a:off x="1040638" y="2137008"/>
            <a:ext cx="5068238" cy="293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4185"/>
              </a:lnSpc>
              <a:defRPr/>
            </a:pPr>
            <a:r>
              <a:rPr lang="ru-RU" sz="3200" b="1" dirty="0">
                <a:solidFill>
                  <a:srgbClr val="231F20"/>
                </a:solidFill>
                <a:latin typeface="Arial"/>
                <a:ea typeface="Open Sans ExtraBold"/>
              </a:rPr>
              <a:t>ПРОГРАММЫ </a:t>
            </a:r>
            <a:endParaRPr lang="ru-RU" sz="3200" b="1" dirty="0" smtClean="0">
              <a:solidFill>
                <a:srgbClr val="231F20"/>
              </a:solidFill>
              <a:latin typeface="Arial"/>
              <a:ea typeface="Open Sans ExtraBold"/>
            </a:endParaRPr>
          </a:p>
          <a:p>
            <a:pPr lvl="0" algn="ctr">
              <a:lnSpc>
                <a:spcPct val="154185"/>
              </a:lnSpc>
              <a:defRPr/>
            </a:pPr>
            <a:r>
              <a:rPr lang="ru-RU" sz="3200" b="1" dirty="0" smtClean="0">
                <a:solidFill>
                  <a:srgbClr val="231F20"/>
                </a:solidFill>
                <a:latin typeface="Arial"/>
                <a:ea typeface="Open Sans ExtraBold"/>
              </a:rPr>
              <a:t>ФРП ЗАБАЙКАЛЬСКОГО </a:t>
            </a:r>
            <a:r>
              <a:rPr lang="ru-RU" sz="3200" b="1" dirty="0">
                <a:solidFill>
                  <a:srgbClr val="231F20"/>
                </a:solidFill>
                <a:latin typeface="Arial"/>
                <a:ea typeface="Open Sans ExtraBold"/>
              </a:rPr>
              <a:t>КРАЯ</a:t>
            </a:r>
          </a:p>
        </p:txBody>
      </p:sp>
      <p:sp>
        <p:nvSpPr>
          <p:cNvPr id="88" name="Google Shape;88;g20421f4961e_0_807"/>
          <p:cNvSpPr/>
          <p:nvPr/>
        </p:nvSpPr>
        <p:spPr bwMode="auto">
          <a:xfrm>
            <a:off x="6882357" y="4292004"/>
            <a:ext cx="39540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buClr>
                <a:srgbClr val="000000"/>
              </a:buClr>
              <a:buSzPts val="2400"/>
              <a:defRPr/>
            </a:pPr>
            <a:endParaRPr sz="9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9" name="Google Shape;99;g20421f4961e_0_807"/>
          <p:cNvCxnSpPr>
            <a:cxnSpLocks/>
          </p:cNvCxnSpPr>
          <p:nvPr/>
        </p:nvCxnSpPr>
        <p:spPr bwMode="auto">
          <a:xfrm>
            <a:off x="6101676" y="1321742"/>
            <a:ext cx="7200" cy="426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0" name="Google Shape;273;p6"/>
          <p:cNvSpPr txBox="1"/>
          <p:nvPr/>
        </p:nvSpPr>
        <p:spPr bwMode="auto">
          <a:xfrm>
            <a:off x="314326" y="180339"/>
            <a:ext cx="78699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3200"/>
              <a:defRPr/>
            </a:pPr>
            <a:r>
              <a:rPr lang="ru-RU" sz="3200" b="1" dirty="0">
                <a:solidFill>
                  <a:srgbClr val="0C0C0C"/>
                </a:solidFill>
                <a:latin typeface="Arial"/>
                <a:cs typeface="Arial"/>
              </a:rPr>
              <a:t>МЕРЫ ПОДДЕРЖКИ</a:t>
            </a:r>
            <a:endParaRPr lang="ru-RU" sz="3200" dirty="0">
              <a:solidFill>
                <a:srgbClr val="0C0C0C"/>
              </a:solidFill>
              <a:latin typeface="Arial"/>
              <a:cs typeface="Arial"/>
            </a:endParaRPr>
          </a:p>
        </p:txBody>
      </p:sp>
      <p:pic>
        <p:nvPicPr>
          <p:cNvPr id="41" name="Picture 4"/>
          <p:cNvPicPr>
            <a:picLocks noChangeAspect="1"/>
          </p:cNvPicPr>
          <p:nvPr/>
        </p:nvPicPr>
        <p:blipFill>
          <a:blip r:embed="rId2"/>
          <a:srcRect l="14975" t="24941" r="14468" b="27974"/>
          <a:stretch/>
        </p:blipFill>
        <p:spPr bwMode="auto">
          <a:xfrm>
            <a:off x="9642782" y="179917"/>
            <a:ext cx="2437781" cy="663941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V="1">
            <a:off x="0" y="672782"/>
            <a:ext cx="4367808" cy="114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18" y="5608343"/>
            <a:ext cx="10245658" cy="324824"/>
          </a:xfrm>
          <a:prstGeom prst="rect">
            <a:avLst/>
          </a:prstGeom>
        </p:spPr>
      </p:pic>
      <p:sp>
        <p:nvSpPr>
          <p:cNvPr id="35" name="Google Shape;78;g20421f4961e_0_807"/>
          <p:cNvSpPr/>
          <p:nvPr/>
        </p:nvSpPr>
        <p:spPr bwMode="auto">
          <a:xfrm>
            <a:off x="6164496" y="2131798"/>
            <a:ext cx="5068238" cy="293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54185"/>
              </a:lnSpc>
              <a:defRPr/>
            </a:pPr>
            <a:r>
              <a:rPr lang="ru-RU" sz="3200" b="1" dirty="0" smtClean="0">
                <a:solidFill>
                  <a:srgbClr val="231F20"/>
                </a:solidFill>
                <a:latin typeface="Arial"/>
                <a:ea typeface="Open Sans ExtraBold"/>
              </a:rPr>
              <a:t>УСЛУГИ </a:t>
            </a:r>
          </a:p>
          <a:p>
            <a:pPr lvl="0" algn="ctr">
              <a:lnSpc>
                <a:spcPct val="154185"/>
              </a:lnSpc>
              <a:defRPr/>
            </a:pPr>
            <a:r>
              <a:rPr lang="ru-RU" sz="3200" b="1" dirty="0" smtClean="0">
                <a:solidFill>
                  <a:srgbClr val="231F20"/>
                </a:solidFill>
                <a:latin typeface="Arial"/>
                <a:ea typeface="Open Sans ExtraBold"/>
              </a:rPr>
              <a:t>РЕГИОНАЛЬНОГО ЦЕНТРА ИНЖИНИРИНГА</a:t>
            </a:r>
            <a:endParaRPr lang="ru-RU" sz="3200" b="1" dirty="0">
              <a:solidFill>
                <a:srgbClr val="231F20"/>
              </a:solidFill>
              <a:latin typeface="Arial"/>
              <a:ea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6454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73;p6">
            <a:extLst>
              <a:ext uri="{FF2B5EF4-FFF2-40B4-BE49-F238E27FC236}">
                <a16:creationId xmlns="" xmlns:a16="http://schemas.microsoft.com/office/drawing/2014/main" id="{43849A93-BB54-494A-8807-CAE8023E1CAC}"/>
              </a:ext>
            </a:extLst>
          </p:cNvPr>
          <p:cNvSpPr txBox="1"/>
          <p:nvPr/>
        </p:nvSpPr>
        <p:spPr bwMode="auto">
          <a:xfrm>
            <a:off x="200026" y="13336"/>
            <a:ext cx="9208342" cy="75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4185"/>
              </a:lnSpc>
              <a:defRPr/>
            </a:pPr>
            <a:r>
              <a:rPr lang="ru-RU" sz="3200" b="1" dirty="0">
                <a:solidFill>
                  <a:srgbClr val="231F20"/>
                </a:solidFill>
                <a:latin typeface="Arial"/>
                <a:ea typeface="Open Sans ExtraBold"/>
                <a:cs typeface="Arial"/>
              </a:rPr>
              <a:t>ПРОГРАММЫ ФРП ЗАБАЙКАЛЬСКОГО КРАЯ</a:t>
            </a:r>
            <a:endParaRPr sz="3200" b="1" dirty="0">
              <a:solidFill>
                <a:srgbClr val="231F20"/>
              </a:solidFill>
              <a:latin typeface="Arial"/>
              <a:ea typeface="Open Sans ExtraBold"/>
              <a:cs typeface="Arial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44766"/>
              </p:ext>
            </p:extLst>
          </p:nvPr>
        </p:nvGraphicFramePr>
        <p:xfrm>
          <a:off x="119334" y="849435"/>
          <a:ext cx="11961228" cy="464875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16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/>
                <a:gridCol w="59845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55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ПРОГРАММА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r>
                        <a:rPr lang="ru-RU" sz="1200" b="1" baseline="0" dirty="0">
                          <a:latin typeface="Arial" pitchFamily="34" charset="0"/>
                          <a:cs typeface="Arial" pitchFamily="34" charset="0"/>
                        </a:rPr>
                        <a:t> ЗАЙМА (МЛН. РУБ)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ПРОЦЕНТНЫЕ СТАВКИ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СРОК ЗАЙМА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ЦЕЛИ ЗАЙМА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691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Обрабатывающая промышленность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 до 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3 - 5%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лет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нового продукта/технологии, РИД, инжиниринг - 100%,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Промышленное оборудование - 100%,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Доп.оборудование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газотепло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- 30%,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Спецтехника - 30%,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Строительно-монтажные работы - 25%,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для запуска пробной партии продукции -15%.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556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Лесная промышленность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 до 25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– 3%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5 лет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нового продукта/технологии, РИД- 10% от суммы займа,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Инжиниринг - 10% от суммы займа,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Промышленное оборудование (по перечню) - 100%,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Доп. оборудование (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газотепло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- 30%,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Спецтехника - 30%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Опытно-конструкторские работы, промышленный дизайн - 100%,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для запуска пробной партии продукции -15%.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900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Пищевая промышленность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 до 20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4 - 5%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5 лет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нового продукта/технологии, РИД, инжиниринг - 100%,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промышленного оборудования - 100%,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допоборудования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105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газотепло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- 30% от суммы займа,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спецтехники-30% от суммы займа,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Строительно-монтажные работы-20% от суммы займа,</a:t>
                      </a:r>
                    </a:p>
                    <a:p>
                      <a:pPr marL="285750" marR="0" lvl="0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для запуска пробной партии продукции - 15% от суммы займа.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56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Лизинговые проекты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 до 20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3 - 5%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5 лет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 предоставляется для финансирования от 10 % до 90 % (включительно) от обязательного для Заявителя </a:t>
                      </a:r>
                      <a:r>
                        <a:rPr kumimoji="0" lang="ru-RU" sz="1000" b="0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платежа первоначального взноса (аванса)</a:t>
                      </a: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который составляет не менее 10 % и не более 50 % от стоимости промышленного оборудования, 30 % от стоимости транспортных средств (спецтехники).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19336" y="5589240"/>
            <a:ext cx="9793088" cy="1123415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ТРЕБОВАНИЯ: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latin typeface="Arial"/>
                <a:cs typeface="Arial"/>
              </a:rPr>
              <a:t>СУБЪЕКТ ДЕЯТЕЛЬНОСТИ В СФЕРЕ ПРОМЫШЛЕННОСТИ, СУБЪЕКТ МСП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latin typeface="Arial"/>
                <a:cs typeface="Arial"/>
              </a:rPr>
              <a:t>СОФИНАНСИРОВАНИЕ ОТ </a:t>
            </a:r>
            <a:r>
              <a:rPr lang="ru-RU" sz="1600" dirty="0" smtClean="0">
                <a:latin typeface="Arial"/>
                <a:cs typeface="Arial"/>
              </a:rPr>
              <a:t>20% / ОБЩИЙ БЮДЖЕТ ПРОЕКТА 6,25 МЛН. РУБ.</a:t>
            </a:r>
            <a:endParaRPr lang="ru-RU" sz="1600" dirty="0">
              <a:latin typeface="Arial"/>
              <a:cs typeface="Arial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latin typeface="Arial"/>
                <a:cs typeface="Arial"/>
              </a:rPr>
              <a:t>ОБЕСПЕЧЕНИЕ: ПОРУЧИТЕЛЬСТВО, ЗАЛОГ, ГАРАНТИИ.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rcRect l="14975" t="24941" r="14468" b="27974"/>
          <a:stretch/>
        </p:blipFill>
        <p:spPr bwMode="auto">
          <a:xfrm>
            <a:off x="9642782" y="84667"/>
            <a:ext cx="2437781" cy="663941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570C637D-41E1-4651-A595-97AE1BC3325E}"/>
              </a:ext>
            </a:extLst>
          </p:cNvPr>
          <p:cNvCxnSpPr>
            <a:cxnSpLocks/>
          </p:cNvCxnSpPr>
          <p:nvPr/>
        </p:nvCxnSpPr>
        <p:spPr bwMode="auto">
          <a:xfrm>
            <a:off x="0" y="764704"/>
            <a:ext cx="93363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0421f4961e_0_1924"/>
          <p:cNvSpPr/>
          <p:nvPr/>
        </p:nvSpPr>
        <p:spPr>
          <a:xfrm>
            <a:off x="180198" y="872040"/>
            <a:ext cx="11820457" cy="940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rtl="0"/>
            <a:endParaRPr sz="1200"/>
          </a:p>
        </p:txBody>
      </p:sp>
      <p:sp>
        <p:nvSpPr>
          <p:cNvPr id="271" name="Google Shape;271;g20421f4961e_0_1924"/>
          <p:cNvSpPr txBox="1"/>
          <p:nvPr/>
        </p:nvSpPr>
        <p:spPr>
          <a:xfrm>
            <a:off x="119336" y="975632"/>
            <a:ext cx="11961227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rtl="0">
              <a:buClr>
                <a:srgbClr val="000000"/>
              </a:buClr>
              <a:buSzPts val="2400"/>
            </a:pP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Центр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функционирует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базе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Фонда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промышленности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Забайкальского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края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</a:t>
            </a:r>
            <a:endParaRPr sz="1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Clr>
                <a:srgbClr val="000000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направлена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поддержку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производственных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предприятий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вопросах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инновационного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16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модернизации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Google Shape;272;g20421f4961e_0_1924"/>
          <p:cNvSpPr txBox="1"/>
          <p:nvPr/>
        </p:nvSpPr>
        <p:spPr>
          <a:xfrm>
            <a:off x="872600" y="2778783"/>
            <a:ext cx="3077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Разработка бизнес-планов и финансово-экономических моделей</a:t>
            </a:r>
            <a:endParaRPr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Google Shape;273;g20421f4961e_0_1924"/>
          <p:cNvSpPr txBox="1"/>
          <p:nvPr/>
        </p:nvSpPr>
        <p:spPr>
          <a:xfrm>
            <a:off x="872600" y="3768400"/>
            <a:ext cx="31828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Помощь в регистрации товарного знака, изобретений, патентования</a:t>
            </a:r>
            <a:endParaRPr sz="16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Google Shape;274;g20421f4961e_0_1924"/>
          <p:cNvSpPr txBox="1"/>
          <p:nvPr/>
        </p:nvSpPr>
        <p:spPr>
          <a:xfrm>
            <a:off x="872599" y="4638333"/>
            <a:ext cx="3182801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Все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виды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аудитов (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управленческий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финансовый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технический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энергетический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экологический</a:t>
            </a:r>
            <a:r>
              <a:rPr lang="ru-RU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 др</a:t>
            </a:r>
            <a:r>
              <a:rPr lang="ru-RU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)</a:t>
            </a:r>
            <a:endParaRPr sz="16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Google Shape;275;g20421f4961e_0_1924"/>
          <p:cNvSpPr txBox="1"/>
          <p:nvPr/>
        </p:nvSpPr>
        <p:spPr>
          <a:xfrm>
            <a:off x="4811017" y="2785009"/>
            <a:ext cx="3077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Маркетинговые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услуги (бренд-бук, исследования рынка продукта и др.)</a:t>
            </a:r>
            <a:endParaRPr sz="16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Google Shape;276;g20421f4961e_0_1924"/>
          <p:cNvSpPr txBox="1"/>
          <p:nvPr/>
        </p:nvSpPr>
        <p:spPr>
          <a:xfrm>
            <a:off x="4811017" y="3861048"/>
            <a:ext cx="318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Сертификация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лабораторные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исследования продукции</a:t>
            </a:r>
            <a:endParaRPr sz="16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Google Shape;277;g20421f4961e_0_1924"/>
          <p:cNvSpPr txBox="1"/>
          <p:nvPr/>
        </p:nvSpPr>
        <p:spPr>
          <a:xfrm>
            <a:off x="4808000" y="4778432"/>
            <a:ext cx="30284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Научно-исследовательские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опытно-конструкторские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sz="16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Google Shape;278;g20421f4961e_0_1924"/>
          <p:cNvSpPr txBox="1"/>
          <p:nvPr/>
        </p:nvSpPr>
        <p:spPr>
          <a:xfrm>
            <a:off x="8698650" y="2852936"/>
            <a:ext cx="307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Разработка программ модернизации</a:t>
            </a:r>
            <a:endParaRPr sz="16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Google Shape;279;g20421f4961e_0_1924"/>
          <p:cNvSpPr txBox="1"/>
          <p:nvPr/>
        </p:nvSpPr>
        <p:spPr>
          <a:xfrm>
            <a:off x="8698650" y="3861048"/>
            <a:ext cx="318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технологии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производства</a:t>
            </a:r>
            <a:r>
              <a:rPr lang="en-US" sz="16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продукции</a:t>
            </a:r>
            <a:endParaRPr sz="16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Google Shape;280;g20421f4961e_0_1924"/>
          <p:cNvSpPr txBox="1"/>
          <p:nvPr/>
        </p:nvSpPr>
        <p:spPr>
          <a:xfrm>
            <a:off x="8698650" y="4638333"/>
            <a:ext cx="3028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en-US" sz="160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Разработка проектно-конструкторской документации на изготовление оборудования</a:t>
            </a:r>
            <a:endParaRPr sz="160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Google Shape;281;g20421f4961e_0_1924"/>
          <p:cNvSpPr/>
          <p:nvPr/>
        </p:nvSpPr>
        <p:spPr>
          <a:xfrm>
            <a:off x="180199" y="201467"/>
            <a:ext cx="8868129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rtl="0">
              <a:buClr>
                <a:srgbClr val="000000"/>
              </a:buClr>
              <a:buSzPts val="3200"/>
            </a:pPr>
            <a:r>
              <a:rPr lang="en-US" sz="3200" b="1" dirty="0">
                <a:solidFill>
                  <a:srgbClr val="0C0C0C"/>
                </a:solidFill>
                <a:latin typeface="Arial" pitchFamily="34" charset="0"/>
                <a:cs typeface="Arial" pitchFamily="34" charset="0"/>
              </a:rPr>
              <a:t>РЕГИОНАЛЬНЫЙ ЦЕНТР ИНЖИНИРИНГА</a:t>
            </a:r>
            <a:endParaRPr sz="3200" dirty="0">
              <a:solidFill>
                <a:srgbClr val="0C0C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Google Shape;284;g20421f4961e_0_1924"/>
          <p:cNvSpPr/>
          <p:nvPr/>
        </p:nvSpPr>
        <p:spPr>
          <a:xfrm>
            <a:off x="336507" y="2951317"/>
            <a:ext cx="413000" cy="406200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rtl="0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Google Shape;285;g20421f4961e_0_1924"/>
          <p:cNvSpPr/>
          <p:nvPr/>
        </p:nvSpPr>
        <p:spPr>
          <a:xfrm>
            <a:off x="336507" y="3934701"/>
            <a:ext cx="413000" cy="406200"/>
          </a:xfrm>
          <a:prstGeom prst="rect">
            <a:avLst/>
          </a:prstGeom>
          <a:solidFill>
            <a:srgbClr val="CC4B57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rtl="0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Google Shape;286;g20421f4961e_0_1924"/>
          <p:cNvSpPr/>
          <p:nvPr/>
        </p:nvSpPr>
        <p:spPr>
          <a:xfrm>
            <a:off x="336507" y="4927834"/>
            <a:ext cx="413000" cy="4062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rtl="0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Google Shape;287;g20421f4961e_0_1924"/>
          <p:cNvSpPr/>
          <p:nvPr/>
        </p:nvSpPr>
        <p:spPr>
          <a:xfrm>
            <a:off x="4244307" y="2951317"/>
            <a:ext cx="413000" cy="406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rtl="0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Google Shape;288;g20421f4961e_0_1924"/>
          <p:cNvSpPr/>
          <p:nvPr/>
        </p:nvSpPr>
        <p:spPr>
          <a:xfrm>
            <a:off x="4244307" y="3934701"/>
            <a:ext cx="413000" cy="406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rtl="0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Google Shape;289;g20421f4961e_0_1924"/>
          <p:cNvSpPr/>
          <p:nvPr/>
        </p:nvSpPr>
        <p:spPr>
          <a:xfrm>
            <a:off x="4244307" y="4927834"/>
            <a:ext cx="413000" cy="406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rtl="0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Google Shape;290;g20421f4961e_0_1924"/>
          <p:cNvSpPr/>
          <p:nvPr/>
        </p:nvSpPr>
        <p:spPr>
          <a:xfrm>
            <a:off x="8112431" y="2946443"/>
            <a:ext cx="413000" cy="406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rtl="0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Google Shape;291;g20421f4961e_0_1924"/>
          <p:cNvSpPr/>
          <p:nvPr/>
        </p:nvSpPr>
        <p:spPr>
          <a:xfrm>
            <a:off x="8112431" y="3929826"/>
            <a:ext cx="413000" cy="406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rtl="0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</a:t>
            </a:r>
            <a:endParaRPr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Google Shape;292;g20421f4961e_0_1924"/>
          <p:cNvSpPr/>
          <p:nvPr/>
        </p:nvSpPr>
        <p:spPr>
          <a:xfrm>
            <a:off x="8112431" y="4922959"/>
            <a:ext cx="413000" cy="406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rtl="0"/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endParaRPr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3"/>
          <a:srcRect l="14975" t="24941" r="14468" b="27974"/>
          <a:stretch/>
        </p:blipFill>
        <p:spPr bwMode="auto">
          <a:xfrm>
            <a:off x="9642782" y="84667"/>
            <a:ext cx="2437781" cy="663941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70C637D-41E1-4651-A595-97AE1BC3325E}"/>
              </a:ext>
            </a:extLst>
          </p:cNvPr>
          <p:cNvCxnSpPr>
            <a:cxnSpLocks/>
          </p:cNvCxnSpPr>
          <p:nvPr/>
        </p:nvCxnSpPr>
        <p:spPr bwMode="auto">
          <a:xfrm>
            <a:off x="0" y="764704"/>
            <a:ext cx="869865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с двумя вырезанными противолежащими углами 37"/>
          <p:cNvSpPr/>
          <p:nvPr/>
        </p:nvSpPr>
        <p:spPr bwMode="auto">
          <a:xfrm>
            <a:off x="180198" y="6104164"/>
            <a:ext cx="11820457" cy="52438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1364C"/>
          </a:solidFill>
          <a:ln>
            <a:solidFill>
              <a:srgbClr val="C136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ПРЕДОСТАВЛЯЮТСЯ НА УСЛОВИЯХ СОФИНАНСИРОВАНИЯ СУБЪЕКТА МСП ОТ 10% СТОИМОСТИ УСЛУГ</a:t>
            </a:r>
            <a:endParaRPr lang="ru-RU" dirty="0"/>
          </a:p>
        </p:txBody>
      </p:sp>
      <p:sp>
        <p:nvSpPr>
          <p:cNvPr id="28" name="Google Shape;272;g20421f4961e_0_1924"/>
          <p:cNvSpPr txBox="1"/>
          <p:nvPr/>
        </p:nvSpPr>
        <p:spPr>
          <a:xfrm>
            <a:off x="305580" y="2420888"/>
            <a:ext cx="3077400" cy="36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>
              <a:buClr>
                <a:srgbClr val="000000"/>
              </a:buClr>
              <a:buSzPts val="2400"/>
            </a:pPr>
            <a:r>
              <a:rPr lang="ru-RU" sz="1600" b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УСЛУГИ:</a:t>
            </a:r>
            <a:endParaRPr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69283"/>
              </p:ext>
            </p:extLst>
          </p:nvPr>
        </p:nvGraphicFramePr>
        <p:xfrm>
          <a:off x="180198" y="1799041"/>
          <a:ext cx="11820457" cy="45720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107490"/>
                <a:gridCol w="792088"/>
                <a:gridCol w="3744416"/>
                <a:gridCol w="792088"/>
                <a:gridCol w="3384375"/>
              </a:tblGrid>
              <a:tr h="43870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РЕАЛИЗАЦИЯ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ИДЕИ НОВОГО 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ПРОИЗВОДСТВА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РАЗВИТИЕ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ДЕЙСТВУЮЩЕГО ПРОИЗВОДСТВА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МОДЕРНИЗАЦИЯ ПРОИЗВОДСТВА ВЫПУСК НОВЫХ ВИДОВ ПРОДУКЦИИ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364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"/>
          <p:cNvSpPr/>
          <p:nvPr/>
        </p:nvSpPr>
        <p:spPr>
          <a:xfrm>
            <a:off x="307825" y="932654"/>
            <a:ext cx="4353716" cy="513000"/>
          </a:xfrm>
          <a:prstGeom prst="homePlate">
            <a:avLst>
              <a:gd name="adj" fmla="val 50000"/>
            </a:avLst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314325" y="955928"/>
            <a:ext cx="4646849" cy="48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550" tIns="55800" rIns="111550" bIns="55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ГРУППА КОМПАНИЙ РУНО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6"/>
          <p:cNvSpPr txBox="1"/>
          <p:nvPr/>
        </p:nvSpPr>
        <p:spPr>
          <a:xfrm>
            <a:off x="307818" y="1542721"/>
            <a:ext cx="2106000" cy="297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550" tIns="55800" rIns="111550" bIns="55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Агинский р-он</a:t>
            </a:r>
            <a:endParaRPr sz="1200" b="1" i="0" u="none" strike="noStrike" cap="none" dirty="0">
              <a:solidFill>
                <a:srgbClr val="C136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636662" y="3754092"/>
            <a:ext cx="1980770" cy="87987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136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6"/>
          <p:cNvSpPr/>
          <p:nvPr/>
        </p:nvSpPr>
        <p:spPr>
          <a:xfrm>
            <a:off x="1133271" y="3805603"/>
            <a:ext cx="1551536" cy="81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реализации проекта, поиск финансирования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26"/>
          <p:cNvCxnSpPr/>
          <p:nvPr/>
        </p:nvCxnSpPr>
        <p:spPr>
          <a:xfrm rot="10800000" flipH="1">
            <a:off x="4352519" y="3950325"/>
            <a:ext cx="1204311" cy="655319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5" name="Google Shape;495;p26"/>
          <p:cNvSpPr/>
          <p:nvPr/>
        </p:nvSpPr>
        <p:spPr>
          <a:xfrm>
            <a:off x="3082984" y="3268870"/>
            <a:ext cx="123404" cy="123404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6912381" y="4485321"/>
            <a:ext cx="123404" cy="12340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215141" y="4034102"/>
            <a:ext cx="922034" cy="328678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6"/>
          <p:cNvSpPr/>
          <p:nvPr/>
        </p:nvSpPr>
        <p:spPr>
          <a:xfrm>
            <a:off x="215141" y="4084721"/>
            <a:ext cx="1224385" cy="2254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 г.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3556583" y="3754092"/>
            <a:ext cx="1980770" cy="87987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136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3125944" y="4031556"/>
            <a:ext cx="922034" cy="328678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3135062" y="4084721"/>
            <a:ext cx="1224385" cy="225486"/>
          </a:xfrm>
          <a:prstGeom prst="rect">
            <a:avLst/>
          </a:prstGeom>
          <a:solidFill>
            <a:srgbClr val="C1364C">
              <a:alpha val="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г.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6476504" y="3751316"/>
            <a:ext cx="1980770" cy="87987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136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6"/>
          <p:cNvSpPr/>
          <p:nvPr/>
        </p:nvSpPr>
        <p:spPr>
          <a:xfrm>
            <a:off x="6054983" y="4031326"/>
            <a:ext cx="922034" cy="328678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6054983" y="4081945"/>
            <a:ext cx="1224385" cy="2254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г.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9368579" y="3751316"/>
            <a:ext cx="1980770" cy="87987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136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>
            <a:off x="8947058" y="4031326"/>
            <a:ext cx="922034" cy="328678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6"/>
          <p:cNvSpPr/>
          <p:nvPr/>
        </p:nvSpPr>
        <p:spPr>
          <a:xfrm>
            <a:off x="8947058" y="4081945"/>
            <a:ext cx="1224385" cy="2254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г.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4034169" y="4109501"/>
            <a:ext cx="1551536" cy="20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Приобретение оборудования,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пусконаладка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6"/>
          <p:cNvSpPr/>
          <p:nvPr/>
        </p:nvSpPr>
        <p:spPr>
          <a:xfrm>
            <a:off x="6954385" y="4109501"/>
            <a:ext cx="1551536" cy="20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 производства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6"/>
          <p:cNvSpPr/>
          <p:nvPr/>
        </p:nvSpPr>
        <p:spPr>
          <a:xfrm>
            <a:off x="9852424" y="4003342"/>
            <a:ext cx="1551536" cy="37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Расширение производства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" name="Google Shape;511;p26"/>
          <p:cNvCxnSpPr>
            <a:stCxn id="492" idx="3"/>
            <a:endCxn id="501" idx="1"/>
          </p:cNvCxnSpPr>
          <p:nvPr/>
        </p:nvCxnSpPr>
        <p:spPr>
          <a:xfrm>
            <a:off x="2617432" y="4194028"/>
            <a:ext cx="517500" cy="3300"/>
          </a:xfrm>
          <a:prstGeom prst="straightConnector1">
            <a:avLst/>
          </a:prstGeom>
          <a:noFill/>
          <a:ln w="9525" cap="flat" cmpd="sng">
            <a:solidFill>
              <a:srgbClr val="C1364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2" name="Google Shape;512;p26"/>
          <p:cNvCxnSpPr>
            <a:stCxn id="499" idx="3"/>
            <a:endCxn id="504" idx="1"/>
          </p:cNvCxnSpPr>
          <p:nvPr/>
        </p:nvCxnSpPr>
        <p:spPr>
          <a:xfrm>
            <a:off x="5537353" y="4194028"/>
            <a:ext cx="517500" cy="600"/>
          </a:xfrm>
          <a:prstGeom prst="straightConnector1">
            <a:avLst/>
          </a:prstGeom>
          <a:noFill/>
          <a:ln w="9525" cap="flat" cmpd="sng">
            <a:solidFill>
              <a:srgbClr val="C1364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3" name="Google Shape;513;p26"/>
          <p:cNvCxnSpPr>
            <a:stCxn id="502" idx="3"/>
            <a:endCxn id="507" idx="1"/>
          </p:cNvCxnSpPr>
          <p:nvPr/>
        </p:nvCxnSpPr>
        <p:spPr>
          <a:xfrm>
            <a:off x="8457274" y="4191252"/>
            <a:ext cx="489900" cy="3300"/>
          </a:xfrm>
          <a:prstGeom prst="straightConnector1">
            <a:avLst/>
          </a:prstGeom>
          <a:noFill/>
          <a:ln w="9525" cap="flat" cmpd="sng">
            <a:solidFill>
              <a:srgbClr val="C1364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4" name="Google Shape;514;p26"/>
          <p:cNvCxnSpPr/>
          <p:nvPr/>
        </p:nvCxnSpPr>
        <p:spPr>
          <a:xfrm rot="-5400000">
            <a:off x="2584123" y="3618767"/>
            <a:ext cx="840600" cy="26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15" name="Google Shape;515;p26"/>
          <p:cNvSpPr txBox="1"/>
          <p:nvPr/>
        </p:nvSpPr>
        <p:spPr>
          <a:xfrm>
            <a:off x="2702375" y="5256725"/>
            <a:ext cx="176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Разработка бизнес-плана 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–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 РЦИ</a:t>
            </a:r>
            <a:endParaRPr sz="1200" b="1" i="0" u="none" strike="noStrike" cap="none" dirty="0">
              <a:solidFill>
                <a:srgbClr val="C1364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6" name="Google Shape;516;p26"/>
          <p:cNvCxnSpPr>
            <a:stCxn id="502" idx="2"/>
            <a:endCxn id="517" idx="3"/>
          </p:cNvCxnSpPr>
          <p:nvPr/>
        </p:nvCxnSpPr>
        <p:spPr>
          <a:xfrm rot="5400000">
            <a:off x="6400089" y="4547488"/>
            <a:ext cx="983100" cy="1150500"/>
          </a:xfrm>
          <a:prstGeom prst="bentConnector2">
            <a:avLst/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18" name="Google Shape;518;p26"/>
          <p:cNvSpPr txBox="1"/>
          <p:nvPr/>
        </p:nvSpPr>
        <p:spPr>
          <a:xfrm>
            <a:off x="1941797" y="2662897"/>
            <a:ext cx="252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ru-RU" sz="1200" b="0" i="0" u="none" strike="noStrike" cap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Займ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на оборудование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16 млн. руб. 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– 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ФРП</a:t>
            </a:r>
            <a:endParaRPr sz="1200" b="1" i="0" u="none" strike="noStrike" cap="none" dirty="0">
              <a:solidFill>
                <a:srgbClr val="C136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9" name="Google Shape;519;p26"/>
          <p:cNvSpPr/>
          <p:nvPr/>
        </p:nvSpPr>
        <p:spPr>
          <a:xfrm>
            <a:off x="8885355" y="3265390"/>
            <a:ext cx="123404" cy="123404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0" name="Google Shape;520;p26"/>
          <p:cNvCxnSpPr/>
          <p:nvPr/>
        </p:nvCxnSpPr>
        <p:spPr>
          <a:xfrm rot="-5400000">
            <a:off x="8396119" y="3615287"/>
            <a:ext cx="840600" cy="26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21" name="Google Shape;521;p26"/>
          <p:cNvCxnSpPr/>
          <p:nvPr/>
        </p:nvCxnSpPr>
        <p:spPr>
          <a:xfrm rot="-5400000" flipH="1">
            <a:off x="8311969" y="4583303"/>
            <a:ext cx="1008900" cy="26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22" name="Google Shape;522;p26"/>
          <p:cNvSpPr/>
          <p:nvPr/>
        </p:nvSpPr>
        <p:spPr>
          <a:xfrm>
            <a:off x="8885355" y="5128606"/>
            <a:ext cx="123404" cy="123404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6"/>
          <p:cNvSpPr txBox="1"/>
          <p:nvPr/>
        </p:nvSpPr>
        <p:spPr>
          <a:xfrm>
            <a:off x="7662827" y="2645073"/>
            <a:ext cx="258771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Лабораторные испытания, сертификация продукции 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– РЦИ</a:t>
            </a:r>
            <a:endParaRPr sz="1200" b="1" i="0" u="none" strike="noStrike" cap="none" dirty="0">
              <a:solidFill>
                <a:srgbClr val="C136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4" name="Google Shape;524;p26"/>
          <p:cNvSpPr txBox="1"/>
          <p:nvPr/>
        </p:nvSpPr>
        <p:spPr>
          <a:xfrm>
            <a:off x="7575625" y="5217375"/>
            <a:ext cx="2996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79999" marR="0" lvl="0" indent="-17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Компенсация за приобретенное оборудование</a:t>
            </a:r>
            <a:r>
              <a:rPr lang="ru-RU" sz="1200" b="0" i="0" u="none" strike="noStrike" cap="none" dirty="0">
                <a:solidFill>
                  <a:srgbClr val="2977B8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0" i="0" u="none" strike="noStrike" cap="none" dirty="0">
                <a:solidFill>
                  <a:srgbClr val="C1364C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– </a:t>
            </a:r>
            <a:r>
              <a:rPr lang="ru-RU" sz="1200" b="1" i="0" u="none" strike="noStrike" cap="none" dirty="0" err="1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Минэконом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 ЗК</a:t>
            </a:r>
            <a:endParaRPr sz="1200" b="1" i="0" u="none" strike="noStrike" cap="none" dirty="0">
              <a:solidFill>
                <a:srgbClr val="C1364C"/>
              </a:solidFill>
              <a:latin typeface="Arial" pitchFamily="34" charset="0"/>
              <a:cs typeface="Arial" pitchFamily="34" charset="0"/>
            </a:endParaRPr>
          </a:p>
          <a:p>
            <a:pPr marL="179999" marR="0" lvl="0" indent="-17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Технологический аудит производства ООО «Руно» 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– РЦИ</a:t>
            </a:r>
            <a:endParaRPr sz="1200" b="1" i="0" u="none" strike="noStrike" cap="none" dirty="0">
              <a:solidFill>
                <a:srgbClr val="C136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5" name="Google Shape;525;p26"/>
          <p:cNvSpPr/>
          <p:nvPr/>
        </p:nvSpPr>
        <p:spPr>
          <a:xfrm>
            <a:off x="9711898" y="1345174"/>
            <a:ext cx="1566600" cy="1184700"/>
          </a:xfrm>
          <a:prstGeom prst="rect">
            <a:avLst/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" name="Google Shape;526;p26"/>
          <p:cNvCxnSpPr>
            <a:stCxn id="505" idx="3"/>
            <a:endCxn id="525" idx="3"/>
          </p:cNvCxnSpPr>
          <p:nvPr/>
        </p:nvCxnSpPr>
        <p:spPr>
          <a:xfrm rot="10800000">
            <a:off x="11278549" y="1937652"/>
            <a:ext cx="70800" cy="2253600"/>
          </a:xfrm>
          <a:prstGeom prst="bentConnector3">
            <a:avLst>
              <a:gd name="adj1" fmla="val -336335"/>
            </a:avLst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27" name="Google Shape;527;p26"/>
          <p:cNvSpPr txBox="1"/>
          <p:nvPr/>
        </p:nvSpPr>
        <p:spPr>
          <a:xfrm>
            <a:off x="9424788" y="908720"/>
            <a:ext cx="286002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Производство шерстяных нитей</a:t>
            </a:r>
            <a:endParaRPr sz="1200" b="1" i="0" u="none" strike="noStrike" cap="none" dirty="0">
              <a:solidFill>
                <a:srgbClr val="2977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6"/>
          <p:cNvSpPr/>
          <p:nvPr/>
        </p:nvSpPr>
        <p:spPr>
          <a:xfrm>
            <a:off x="615396" y="5165900"/>
            <a:ext cx="1980900" cy="93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136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/>
          <p:nvPr/>
        </p:nvSpPr>
        <p:spPr>
          <a:xfrm>
            <a:off x="1068726" y="5163820"/>
            <a:ext cx="16902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Производство шерсти 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– РУНО</a:t>
            </a:r>
            <a:r>
              <a:rPr lang="ru-RU" sz="1200" b="0" i="0" u="none" strike="noStrike" cap="none" dirty="0">
                <a:solidFill>
                  <a:srgbClr val="C1364C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endParaRPr sz="1200" b="0" i="0" u="none" strike="noStrike" cap="none" dirty="0">
              <a:solidFill>
                <a:srgbClr val="C1364C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Производство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одеял </a:t>
            </a:r>
            <a:r>
              <a:rPr lang="ru-RU" sz="1200" b="0" i="0" u="none" strike="noStrike" cap="none" dirty="0">
                <a:solidFill>
                  <a:srgbClr val="C1364C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– 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Хан Э.Б</a:t>
            </a:r>
            <a:endParaRPr sz="1200" b="1" i="0" u="none" strike="noStrike" cap="none" dirty="0">
              <a:solidFill>
                <a:srgbClr val="C136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0" name="Google Shape;530;p26"/>
          <p:cNvSpPr/>
          <p:nvPr/>
        </p:nvSpPr>
        <p:spPr>
          <a:xfrm>
            <a:off x="215141" y="5460356"/>
            <a:ext cx="918130" cy="328800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6"/>
          <p:cNvSpPr/>
          <p:nvPr/>
        </p:nvSpPr>
        <p:spPr>
          <a:xfrm>
            <a:off x="215129" y="5511950"/>
            <a:ext cx="1010360" cy="225600"/>
          </a:xfrm>
          <a:prstGeom prst="rect">
            <a:avLst/>
          </a:prstGeom>
          <a:solidFill>
            <a:srgbClr val="C1364C">
              <a:alpha val="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 г.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2" name="Google Shape;532;p26"/>
          <p:cNvCxnSpPr/>
          <p:nvPr/>
        </p:nvCxnSpPr>
        <p:spPr>
          <a:xfrm>
            <a:off x="1500800" y="4641575"/>
            <a:ext cx="0" cy="522245"/>
          </a:xfrm>
          <a:prstGeom prst="straightConnector1">
            <a:avLst/>
          </a:prstGeom>
          <a:noFill/>
          <a:ln w="9525" cap="flat" cmpd="sng">
            <a:solidFill>
              <a:srgbClr val="C1364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3" name="Google Shape;533;p26"/>
          <p:cNvCxnSpPr/>
          <p:nvPr/>
        </p:nvCxnSpPr>
        <p:spPr>
          <a:xfrm rot="-5400000" flipH="1">
            <a:off x="2499298" y="4582425"/>
            <a:ext cx="1008900" cy="26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34" name="Google Shape;534;p26"/>
          <p:cNvSpPr/>
          <p:nvPr/>
        </p:nvSpPr>
        <p:spPr>
          <a:xfrm>
            <a:off x="3083043" y="5137881"/>
            <a:ext cx="123300" cy="123300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2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431925" y="5053550"/>
            <a:ext cx="784200" cy="1121355"/>
          </a:xfrm>
          <a:prstGeom prst="rect">
            <a:avLst/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36" name="Google Shape;536;p2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738985" y="1363545"/>
            <a:ext cx="1532871" cy="114883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6"/>
          <p:cNvSpPr txBox="1"/>
          <p:nvPr/>
        </p:nvSpPr>
        <p:spPr>
          <a:xfrm>
            <a:off x="5530600" y="2123875"/>
            <a:ext cx="311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Выпуск продукции</a:t>
            </a:r>
            <a:r>
              <a:rPr lang="ru-RU" sz="12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:</a:t>
            </a:r>
            <a:endParaRPr sz="1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4 1</a:t>
            </a:r>
            <a:r>
              <a:rPr lang="ru-RU" sz="1200" b="1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47 шт.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 /год,</a:t>
            </a:r>
            <a:r>
              <a:rPr lang="ru-RU" sz="1200" b="1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0" u="none" strike="noStrike" cap="none" dirty="0">
                <a:solidFill>
                  <a:srgbClr val="C1364C"/>
                </a:solidFill>
                <a:latin typeface="Arial" pitchFamily="34" charset="0"/>
                <a:cs typeface="Arial" pitchFamily="34" charset="0"/>
              </a:rPr>
              <a:t>13 видов </a:t>
            </a:r>
            <a:endParaRPr sz="1200" b="1" i="0" u="none" strike="noStrike" cap="none" dirty="0">
              <a:solidFill>
                <a:srgbClr val="C1364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8" name="Google Shape;538;p26"/>
          <p:cNvCxnSpPr>
            <a:stCxn id="502" idx="0"/>
          </p:cNvCxnSpPr>
          <p:nvPr/>
        </p:nvCxnSpPr>
        <p:spPr>
          <a:xfrm rot="5400000" flipH="1">
            <a:off x="6841689" y="3126116"/>
            <a:ext cx="912900" cy="3375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39" name="Google Shape;539;p26"/>
          <p:cNvSpPr/>
          <p:nvPr/>
        </p:nvSpPr>
        <p:spPr>
          <a:xfrm>
            <a:off x="7067712" y="2761175"/>
            <a:ext cx="123300" cy="123300"/>
          </a:xfrm>
          <a:prstGeom prst="rect">
            <a:avLst/>
          </a:prstGeom>
          <a:solidFill>
            <a:srgbClr val="C1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26"/>
          <p:cNvPicPr preferRelativeResize="0"/>
          <p:nvPr/>
        </p:nvPicPr>
        <p:blipFill rotWithShape="1">
          <a:blip r:embed="rId5" cstate="print">
            <a:alphaModFix/>
          </a:blip>
          <a:srcRect l="6751"/>
          <a:stretch/>
        </p:blipFill>
        <p:spPr>
          <a:xfrm>
            <a:off x="5532287" y="5055938"/>
            <a:ext cx="784200" cy="1116572"/>
          </a:xfrm>
          <a:prstGeom prst="rect">
            <a:avLst/>
          </a:prstGeom>
          <a:noFill/>
          <a:ln w="9525" cap="flat" cmpd="sng">
            <a:solidFill>
              <a:srgbClr val="C1364C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58" name="Google Shape;273;p6"/>
          <p:cNvSpPr txBox="1"/>
          <p:nvPr/>
        </p:nvSpPr>
        <p:spPr bwMode="auto">
          <a:xfrm>
            <a:off x="314325" y="180339"/>
            <a:ext cx="869443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3200"/>
              <a:defRPr/>
            </a:pPr>
            <a:r>
              <a:rPr lang="ru-RU" sz="3200" b="1" dirty="0">
                <a:solidFill>
                  <a:srgbClr val="0C0C0C"/>
                </a:solidFill>
                <a:latin typeface="Arial"/>
                <a:cs typeface="Arial"/>
              </a:rPr>
              <a:t>ОТ ИДЕИ ДО ПОЛНОГО ЗАПУСКА</a:t>
            </a:r>
            <a:endParaRPr lang="ru-RU" sz="3200" dirty="0">
              <a:solidFill>
                <a:srgbClr val="0C0C0C"/>
              </a:solidFill>
              <a:latin typeface="Arial"/>
              <a:cs typeface="Arial"/>
            </a:endParaRPr>
          </a:p>
        </p:txBody>
      </p:sp>
      <p:pic>
        <p:nvPicPr>
          <p:cNvPr id="60" name="Picture 4"/>
          <p:cNvPicPr>
            <a:picLocks noChangeAspect="1"/>
          </p:cNvPicPr>
          <p:nvPr/>
        </p:nvPicPr>
        <p:blipFill>
          <a:blip r:embed="rId6"/>
          <a:srcRect l="14975" t="24941" r="14468" b="27974"/>
          <a:stretch/>
        </p:blipFill>
        <p:spPr bwMode="auto">
          <a:xfrm>
            <a:off x="9642782" y="84667"/>
            <a:ext cx="2437781" cy="663941"/>
          </a:xfrm>
          <a:prstGeom prst="rect">
            <a:avLst/>
          </a:prstGeom>
        </p:spPr>
      </p:pic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570C637D-41E1-4651-A595-97AE1BC3325E}"/>
              </a:ext>
            </a:extLst>
          </p:cNvPr>
          <p:cNvCxnSpPr>
            <a:cxnSpLocks/>
          </p:cNvCxnSpPr>
          <p:nvPr/>
        </p:nvCxnSpPr>
        <p:spPr bwMode="auto">
          <a:xfrm>
            <a:off x="0" y="764704"/>
            <a:ext cx="71910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/>
          <p:nvPr/>
        </p:nvSpPr>
        <p:spPr bwMode="auto">
          <a:xfrm>
            <a:off x="100" y="5606450"/>
            <a:ext cx="12192000" cy="526200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defRPr/>
            </a:pPr>
            <a:endParaRPr sz="1200">
              <a:solidFill>
                <a:srgbClr val="C1364C"/>
              </a:solidFill>
            </a:endParaRPr>
          </a:p>
        </p:txBody>
      </p:sp>
      <p:sp>
        <p:nvSpPr>
          <p:cNvPr id="319" name="Google Shape;319;p19"/>
          <p:cNvSpPr/>
          <p:nvPr/>
        </p:nvSpPr>
        <p:spPr bwMode="auto">
          <a:xfrm>
            <a:off x="7707917" y="5641550"/>
            <a:ext cx="3364399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lvl="1">
              <a:buClr>
                <a:srgbClr val="000000"/>
              </a:buClr>
              <a:buSzPts val="3600"/>
              <a:defRPr/>
            </a:pPr>
            <a:r>
              <a:rPr lang="en-US" sz="2400">
                <a:solidFill>
                  <a:schemeClr val="lt1"/>
                </a:solidFill>
              </a:rPr>
              <a:t>Эл.почта: frp75@bk.ru</a:t>
            </a:r>
            <a:endParaRPr sz="950">
              <a:solidFill>
                <a:schemeClr val="lt1"/>
              </a:solidFill>
            </a:endParaRPr>
          </a:p>
        </p:txBody>
      </p:sp>
      <p:sp>
        <p:nvSpPr>
          <p:cNvPr id="320" name="Google Shape;320;p19"/>
          <p:cNvSpPr/>
          <p:nvPr/>
        </p:nvSpPr>
        <p:spPr bwMode="auto">
          <a:xfrm>
            <a:off x="1214533" y="5641550"/>
            <a:ext cx="49292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lvl="1">
              <a:buClr>
                <a:srgbClr val="000000"/>
              </a:buClr>
              <a:buSzPts val="3600"/>
              <a:defRPr/>
            </a:pPr>
            <a:r>
              <a:rPr lang="en-US" sz="2400" dirty="0" err="1">
                <a:solidFill>
                  <a:schemeClr val="lt1"/>
                </a:solidFill>
              </a:rPr>
              <a:t>Адрес</a:t>
            </a:r>
            <a:r>
              <a:rPr lang="en-US" sz="2400" dirty="0">
                <a:solidFill>
                  <a:schemeClr val="lt1"/>
                </a:solidFill>
              </a:rPr>
              <a:t>: г. </a:t>
            </a:r>
            <a:r>
              <a:rPr lang="en-US" sz="2400" dirty="0" err="1">
                <a:solidFill>
                  <a:schemeClr val="lt1"/>
                </a:solidFill>
              </a:rPr>
              <a:t>Чита</a:t>
            </a:r>
            <a:r>
              <a:rPr lang="en-US" sz="2400" dirty="0">
                <a:solidFill>
                  <a:schemeClr val="lt1"/>
                </a:solidFill>
              </a:rPr>
              <a:t>, </a:t>
            </a:r>
            <a:r>
              <a:rPr lang="en-US" sz="2400" dirty="0" err="1">
                <a:solidFill>
                  <a:schemeClr val="lt1"/>
                </a:solidFill>
              </a:rPr>
              <a:t>ул</a:t>
            </a:r>
            <a:r>
              <a:rPr lang="en-US" sz="2400" dirty="0">
                <a:solidFill>
                  <a:schemeClr val="lt1"/>
                </a:solidFill>
              </a:rPr>
              <a:t>. </a:t>
            </a:r>
            <a:r>
              <a:rPr lang="en-US" sz="2400" dirty="0" err="1">
                <a:solidFill>
                  <a:schemeClr val="lt1"/>
                </a:solidFill>
              </a:rPr>
              <a:t>Балябина</a:t>
            </a:r>
            <a:r>
              <a:rPr lang="en-US" sz="2400" dirty="0">
                <a:solidFill>
                  <a:schemeClr val="lt1"/>
                </a:solidFill>
              </a:rPr>
              <a:t>, 28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321" name="Google Shape;321;p1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214525" y="2428833"/>
            <a:ext cx="2241200" cy="22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/>
          <p:nvPr/>
        </p:nvSpPr>
        <p:spPr bwMode="auto">
          <a:xfrm>
            <a:off x="1337025" y="4872517"/>
            <a:ext cx="1996200" cy="28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lvl="1" algn="ctr">
              <a:buClr>
                <a:srgbClr val="000000"/>
              </a:buClr>
              <a:buSzPts val="3600"/>
              <a:defRPr/>
            </a:pPr>
            <a:r>
              <a:rPr lang="en-US" sz="1450" b="1">
                <a:solidFill>
                  <a:srgbClr val="BE1E2D"/>
                </a:solidFill>
              </a:rPr>
              <a:t>САЙТ ФОНДА</a:t>
            </a:r>
            <a:endParaRPr sz="1450">
              <a:solidFill>
                <a:srgbClr val="000000"/>
              </a:solidFill>
            </a:endParaRPr>
          </a:p>
        </p:txBody>
      </p:sp>
      <p:pic>
        <p:nvPicPr>
          <p:cNvPr id="323" name="Google Shape;323;p19"/>
          <p:cNvPicPr/>
          <p:nvPr/>
        </p:nvPicPr>
        <p:blipFill>
          <a:blip r:embed="rId3">
            <a:alphaModFix/>
          </a:blip>
          <a:srcRect l="14972" t="24941" r="14471" b="27973"/>
          <a:stretch/>
        </p:blipFill>
        <p:spPr bwMode="auto">
          <a:xfrm>
            <a:off x="266417" y="273283"/>
            <a:ext cx="3503133" cy="9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/>
          <p:nvPr/>
        </p:nvSpPr>
        <p:spPr bwMode="auto">
          <a:xfrm>
            <a:off x="1137450" y="1508831"/>
            <a:ext cx="9917099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lvl="1" algn="ctr">
              <a:buClr>
                <a:srgbClr val="000000"/>
              </a:buClr>
              <a:buSzPts val="3600"/>
              <a:defRPr/>
            </a:pPr>
            <a:r>
              <a:rPr lang="en-US" sz="2400" dirty="0" err="1">
                <a:solidFill>
                  <a:schemeClr val="dk1"/>
                </a:solidFill>
              </a:rPr>
              <a:t>Консультационный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центр</a:t>
            </a:r>
            <a:r>
              <a:rPr lang="en-US" sz="2400" dirty="0">
                <a:solidFill>
                  <a:schemeClr val="dk1"/>
                </a:solidFill>
              </a:rPr>
              <a:t>: </a:t>
            </a:r>
            <a:r>
              <a:rPr lang="en-US" sz="2400" b="1" dirty="0">
                <a:solidFill>
                  <a:srgbClr val="BE1E2D"/>
                </a:solidFill>
              </a:rPr>
              <a:t>+7(3022)31-14-24</a:t>
            </a:r>
            <a:endParaRPr sz="1200" b="1" dirty="0">
              <a:solidFill>
                <a:srgbClr val="BE1E2D"/>
              </a:solidFill>
            </a:endParaRPr>
          </a:p>
          <a:p>
            <a:pPr marL="0" lvl="1">
              <a:buClr>
                <a:srgbClr val="000000"/>
              </a:buClr>
              <a:buSzPts val="3600"/>
              <a:defRPr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25" name="Google Shape;325;p19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757942" y="2248550"/>
            <a:ext cx="2676115" cy="267613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"/>
          <p:cNvSpPr/>
          <p:nvPr/>
        </p:nvSpPr>
        <p:spPr bwMode="auto">
          <a:xfrm>
            <a:off x="3941900" y="4872517"/>
            <a:ext cx="43082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lvl="1" algn="ctr">
              <a:buClr>
                <a:srgbClr val="000000"/>
              </a:buClr>
              <a:buSzPts val="3600"/>
              <a:defRPr/>
            </a:pPr>
            <a:r>
              <a:rPr lang="en-US" sz="1450" b="1" dirty="0">
                <a:solidFill>
                  <a:srgbClr val="BE1E2D"/>
                </a:solidFill>
              </a:rPr>
              <a:t>ТЕЛЕГРАМ-КАНАЛ</a:t>
            </a:r>
            <a:endParaRPr sz="1450" dirty="0">
              <a:solidFill>
                <a:srgbClr val="000000"/>
              </a:solidFill>
            </a:endParaRPr>
          </a:p>
        </p:txBody>
      </p:sp>
      <p:pic>
        <p:nvPicPr>
          <p:cNvPr id="327" name="Google Shape;327;p19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8396217" y="2248567"/>
            <a:ext cx="2676101" cy="26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/>
          <p:nvPr/>
        </p:nvSpPr>
        <p:spPr bwMode="auto">
          <a:xfrm>
            <a:off x="7580167" y="4872517"/>
            <a:ext cx="43082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lvl="1" algn="ctr">
              <a:buClr>
                <a:srgbClr val="000000"/>
              </a:buClr>
              <a:buSzPts val="3600"/>
              <a:defRPr/>
            </a:pPr>
            <a:r>
              <a:rPr lang="en-US" sz="1450" b="1">
                <a:solidFill>
                  <a:srgbClr val="BE1E2D"/>
                </a:solidFill>
              </a:rPr>
              <a:t>ГРУППА ВКОНТАКТЕ</a:t>
            </a:r>
            <a:endParaRPr sz="145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1AFC00-81CB-4441-97B5-79FEC673A978}"/>
              </a:ext>
            </a:extLst>
          </p:cNvPr>
          <p:cNvSpPr txBox="1"/>
          <p:nvPr/>
        </p:nvSpPr>
        <p:spPr>
          <a:xfrm>
            <a:off x="469428" y="2579420"/>
            <a:ext cx="6492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Мирсанова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Елена Валентиновна </a:t>
            </a:r>
            <a:r>
              <a:rPr lang="ru-RU" sz="16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Генеральный директор Фонда развития промышленности Забайкальского края</a:t>
            </a:r>
          </a:p>
          <a:p>
            <a:r>
              <a:rPr lang="ru-RU" sz="1600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тел.: 8-924-802-14-24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email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u="none" strike="noStrike" dirty="0">
                <a:effectLst/>
                <a:latin typeface="Arial" pitchFamily="34" charset="0"/>
                <a:cs typeface="Arial" pitchFamily="34" charset="0"/>
              </a:rPr>
              <a:t>mirsanovaev_frp75@bk.ru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B8BA82-EFCF-48C5-AB4E-033141F895AE}"/>
              </a:ext>
            </a:extLst>
          </p:cNvPr>
          <p:cNvSpPr txBox="1"/>
          <p:nvPr/>
        </p:nvSpPr>
        <p:spPr>
          <a:xfrm>
            <a:off x="469428" y="4531703"/>
            <a:ext cx="76427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Калач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ё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Олег Александрович </a:t>
            </a:r>
            <a:r>
              <a:rPr lang="ru-RU" sz="16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</a:t>
            </a:r>
            <a:r>
              <a:rPr lang="ru-RU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</a:t>
            </a:r>
            <a:r>
              <a:rPr lang="ru-RU" sz="16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уководитель</a:t>
            </a:r>
            <a:r>
              <a:rPr lang="en-US" sz="16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6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Центра инжиниринга Забайкальского края Фонда развития промышленности Забайкальского края</a:t>
            </a:r>
          </a:p>
          <a:p>
            <a:r>
              <a:rPr lang="ru-RU" sz="1600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тел.: 8(3022)21-80-89 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email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u="none" strike="noStrike" dirty="0">
                <a:effectLst/>
                <a:latin typeface="Arial" pitchFamily="34" charset="0"/>
                <a:cs typeface="Arial" pitchFamily="34" charset="0"/>
              </a:rPr>
              <a:t>rcizk@bk.ru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Google Shape;110;p2">
            <a:extLst>
              <a:ext uri="{FF2B5EF4-FFF2-40B4-BE49-F238E27FC236}">
                <a16:creationId xmlns="" xmlns:a16="http://schemas.microsoft.com/office/drawing/2014/main" id="{A2B2D718-0B4E-496A-9A8E-6242B9EAEEE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79656" y="2694505"/>
            <a:ext cx="175716" cy="17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0;p2">
            <a:extLst>
              <a:ext uri="{FF2B5EF4-FFF2-40B4-BE49-F238E27FC236}">
                <a16:creationId xmlns="" xmlns:a16="http://schemas.microsoft.com/office/drawing/2014/main" id="{A2B2D718-0B4E-496A-9A8E-6242B9EAEEE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85086" y="4641687"/>
            <a:ext cx="175716" cy="17571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Шестиугольник 25"/>
          <p:cNvSpPr/>
          <p:nvPr/>
        </p:nvSpPr>
        <p:spPr>
          <a:xfrm rot="16200000">
            <a:off x="7043016" y="-291768"/>
            <a:ext cx="1916298" cy="165198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 rot="16200000">
            <a:off x="5356531" y="-291768"/>
            <a:ext cx="1916298" cy="1651981"/>
          </a:xfrm>
          <a:prstGeom prst="hexagon">
            <a:avLst/>
          </a:prstGeom>
          <a:solidFill>
            <a:srgbClr val="C1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3670046" y="-291770"/>
            <a:ext cx="1916298" cy="165198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8729501" y="-291771"/>
            <a:ext cx="1916298" cy="1651981"/>
          </a:xfrm>
          <a:prstGeom prst="hexagon">
            <a:avLst/>
          </a:prstGeom>
          <a:solidFill>
            <a:srgbClr val="C1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Шестиугольник 29"/>
          <p:cNvSpPr/>
          <p:nvPr/>
        </p:nvSpPr>
        <p:spPr>
          <a:xfrm rot="16200000">
            <a:off x="10407861" y="-291772"/>
            <a:ext cx="1916298" cy="165198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 rot="16200000">
            <a:off x="7878133" y="1224053"/>
            <a:ext cx="1916298" cy="1651981"/>
          </a:xfrm>
          <a:prstGeom prst="hexagon">
            <a:avLst/>
          </a:prstGeom>
          <a:solidFill>
            <a:srgbClr val="C136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 rot="16200000">
            <a:off x="6200274" y="1224053"/>
            <a:ext cx="1916298" cy="165198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/>
          <p:nvPr/>
        </p:nvSpPr>
        <p:spPr>
          <a:xfrm rot="16200000">
            <a:off x="9564618" y="1224050"/>
            <a:ext cx="1916298" cy="165198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 rot="16200000">
            <a:off x="11242978" y="1224049"/>
            <a:ext cx="1916298" cy="1651981"/>
          </a:xfrm>
          <a:prstGeom prst="hexagon">
            <a:avLst/>
          </a:prstGeom>
          <a:solidFill>
            <a:srgbClr val="C1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16200000">
            <a:off x="10407862" y="2744156"/>
            <a:ext cx="1916298" cy="1651981"/>
          </a:xfrm>
          <a:prstGeom prst="hexagon">
            <a:avLst/>
          </a:prstGeom>
          <a:solidFill>
            <a:srgbClr val="C136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 rot="16200000">
            <a:off x="8721377" y="2744156"/>
            <a:ext cx="1916298" cy="165198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 rot="16200000">
            <a:off x="11249649" y="4276590"/>
            <a:ext cx="1916298" cy="165198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 rot="16200000">
            <a:off x="9571790" y="4276590"/>
            <a:ext cx="1916298" cy="1651981"/>
          </a:xfrm>
          <a:prstGeom prst="hexagon">
            <a:avLst/>
          </a:prstGeom>
          <a:solidFill>
            <a:srgbClr val="C1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16200000">
            <a:off x="10407861" y="5807733"/>
            <a:ext cx="1916298" cy="165198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21" y="171908"/>
            <a:ext cx="897147" cy="8971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04" y="259478"/>
            <a:ext cx="794522" cy="79452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26" y="1628946"/>
            <a:ext cx="842193" cy="84219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93" y="1583097"/>
            <a:ext cx="933892" cy="933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86" y="3082906"/>
            <a:ext cx="974480" cy="97448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22" y="188712"/>
            <a:ext cx="903178" cy="90317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31" y="6005541"/>
            <a:ext cx="816352" cy="816352"/>
          </a:xfrm>
          <a:prstGeom prst="rect">
            <a:avLst/>
          </a:prstGeom>
        </p:spPr>
      </p:pic>
      <p:sp>
        <p:nvSpPr>
          <p:cNvPr id="47" name="Google Shape;273;p6"/>
          <p:cNvSpPr txBox="1"/>
          <p:nvPr/>
        </p:nvSpPr>
        <p:spPr bwMode="auto">
          <a:xfrm>
            <a:off x="314325" y="180339"/>
            <a:ext cx="24693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3200"/>
              <a:defRPr/>
            </a:pPr>
            <a:r>
              <a:rPr lang="ru-RU" sz="3200" b="1" dirty="0">
                <a:solidFill>
                  <a:srgbClr val="0C0C0C"/>
                </a:solidFill>
                <a:latin typeface="Arial"/>
                <a:cs typeface="Arial"/>
              </a:rPr>
              <a:t>КОНТАКТЫ</a:t>
            </a:r>
            <a:endParaRPr lang="ru-RU" sz="2600" dirty="0">
              <a:solidFill>
                <a:srgbClr val="0C0C0C"/>
              </a:solidFill>
              <a:latin typeface="Arial"/>
              <a:cs typeface="Arial"/>
            </a:endParaRPr>
          </a:p>
        </p:txBody>
      </p:sp>
      <p:cxnSp>
        <p:nvCxnSpPr>
          <p:cNvPr id="48" name="Прямая соединительная линия 47"/>
          <p:cNvCxnSpPr>
            <a:cxnSpLocks/>
          </p:cNvCxnSpPr>
          <p:nvPr/>
        </p:nvCxnSpPr>
        <p:spPr bwMode="auto">
          <a:xfrm>
            <a:off x="0" y="692696"/>
            <a:ext cx="227957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7325</TotalTime>
  <Words>751</Words>
  <Application>Microsoft Office PowerPoint</Application>
  <DocSecurity>0</DocSecurity>
  <PresentationFormat>Широкоэкранный</PresentationFormat>
  <Paragraphs>128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Open Sans ExtraBold</vt:lpstr>
      <vt:lpstr>Office Theme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SPecialiST RePack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keywords/>
  <dc:description/>
  <cp:lastModifiedBy>User</cp:lastModifiedBy>
  <cp:revision>123</cp:revision>
  <cp:lastPrinted>2023-11-30T23:21:22Z</cp:lastPrinted>
  <dcterms:created xsi:type="dcterms:W3CDTF">2023-03-01T06:44:15Z</dcterms:created>
  <dcterms:modified xsi:type="dcterms:W3CDTF">2024-05-21T23:38:02Z</dcterms:modified>
  <cp:category/>
  <dc:identifier/>
  <cp:contentStatus/>
  <dc:language/>
  <cp:version/>
</cp:coreProperties>
</file>